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373" r:id="rId3"/>
    <p:sldId id="357" r:id="rId4"/>
    <p:sldId id="358" r:id="rId5"/>
    <p:sldId id="359" r:id="rId6"/>
    <p:sldId id="267" r:id="rId7"/>
    <p:sldId id="354" r:id="rId8"/>
    <p:sldId id="331" r:id="rId9"/>
    <p:sldId id="332" r:id="rId10"/>
    <p:sldId id="365" r:id="rId11"/>
    <p:sldId id="361" r:id="rId12"/>
    <p:sldId id="362" r:id="rId13"/>
    <p:sldId id="366" r:id="rId14"/>
    <p:sldId id="368" r:id="rId15"/>
    <p:sldId id="370" r:id="rId16"/>
    <p:sldId id="369" r:id="rId17"/>
    <p:sldId id="351" r:id="rId18"/>
    <p:sldId id="318" r:id="rId19"/>
    <p:sldId id="363" r:id="rId20"/>
    <p:sldId id="364" r:id="rId21"/>
    <p:sldId id="352" r:id="rId22"/>
    <p:sldId id="372" r:id="rId23"/>
    <p:sldId id="374" r:id="rId24"/>
    <p:sldId id="378" r:id="rId25"/>
    <p:sldId id="376" r:id="rId26"/>
    <p:sldId id="375" r:id="rId27"/>
    <p:sldId id="377" r:id="rId28"/>
    <p:sldId id="34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FD8"/>
    <a:srgbClr val="FF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F454-7AFA-4A9E-8C89-FD172C35A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43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4842A-E18E-4F32-BD10-958439C6A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34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4006-BE64-4DC7-8ACE-3CAE6FAA0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88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3ABE-4779-4E47-AD0E-3A72E3CEA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97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47B4B-FA10-4E45-9566-53707953FB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57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AB580-1325-44AC-93F5-28A7346B3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84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44142-0DB6-47AD-9D5A-CAC2F875D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13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C2662-8E43-48E7-BE57-C0A8E984D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39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A3906-9A6E-476F-BB1B-652D7EB5B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24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994F7-F2FF-4049-B947-D56E84645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90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4781D-E5EC-48A3-B0E4-3D0D37ED0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73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A580-CED9-4831-9B4C-4DE467014B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60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40AF573D-2221-4ECC-B9D4-77C82539C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029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600" b="1" dirty="0" smtClean="0"/>
              <a:t>Business Analytics:  The Past, Present and Future of Operations Research</a:t>
            </a:r>
            <a:endParaRPr lang="en-US" sz="27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BCSI 2013</a:t>
            </a:r>
          </a:p>
          <a:p>
            <a:pPr eaLnBrk="1" hangingPunct="1"/>
            <a:r>
              <a:rPr lang="en-US" sz="2400" dirty="0" smtClean="0"/>
              <a:t>Michael Trick</a:t>
            </a:r>
          </a:p>
          <a:p>
            <a:pPr eaLnBrk="1" hangingPunct="1"/>
            <a:r>
              <a:rPr lang="en-US" sz="2400" dirty="0" err="1" smtClean="0"/>
              <a:t>Tepper</a:t>
            </a:r>
            <a:r>
              <a:rPr lang="en-US" sz="2400" dirty="0" smtClean="0"/>
              <a:t> School of Business, Carnegie Mellon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Business Analytics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 </a:t>
            </a:r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en-US" dirty="0" smtClean="0"/>
              <a:t> to make better </a:t>
            </a:r>
            <a:r>
              <a:rPr lang="en-US" dirty="0" smtClean="0">
                <a:solidFill>
                  <a:srgbClr val="FF0000"/>
                </a:solidFill>
              </a:rPr>
              <a:t>decisions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(what the best operations research has always been)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Change in emphasis: more about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The Past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Package Delivery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Internet Search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Mail Delivery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5" descr="united state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1817687"/>
            <a:ext cx="3462337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842126" y="3187700"/>
            <a:ext cx="130175" cy="155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907213" y="3421062"/>
            <a:ext cx="131763" cy="157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710363" y="3421062"/>
            <a:ext cx="131763" cy="157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169151" y="3108325"/>
            <a:ext cx="131762" cy="157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038976" y="3733800"/>
            <a:ext cx="130175" cy="157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6562625" y="2964319"/>
            <a:ext cx="131763" cy="155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907214" y="2761075"/>
            <a:ext cx="131762" cy="157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6777038" y="3343275"/>
            <a:ext cx="65088" cy="7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 flipV="1">
            <a:off x="6907213" y="3343275"/>
            <a:ext cx="65088" cy="7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6972301" y="3187700"/>
            <a:ext cx="19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 flipV="1">
            <a:off x="6907213" y="3265487"/>
            <a:ext cx="19685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7169151" y="2590800"/>
            <a:ext cx="131762" cy="157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Arrow Connector 21"/>
          <p:cNvCxnSpPr>
            <a:stCxn id="13" idx="5"/>
            <a:endCxn id="8" idx="2"/>
          </p:cNvCxnSpPr>
          <p:nvPr/>
        </p:nvCxnSpPr>
        <p:spPr>
          <a:xfrm>
            <a:off x="6675092" y="3097111"/>
            <a:ext cx="167034" cy="168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2"/>
            <a:endCxn id="8" idx="0"/>
          </p:cNvCxnSpPr>
          <p:nvPr/>
        </p:nvCxnSpPr>
        <p:spPr>
          <a:xfrm>
            <a:off x="6907214" y="2839656"/>
            <a:ext cx="0" cy="348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4"/>
            <a:endCxn id="20" idx="1"/>
          </p:cNvCxnSpPr>
          <p:nvPr/>
        </p:nvCxnSpPr>
        <p:spPr>
          <a:xfrm flipH="1">
            <a:off x="6907213" y="2747962"/>
            <a:ext cx="327819" cy="517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304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6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The Past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Package Delivery</a:t>
            </a:r>
          </a:p>
          <a:p>
            <a:endParaRPr lang="en-US" sz="2400" dirty="0"/>
          </a:p>
          <a:p>
            <a:r>
              <a:rPr lang="en-US" sz="2400" dirty="0" smtClean="0"/>
              <a:t>Internet Search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Mail Delivery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28906" r="26875" b="22656"/>
          <a:stretch>
            <a:fillRect/>
          </a:stretch>
        </p:blipFill>
        <p:spPr bwMode="auto">
          <a:xfrm>
            <a:off x="3818091" y="1828800"/>
            <a:ext cx="531781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0999" y="2895600"/>
            <a:ext cx="45720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Google: Treat web pages as data; treat search as optimization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45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The Past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Package Delivery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Internet Search</a:t>
            </a:r>
          </a:p>
          <a:p>
            <a:endParaRPr lang="en-US" sz="2400" dirty="0"/>
          </a:p>
          <a:p>
            <a:r>
              <a:rPr lang="en-US" sz="2400" dirty="0" smtClean="0"/>
              <a:t>Mail Delivery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43000"/>
            <a:ext cx="5529262" cy="384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The Present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Data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Computer Speed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Algorithms</a:t>
            </a:r>
          </a:p>
          <a:p>
            <a:endParaRPr lang="en-US" sz="2400" dirty="0"/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75386"/>
            <a:ext cx="4800600" cy="414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1676400"/>
            <a:ext cx="37814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42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The Present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Data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/>
              <a:t>Computer Speed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Algorithms</a:t>
            </a:r>
          </a:p>
          <a:p>
            <a:endParaRPr lang="en-US" sz="2400" dirty="0"/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5860810" cy="347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733800" y="3962400"/>
            <a:ext cx="51816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91400" y="419100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2013: $587</a:t>
            </a:r>
          </a:p>
          <a:p>
            <a:r>
              <a:rPr lang="en-US" dirty="0" smtClean="0"/>
              <a:t>From BestBuy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The Present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Data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Computer Speed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/>
              <a:t>Algorithms</a:t>
            </a:r>
          </a:p>
          <a:p>
            <a:endParaRPr lang="en-US" sz="2400" dirty="0"/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5074502" cy="339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5105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speedup of OR Methods in 15 years: 1 billion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Illustration:  TSP with 2392 nodes</a:t>
            </a: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6200" y="2324100"/>
            <a:ext cx="2540000" cy="3806825"/>
          </a:xfrm>
          <a:noFill/>
        </p:spPr>
      </p:pic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5334000" y="1600200"/>
            <a:ext cx="3232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2011: Bill Cook and Concorde</a:t>
            </a:r>
          </a:p>
          <a:p>
            <a:pPr eaLnBrk="1" hangingPunct="1"/>
            <a:r>
              <a:rPr lang="en-US"/>
              <a:t>with iPhone</a:t>
            </a:r>
          </a:p>
        </p:txBody>
      </p:sp>
      <p:pic>
        <p:nvPicPr>
          <p:cNvPr id="4813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438400"/>
            <a:ext cx="4572000" cy="433388"/>
          </a:xfrm>
          <a:noFill/>
        </p:spPr>
      </p:pic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457200" y="1752600"/>
            <a:ext cx="291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1987: Padberg and Rinaldi</a:t>
            </a:r>
          </a:p>
        </p:txBody>
      </p:sp>
      <p:pic>
        <p:nvPicPr>
          <p:cNvPr id="481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9624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4688" r="20625" b="24219"/>
          <a:stretch>
            <a:fillRect/>
          </a:stretch>
        </p:blipFill>
        <p:spPr bwMode="auto">
          <a:xfrm>
            <a:off x="1066800" y="457200"/>
            <a:ext cx="70866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Future: The OR Process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838200" y="1371600"/>
            <a:ext cx="1600200" cy="1676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Identify a</a:t>
            </a:r>
          </a:p>
          <a:p>
            <a:pPr algn="ctr"/>
            <a:r>
              <a:rPr lang="en-US"/>
              <a:t>Problem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3276600" y="1447800"/>
            <a:ext cx="2098675" cy="14747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Formulate a Model</a:t>
            </a:r>
          </a:p>
          <a:p>
            <a:pPr eaLnBrk="1" hangingPunct="1"/>
            <a:r>
              <a:rPr lang="en-US"/>
              <a:t>Determine</a:t>
            </a:r>
          </a:p>
          <a:p>
            <a:pPr eaLnBrk="1" hangingPunct="1"/>
            <a:r>
              <a:rPr lang="en-US"/>
              <a:t>   Decisions</a:t>
            </a:r>
          </a:p>
          <a:p>
            <a:pPr eaLnBrk="1" hangingPunct="1"/>
            <a:r>
              <a:rPr lang="en-US"/>
              <a:t>   Objectives</a:t>
            </a:r>
          </a:p>
          <a:p>
            <a:pPr eaLnBrk="1" hangingPunct="1"/>
            <a:r>
              <a:rPr lang="en-US"/>
              <a:t>   Constraints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6019800" y="1828800"/>
            <a:ext cx="2466975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Get Data</a:t>
            </a:r>
          </a:p>
          <a:p>
            <a:pPr eaLnBrk="1" hangingPunct="1"/>
            <a:r>
              <a:rPr lang="en-US"/>
              <a:t>Estimate Missing Data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6019800" y="3962400"/>
            <a:ext cx="2784475" cy="6508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Find Solution to Model</a:t>
            </a:r>
          </a:p>
          <a:p>
            <a:pPr eaLnBrk="1" hangingPunct="1"/>
            <a:r>
              <a:rPr lang="en-US"/>
              <a:t>using Mathematical Tools</a:t>
            </a: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260725" y="3846513"/>
            <a:ext cx="1997075" cy="9255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Validate Solution</a:t>
            </a:r>
          </a:p>
          <a:p>
            <a:pPr eaLnBrk="1" hangingPunct="1"/>
            <a:r>
              <a:rPr lang="en-US"/>
              <a:t>  Is it reasonable?</a:t>
            </a:r>
          </a:p>
          <a:p>
            <a:pPr eaLnBrk="1" hangingPunct="1"/>
            <a:r>
              <a:rPr lang="en-US"/>
              <a:t>  Sensitivity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746125" y="3770313"/>
            <a:ext cx="1262063" cy="14779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Implement</a:t>
            </a:r>
          </a:p>
          <a:p>
            <a:pPr eaLnBrk="1" hangingPunct="1"/>
            <a:r>
              <a:rPr lang="en-US"/>
              <a:t>Solution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>
            <a:off x="2438400" y="220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3" name="Line 15"/>
          <p:cNvSpPr>
            <a:spLocks noChangeShapeType="1"/>
          </p:cNvSpPr>
          <p:nvPr/>
        </p:nvSpPr>
        <p:spPr bwMode="auto">
          <a:xfrm>
            <a:off x="5410200" y="2133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>
            <a:off x="7391400" y="25146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5" name="Line 17"/>
          <p:cNvSpPr>
            <a:spLocks noChangeShapeType="1"/>
          </p:cNvSpPr>
          <p:nvPr/>
        </p:nvSpPr>
        <p:spPr bwMode="auto">
          <a:xfrm flipH="1">
            <a:off x="5257800" y="4267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6" name="Line 18"/>
          <p:cNvSpPr>
            <a:spLocks noChangeShapeType="1"/>
          </p:cNvSpPr>
          <p:nvPr/>
        </p:nvSpPr>
        <p:spPr bwMode="auto">
          <a:xfrm flipH="1">
            <a:off x="2133600" y="4267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7" name="Line 19"/>
          <p:cNvSpPr>
            <a:spLocks noChangeShapeType="1"/>
          </p:cNvSpPr>
          <p:nvPr/>
        </p:nvSpPr>
        <p:spPr bwMode="auto">
          <a:xfrm flipV="1">
            <a:off x="4495800" y="2895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8" name="Line 20"/>
          <p:cNvSpPr>
            <a:spLocks noChangeShapeType="1"/>
          </p:cNvSpPr>
          <p:nvPr/>
        </p:nvSpPr>
        <p:spPr bwMode="auto">
          <a:xfrm flipV="1">
            <a:off x="4800600" y="2438400"/>
            <a:ext cx="1600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9" name="Line 21"/>
          <p:cNvSpPr>
            <a:spLocks noChangeShapeType="1"/>
          </p:cNvSpPr>
          <p:nvPr/>
        </p:nvSpPr>
        <p:spPr bwMode="auto">
          <a:xfrm>
            <a:off x="5257800" y="4038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0" name="Line 22"/>
          <p:cNvSpPr>
            <a:spLocks noChangeShapeType="1"/>
          </p:cNvSpPr>
          <p:nvPr/>
        </p:nvSpPr>
        <p:spPr bwMode="auto">
          <a:xfrm flipH="1" flipV="1">
            <a:off x="2438400" y="30480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7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6" grpId="0" animBg="1"/>
      <p:bldP spid="145417" grpId="0" animBg="1"/>
      <p:bldP spid="145418" grpId="0" animBg="1"/>
      <p:bldP spid="145420" grpId="0" animBg="1"/>
      <p:bldP spid="145421" grpId="0" animBg="1"/>
      <p:bldP spid="145422" grpId="0" animBg="1"/>
      <p:bldP spid="145423" grpId="0" animBg="1"/>
      <p:bldP spid="145424" grpId="0" animBg="1"/>
      <p:bldP spid="145425" grpId="0" animBg="1"/>
      <p:bldP spid="145426" grpId="0" animBg="1"/>
      <p:bldP spid="145427" grpId="0" animBg="1"/>
      <p:bldP spid="145428" grpId="0" animBg="1"/>
      <p:bldP spid="145429" grpId="0" animBg="1"/>
      <p:bldP spid="1454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The Past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Package Delivery</a:t>
            </a:r>
          </a:p>
          <a:p>
            <a:endParaRPr lang="en-US" sz="2400" dirty="0"/>
          </a:p>
          <a:p>
            <a:r>
              <a:rPr lang="en-US" sz="2400" dirty="0" smtClean="0"/>
              <a:t>Internet Search</a:t>
            </a:r>
          </a:p>
          <a:p>
            <a:endParaRPr lang="en-US" sz="2400" dirty="0"/>
          </a:p>
          <a:p>
            <a:r>
              <a:rPr lang="en-US" sz="2400" dirty="0" smtClean="0"/>
              <a:t>Mail Delivery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01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The Business Analytics Process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838200" y="1371600"/>
            <a:ext cx="1600200" cy="1676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Identify a</a:t>
            </a:r>
          </a:p>
          <a:p>
            <a:pPr algn="ctr"/>
            <a:r>
              <a:rPr lang="en-US"/>
              <a:t>Problem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3276600" y="1447800"/>
            <a:ext cx="2098675" cy="14747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Formulate a Model</a:t>
            </a:r>
          </a:p>
          <a:p>
            <a:pPr eaLnBrk="1" hangingPunct="1"/>
            <a:r>
              <a:rPr lang="en-US"/>
              <a:t>Determine</a:t>
            </a:r>
          </a:p>
          <a:p>
            <a:pPr eaLnBrk="1" hangingPunct="1"/>
            <a:r>
              <a:rPr lang="en-US"/>
              <a:t>   Decisions</a:t>
            </a:r>
          </a:p>
          <a:p>
            <a:pPr eaLnBrk="1" hangingPunct="1"/>
            <a:r>
              <a:rPr lang="en-US"/>
              <a:t>   Objectives</a:t>
            </a:r>
          </a:p>
          <a:p>
            <a:pPr eaLnBrk="1" hangingPunct="1"/>
            <a:r>
              <a:rPr lang="en-US"/>
              <a:t>   Constraints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6019800" y="1828800"/>
            <a:ext cx="2466975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Get Data</a:t>
            </a:r>
          </a:p>
          <a:p>
            <a:pPr eaLnBrk="1" hangingPunct="1"/>
            <a:r>
              <a:rPr lang="en-US"/>
              <a:t>Estimate Missing Data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6019800" y="3962400"/>
            <a:ext cx="2784475" cy="6508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Find Solution to Model</a:t>
            </a:r>
          </a:p>
          <a:p>
            <a:pPr eaLnBrk="1" hangingPunct="1"/>
            <a:r>
              <a:rPr lang="en-US"/>
              <a:t>using Mathematical Tools</a:t>
            </a: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3260725" y="3846513"/>
            <a:ext cx="1997075" cy="9255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Validate Solution</a:t>
            </a:r>
          </a:p>
          <a:p>
            <a:pPr eaLnBrk="1" hangingPunct="1"/>
            <a:r>
              <a:rPr lang="en-US"/>
              <a:t>  Is it reasonable?</a:t>
            </a:r>
          </a:p>
          <a:p>
            <a:pPr eaLnBrk="1" hangingPunct="1"/>
            <a:r>
              <a:rPr lang="en-US"/>
              <a:t>  Sensitivity</a:t>
            </a:r>
          </a:p>
        </p:txBody>
      </p:sp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746125" y="3770313"/>
            <a:ext cx="1262063" cy="12001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Implement</a:t>
            </a:r>
          </a:p>
          <a:p>
            <a:pPr eaLnBrk="1" hangingPunct="1"/>
            <a:r>
              <a:rPr lang="en-US"/>
              <a:t>Solution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9465" name="Line 14"/>
          <p:cNvSpPr>
            <a:spLocks noChangeShapeType="1"/>
          </p:cNvSpPr>
          <p:nvPr/>
        </p:nvSpPr>
        <p:spPr bwMode="auto">
          <a:xfrm>
            <a:off x="2438400" y="220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5"/>
          <p:cNvSpPr>
            <a:spLocks noChangeShapeType="1"/>
          </p:cNvSpPr>
          <p:nvPr/>
        </p:nvSpPr>
        <p:spPr bwMode="auto">
          <a:xfrm>
            <a:off x="5410200" y="2133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6"/>
          <p:cNvSpPr>
            <a:spLocks noChangeShapeType="1"/>
          </p:cNvSpPr>
          <p:nvPr/>
        </p:nvSpPr>
        <p:spPr bwMode="auto">
          <a:xfrm>
            <a:off x="7391400" y="25146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7"/>
          <p:cNvSpPr>
            <a:spLocks noChangeShapeType="1"/>
          </p:cNvSpPr>
          <p:nvPr/>
        </p:nvSpPr>
        <p:spPr bwMode="auto">
          <a:xfrm flipH="1">
            <a:off x="5257800" y="4267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8"/>
          <p:cNvSpPr>
            <a:spLocks noChangeShapeType="1"/>
          </p:cNvSpPr>
          <p:nvPr/>
        </p:nvSpPr>
        <p:spPr bwMode="auto">
          <a:xfrm flipH="1">
            <a:off x="2133600" y="4267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9"/>
          <p:cNvSpPr>
            <a:spLocks noChangeShapeType="1"/>
          </p:cNvSpPr>
          <p:nvPr/>
        </p:nvSpPr>
        <p:spPr bwMode="auto">
          <a:xfrm flipV="1">
            <a:off x="4495800" y="2895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20"/>
          <p:cNvSpPr>
            <a:spLocks noChangeShapeType="1"/>
          </p:cNvSpPr>
          <p:nvPr/>
        </p:nvSpPr>
        <p:spPr bwMode="auto">
          <a:xfrm flipV="1">
            <a:off x="4800600" y="2438400"/>
            <a:ext cx="1600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21"/>
          <p:cNvSpPr>
            <a:spLocks noChangeShapeType="1"/>
          </p:cNvSpPr>
          <p:nvPr/>
        </p:nvSpPr>
        <p:spPr bwMode="auto">
          <a:xfrm>
            <a:off x="5257800" y="4038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22"/>
          <p:cNvSpPr>
            <a:spLocks noChangeShapeType="1"/>
          </p:cNvSpPr>
          <p:nvPr/>
        </p:nvSpPr>
        <p:spPr bwMode="auto">
          <a:xfrm flipH="1" flipV="1">
            <a:off x="2438400" y="30480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2057400" y="5334000"/>
            <a:ext cx="43434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/>
              <a:t>Get Data</a:t>
            </a:r>
          </a:p>
          <a:p>
            <a:pPr eaLnBrk="1" hangingPunct="1"/>
            <a:r>
              <a:rPr lang="en-US" sz="3200" dirty="0"/>
              <a:t>Estimate Missing Data</a:t>
            </a:r>
          </a:p>
        </p:txBody>
      </p:sp>
      <p:cxnSp>
        <p:nvCxnSpPr>
          <p:cNvPr id="23" name="Straight Arrow Connector 22"/>
          <p:cNvCxnSpPr>
            <a:stCxn id="19464" idx="2"/>
          </p:cNvCxnSpPr>
          <p:nvPr/>
        </p:nvCxnSpPr>
        <p:spPr>
          <a:xfrm rot="16200000" flipH="1">
            <a:off x="1382713" y="4964113"/>
            <a:ext cx="592137" cy="604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2057400" y="4800600"/>
            <a:ext cx="6858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is bright!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33488"/>
            <a:ext cx="8001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914400" y="5867400"/>
            <a:ext cx="7827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IBM 2010 Annual report; contrast “cloud” at $7 b and smarter planet $10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The Future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Linking Predictive and Prescriptive</a:t>
            </a:r>
          </a:p>
          <a:p>
            <a:endParaRPr lang="en-US" sz="2400" dirty="0"/>
          </a:p>
          <a:p>
            <a:r>
              <a:rPr lang="en-US" sz="2400" dirty="0" smtClean="0"/>
              <a:t>Handling Uncertainty</a:t>
            </a:r>
          </a:p>
          <a:p>
            <a:endParaRPr lang="en-US" sz="2400" dirty="0"/>
          </a:p>
          <a:p>
            <a:r>
              <a:rPr lang="en-US" sz="2400" dirty="0" smtClean="0"/>
              <a:t>Parallelism</a:t>
            </a:r>
          </a:p>
          <a:p>
            <a:endParaRPr lang="en-US" sz="2400" dirty="0"/>
          </a:p>
          <a:p>
            <a:r>
              <a:rPr lang="en-US" sz="2400" dirty="0" smtClean="0"/>
              <a:t>Adversaries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The Future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Linking Predictive and Prescriptive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Handling Uncertainty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Parallelism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Adversaries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38" y="1600200"/>
            <a:ext cx="5492859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6024" y="1240665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World 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600" y="2590800"/>
            <a:ext cx="5121697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3505200"/>
            <a:ext cx="5121697" cy="129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56024" y="1240665"/>
            <a:ext cx="188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 World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The Future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Linking Predictive and Prescriptive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Handling Uncertainty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Parallelism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Adversaries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2590800"/>
            <a:ext cx="5121697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2603679"/>
            <a:ext cx="5121697" cy="129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How is data helping the organization make better decisions?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The Future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Linking Predictive and Prescriptive</a:t>
            </a:r>
          </a:p>
          <a:p>
            <a:endParaRPr lang="en-US" sz="2400" dirty="0"/>
          </a:p>
          <a:p>
            <a:r>
              <a:rPr lang="en-US" sz="2400" dirty="0" smtClean="0"/>
              <a:t>Handling Uncertainty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Parallelism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Adversaries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33" y="1654622"/>
            <a:ext cx="3719271" cy="348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2" y="1606134"/>
            <a:ext cx="2385134" cy="340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5204536" y="2381942"/>
            <a:ext cx="2790156" cy="1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59533" y="2381942"/>
            <a:ext cx="2790156" cy="193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04536" y="2381942"/>
            <a:ext cx="2790156" cy="581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889159" y="2046061"/>
            <a:ext cx="2700151" cy="2521375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The Future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Linking Predictive and Prescriptive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Handling Uncertainty</a:t>
            </a:r>
          </a:p>
          <a:p>
            <a:endParaRPr lang="en-US" sz="2400" dirty="0"/>
          </a:p>
          <a:p>
            <a:r>
              <a:rPr lang="en-US" sz="2400" dirty="0" smtClean="0"/>
              <a:t>Parallelism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Adversaries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5267325" cy="464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4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The Future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Linking Predictive and Prescriptive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Handling Uncertainty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Parallelism</a:t>
            </a:r>
          </a:p>
          <a:p>
            <a:endParaRPr lang="en-US" sz="2400" dirty="0"/>
          </a:p>
          <a:p>
            <a:r>
              <a:rPr lang="en-US" sz="2400" dirty="0" smtClean="0"/>
              <a:t>Adversaries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AutoShape 2" descr="data:image/jpeg;base64,/9j/4AAQSkZJRgABAQAAAQABAAD/2wCEAAkGBhQSERUUExQVFRQUFxgXFBUVFRYYFRYYHBUVFBQXGBQYGyYeFxkjGhUUHy8gIycpLCwsFx8xNTAqNSYrLCkBCQoKDgwOGg8PGiwkHyQsLiwpLC0sLywsKSwsKSksKSksLCwsKSwsLCwsKSksLCwsLCksLCwsLCwsLCwpLCwsLP/AABEIAMQBAQMBIgACEQEDEQH/xAAcAAABBQEBAQAAAAAAAAAAAAAAAQIDBAUGBwj/xABCEAABAwIEAgcFBQYGAgMBAAABAAIRAyEEEjFBBVEGEyJhcYGRMkKhscEHI1LR8BRicpKy4RUWM0NTgqLCVPHyRP/EABsBAAIDAQEBAAAAAAAAAAAAAAACAQMEBQYH/8QALxEAAgIBAwMCAwgDAQAAAAAAAAECEQMSITEEE0EFURQicRUyQlKBkbHhI2Gh0f/aAAwDAQACEQMRAD8A9xQhCABCEIAEIQgAQhCABCEIAEIQgAQhCABCEIAEIQgAQhRYjEtptLnuDWjUuIAHmUASqpxHilKgwvqvaxo3cdfAak+C4bpH9qzGyzCNzu06x3sD+EauXnHEuK1a789ao57u82HcBoAtOPppS3exVLKlwdz0j+1VzpZhW5Rp1rh2j/C3bz+C8+xWLfUcXvc5zjq5xkn1UcrY4HwVryKlZwp0ptmMZyNQ2duZWjJPF0sNb/tlSUsjoxC9ABOl/C69MZxHCNgB9EbCMvzUuM41QonK97WmAYgmx0NguE/Xct1HE/8Apq+Ej5keYNwVR2lN58Gu/JTs4JXOlGp/IR816Fhuk1Co8MY+XOMAZXeOsdyqY3pph6ZIBc8jdgt6kifJJ9sdXJ6Y4t/1J+GxrdyOOb0ZxJ/2XecD5lSDodiT7gHi9v5rqj00o9X1mWplzZfZbcwSY7UGAL+IVR/2gUdqdQ/yD6pftL1KXGNft/ZPYwrlnNY7olXpUn1H5A1gLj2r25WWBRrhwldn0o6Sitw6q5rSyXtp3IM++dO4LgsILBdT0zqOozJ9/lMozwhGtJcshMQu0ZbPq1CELhG8EIQgAQhCABCEIAEIQgAQhCABCEIAEISSgBU1zgLmwXOdIunmHwktLusq/wDGwgx/E7Rv6svL+kXTbEYuQ52Sn/xsJA/7HVyvx4JT+hXLIonf9JPtOo0JZR++qC1j923xdv4D1XmPG+kdfFumtUJGzBZjfBv1WYCgroY8EYfUzym5CBKQm5kpV4htdFuCjEVTm9hgBcOd7Du0Por/AE8qgPpU2gAMYTA0EmBbwatH7P8ADAUajzYudDba5Rp/5KPpfhKDXirV60l/ZAYWiA0d4715LNncvUPmdpWopb/U6MYVh2OY4lhyx9NtSmKUMbOSHOcLy4gmMx5WRxoh+Iy07tAp02Sdg1rRJKuUsThGOa51Gu4G4zubB74tmHmn8Vfg2vnJVqF4FSQ8NHakxELT3akri+PbYTTtyaeFoltOqa37PTb1ZDXUg0vBd2Z7N9/iuXLHYdwfTq03TIBYQ4+bXCw8lvcVo4XCgMNF7zVYHH7y7YNrxrM+ioYqlh6PVudh6jhUaHtzVbX2s3UKrBk2ct2nxtz9LY014N/gOPNTCPqVWM+7zkHI0Aw2SYiJm0hcn0Vw2fF05vBLj5An5wul4h0pw4wzGtpyKjb0mnLkboQSBa4jv1VrovgGR1wodUXCGy9ziWnUwRYWCwfEPDhySkmtTdFmnVJL2Oe+1fEQyhSG7nOI9APquLw7VvfaVjM+Naz8DB6mXH5rEoru+jwceni353M3Uv5ySEJULsmU+q0IQuGbgQhCABI4olNqRBnRAD0KLDVszQfXSx3FlKgAQoy/tRzCkQAIQklACpJVPifGKWHYX1ntY3vNz3Aak+C826RfapUqSzCg02/8jh2z/C33fmrIY5T4FlNR5O/470poYRs1X9rZjbvP/XbxK8w6R/aPXxEtp/c0jaGntuHe7bwC5OtXc5xc4lzjcucZJ8SVGSuhj6aMd3uzPLI3wKXIJTAUpWoqBxTCUEpCgAzJSUxEoA9J6FVmnCtDTdpdnHIlxPyhYX2gYiazGfhZPm4n6NCxOjfHDhq4Jnq32eO7n4helvwlKp2ixj5AhxaDI2uvD9TD4DrHlmm1K2v1Orjfdx0jzfiVRpdSDKjqwa0CHAgAz7DRYkJOJVZxU1G5AHMDmAey0BoIA7gCvSqXD6TTLabARuGgH1hRY3hFGqZqU2uPMi/qFC9XxXTi6qr8h2Je55/0jxwxWK+6kghrGWgm/LxcV1PTHBMGDvrTyhnjZvpC1sHwejSM06bWnnF/U3U+KwrKjcr2hzdYIkTssk/UYdzHotRh+7LFhdO+Wed9DOEtr1iXiW0xmjYmYAPManyXo8KvhOH0qU9WxrM0TlETExPqUuMr5KbnfhaXegJWTreq+Ky3Hjwh8cNETxbpFietx9d+weWjwFvomsVDDOzOc4+84n4rRavoXRw0Ykjk5XcgQnZULaVH1UhNzJQVwTcKkDkyrUA3AJ0VXGl0AMIBm5N4HcNzpqpSsC0XJufbn+isz9udHbEQRBgjND40NxaP/pWG12vALTMaeIsR3HbzTaRdQ+mzJUMf7hn/ALAAf0gfylWG4kX5jbym3qPVZnEsdDMzRmynMAPakXgDmRIVajjxiA8sIADomxDoDczp2t8wjSTZrUqodUJBsGgeZh3yj1SYfHBznCdNuWsesSFl4WoxgJHs1AYIGmWRYz+CP5VzPEungoOOTLVc67okAQHQHO/7NFh7p0UqFhZ39fFtY0uc4NaLkkwAO8lcD0j+1FrZZhRnOnWuHYH8Lfe87Lh+N9Jq2Kd948kTIaLMHg36m6ySZNrrTjwK/mKpSdbFniHEatZ5fWe57ubjp3AaAeCqkpXSgHn6LYmlsinTe4hTYTiVGSrUIOCRySUOKAGgIJQQkhACEpE6E1AEbwq1WtWHsVqje4OMeiuEJhYqsmKORVJWNGTXBQOOxP8Az1f5ilHFMWNMRU/mKt9WkNNUPosP5UWd2RXHHsaP/wCip/MUv+Y8b/8AIf6lTGkm9UEj6DD+VE96Qg6V44D/AF3IrdL8c9jmOqy1wIILRoe+JSdSk6pL9nYOdKDvyKuDokATqrrGX8vpKSFPhnbHQ6HkYMfP4rao6Y7Fd2yGO5Cm/ZzyPoUKO4h9DPp9pSOqARO5UNSvlEkHb4kD6p74dqJ2/NcejRY+pRB1AVPG0Q1kF0NNjJuLah2o+KixHEeol1UxT0z6wNBm9QJU1HFhxJgwBa1xrcjUTsppoDOx9R0ZX03ZTOY2OWBLXTMOuIExdUK2OcGve0gNDhnA1DhYkAT2XW/RK6B1YVI1iLwAQbwQZ8CNFz3SUUqf3lR7WlvsEtEuyglrCJzOvF9REjebIy8CtD+MYtxpuc1oGUAPb/uAT3bRfzPJcqek4w5qtzQHdprWiCHGzgBoAQ2mZ/ePfGZxfpm5/ZogsBy9p5BqgAezP4R3yTquVf7VzJ77G+8eSmxlE6DjXSyrWbkb93SHuN1JiO07fe3isNzvL1gf3TmifLT4b7lFJtyO7U+Asrk0mLTITKUN+Ke9uvrrvGnlKaynLTfTc6K3Xu2hdOysW2g13P5fmonOU9Vgkgc/h9FC9vJXY992VT2GykITgEhsrioQJXJAUpQA1InQkQAhSJ0pEANhI4JwKRykBoakSoIUAMc1NhPITA4TEieSAEhJCekKkCNEJYQHEeahkol/ajzQmZh+Af8Al+aEmlew+pn0v1oe2HS3YE2uDbzkaKOliRAvPuk/vC140uqeLxTWhuV4yuF2vMg3AA0Lp1vfTRY/FsebdWSwgHM14s4AgwHHbXS99rrjqkaTfxNNs5nCRcOzXGWLiP1usscXbS/1H5Q1pcHOMyxxAYQ4GN47yO5czxLpsabclnvHabDpykGwJBIdpvfmCuH4hxJ9d0vda5DRoO0IAHdJT0gSO46RfaS0iKAktIOcklptpkI7Wu/JcLxPiNSu8vqvL3HnsDyGgCqvpwSP1yJ+Ce02HhB5LVjiovYrkrW42nSn9fVFV9/AxO+sRPnopOUbkz5R+ajr0g6ZgwSe/u+IUZN22NBtCVGGbbmO8/ox6qV5MwDZuthGaAD4i0DzQ9stNyMotHMns/T0S5YGW0i58Y+nzlVpWxm6Avt2RN9f7DQWTS07mTy28U7WfC3r/wDpRD9fNXrYre4rrnx1PP8AsmOCnLduW6hJ9PDXwVscisRwdDSmv2T3MSFsq2+CuuRkJ2ZR1KzW+04DxIVWpxikPenwBQ5xXLISbLhKA1ZVTpA33Wk+JhV6nHqh0DR5T81U88F5GWOTN0BBIGpA8VzNTiFU6vPlb5KCC7efE/mqn1S8IftPydJU4jTbq8eV/kqtXjtMaBx8o+aym4B5FgTHIH6K/R6KYh2lKp5tI/qhI+om+EGiC3bIavSE+6wDxM/JVqnGqp3jwAW5S6A4g6tA/ie36LYwn2ZAtl9drTybTc74khI5ZpEdzFE4GpiXu1c4+ZV3gLTnP8P1C7PAfZ2xzqk1Xdl+XstAnstdNyY9r4KXivRClhqXWMLy6QJcREHuAHJNihPUmwnlh91GI1smOaaVPg/9RviFAAuj5KhhSJSEFtkANzHmlSIU7Ae0YKq1kAwWST4DQmOU+ghWnEEOFUBzbXcARBAkd4m0999FkYim6iSJJa2wMA2MR2JBkRqLql/iz8jsrqRYQ4iDD7sOgJvrccyvOnRqzh6juXPyCVpm+uxvziZ56JTTi4Nvj4Jg11nwW9qE1sVpyjyK4ReItc6kXFtv1CQv+Pfb+391NW7QBOosfLSRyvZQOYLfEfrUd6SKVU3uS27tDw45RzE25ajTyTnt18DbnaZ8NFWdUDTrIiWxexuBPn8U12Ilohrs1we4GRJHiCFDaa5BWi+83aPP0mPiTb9xRU9/Qd97/CfRK3CVHNFRoJYSQfKIiYAFzJ2UAwlcwHwx50DY3kDKBObQ7qFPSr9waTJ2sm3n4cyeQUdXENpgmbDffyC0x0VqFsOeGNuTIzGddQRz5j5Jx6NsaO08l4c1rDEC7gDbf2jrZS5za4FThfJjnFgAE3/Vhc6rNfxvNIazQwATM2PL9WXeYTophu2agc+NSXHS3IDvCa/CYMFzKdFrTYF0EubuS2Z7Q05C/mfMvIvdUtkmcLWxdScmjv3QLWEzMxeU5+DrlhIZUOpMNJAEak7ALuOGtYKry1sAGQNfdABIiT7M3085Wpj6xdReJgCm48ibHUbBSlKStsiWTTLSkeZ0uguLcATTIm8uIH1Vyl9nNf3ixvmT8gvT8PUblABm3ole8bq1Y4VuZZZsl0jzt32dBrWl1Uy57GwGaAm5kuv4QtGn9n9Burnu9B8AF0vEcUwBoDmmKlMm4OjpSOxg2k+DXH6IjGCbCXdcVyYOI6I4doZFOZqMBzEmQTcaroeHcLp0Y6unTae5jfmQq2LxRIZ2HWqMNwB71hcq0cTU2YB/E8fQFTat7EShLSrf/Q6QAmi+XTYH0cDyUfE2PNJ3UgGr7oJEaidTylQcTqVHUXzkAi4AcT6mPkn0sNVJ9s/9WtHzlTe/AOC0rdc/+HI1MPj6RD5cXvJbkJDr5S7MG6AALe6OYTEMDjiKmbNcNNy0ze+kRstDH8Lc00y9zyM8Xdza4WiIvHqmHh7D7k/xSfmUsUwlprf+P7Chj2NfWzOaJe0iSB/tsH0Wb0l4i19AtaZu02mNeeis4agBVqBoA9iIAHulQ9IQf2d8/u/1BW47sibipefH8HJYQ/eN8VBKmwvtt8VAFr8j+BpRKUppUgOzju9ChMhCWibPUq3HGvcHFr3dmOy1pE62LtraLCxnEHsa5nV+1IBdyggCIvGb4BauErUqkZ2AO0D8sNcBIF9Gnu70uN4VTIJaCYs4QSTYw4TY7HvhedUldJnU29jjhgyWgzrMEXI/UKWlhKbXdtzx/C3XaYM/oLoWcNg5skNzGCYjcgggbga6XTqtGme1Blph8PyvAzQZiwvHcbK3W/AtIzaWBpmcri4THsuGh0tImLeaYcHTdJAaCJIkXBGxG4OkK8/PTqZgQIAnObPvbMRYwN9VXqcQzSCGkSXCDdjiBmEuuLnvFrKnu26J0jH0g4F+UAtDS5m+UggxzBbpb3RvZVKtWMNVa0hzWuJEHtN0h37wie+OamIMf6pDgWy7M4l1MkA+9aCZInayqYvCdVmpG0w2Z7Lml4yunuAcDPIK2LoSUdSNThtIOpdU0EgAEOcSBDgDIZ7xnPrayVjAahdu0ZSTJh3vdo7WAtsVocWwzaTDUHtM9kukio38JvHgefiVHgaAbnEA5QwXiM0AuM97nEq2MlLYqlHQnKxWcQue2NCRbNe2g2VV1WZdJs5pm97gm223on1mtow6TlIOZoJGaYzHXXTuVfDtbZxkkvBdqQbiQGk/9Ra6bfgWKjdoMViC+MswDcm1rGcxv390KanScQA0BoA5ET3i3NSVcG6CXgNyw4xE5iZudNBHK/pM7HHqyY0MB4tmjQxv8voyVclbntsiLCMMvNm3EmJGjdybahPx1XsuAc53ZIMNaALGziAdQVTaWg9vtAvdpN4yycuiWpiwWPa0QSDvoLTb0UalVFlPVdF2lAAJkl2kudc2jQxG6vigywFMTzImIiNed1l/tGZ4i8XtYF24zE6LQoVzAkzzPM+Ssg0yjI5LyPx9OGtsAOsZYAAe13K02sIv5fqVQ4hjZDQSLPZ/Uo3Ypv4h5FWJq2VTjNxWz8k/EHCGx/yM/qCsCtHesjG4oZWx+Jp0Ozh3JXY0xAzRygx8VOpWyZYpaFt7l7iGIBo1AB7p8dFM7G5AXTYNJJ7ok/JZOILurecpgtOpbyO0yo348u0baNztHgotageOWhcc+6/0Ox/HWPp9Y105alMmAJ9sAj0KdgeKCq3O2Y0M6g8li4ui1rYAa0OeyQ0752wSPRaNNha2AWgcg2/zUpv2FeNfmRMyvFWpHJn/ALhQ8arZqL9dBr4hV2f6jpcR2W6Ac3frzUePpzTfdx7J1NuekJsbd8eRskY2vm8L+DAwvtt8VXJVjC+23xVYrZ5JAlNJSlJCkBJQiEIA9D/aX0mg0wx7bgjNY2gWuNtrHxVvA1nZ2lsCQOyS7KO0SYd7ut2xadlBXwjgSRlaZNmyQSN4EQbntDzVZmONFxe4jYOa5pAI0Dg8CJG8gGBpZebXSKEnOtzoLPGWyZqurODsr2tFImZkFrSZABIggEkQY32srZ4MyJFnN0IAjcwW6OFt+Szf2wdZJkNcAHNdBnSL3aRfzA71cZi+qGpNIwATrT1Ak7t79vBMMVeIsLmxUaABuBLTIAm9287+pVN2ALXQCy4hv4TrAnmZ12hdBi6jSO0QLfONPRUMTwem+C0G5EEWvJiBpvrChAU8Zw3rQSLANsNgZAc0ibNiRH5BcxjKL31aNJ/ZezM0ZgTIgloPMTbznQrrcNjiw5Xm5Ia4HTPYB07NI+PfKz+lGIArYapYlpAeWzMOBIl3KZ8JUkFfheJFWo1jjFGi01MrphrzMDmQCC4A6acldNBwL6kODS6xJABMAMGWZ0iBEz5LKocQpCvXd7pdmYBYOM69wAJ15nuXR4PhL633lfMBJyNBLXREhw3YDbk7mRomTrchpPZmHxPEEiHgbNa0EZx2pe4tmc0A+A8Ux+BqQ2oSQ1zgGtBFjEjwOvcPl0PE8HRYyhYNAfeLG7X3dMz4mVn8Rc0EZNM4dmPPKRIZaZ7hyU6nJ7goxitkMqYdwY4VMpzCZJJAkZRa1/3j+apvxFUtaC21tjbYAX3+QTpcamZzDIAgO21IJAEzyFue1p/28t9kSQOYtuT+78Sr2r8mdSa4VlNnaD3kkOk+1y1Oosd/zSV8Ocp2AbY3uImY71FQaaj3ZryS4BvMTa5HZ5mVYxdWoWGSIA0M/IDlzKSk0W65KVFjD4M3ytO3vd1jrurLsDtlHmfVQYai4kdpw07hGlwVoigGCc+Y84v8TaFoi41VGOfcu0yrX4a5rWkhol9MW1u4LSHDXAQS30v6qlisV91d1+spna0OEpTjZ1qD1CdOCbEnHLKK58hxTDZaYM6OZ59sKfDYVpAOa5+CzMdimke2D2m7j8QJUlHHU2nNnBjYFSpw1Ml9PmeNVF+fBY4jQb1b+0Scrv6SoMPQpBoM3LRMnuEqrjsax+Yg3IPPWCoP2lkCZ0Gx5KO9BS5HXRZ3j+6+fYt4xtANJIGo/qEfFWKRpkEtAhutlg417XMIaDJiJsLOB+itt4oGggNN/BHxGO+SPszqWtoslHEGCsSBY0wNNw4/mk4jxEGk8R7TXAeizziG5s2XaInvlQ4jGSCI2O/clh1ME+fJon6ZndPTwl5MrCntt8VXlT4T22+KrrorkzASmylSKQCUISIA9Po8fpQ7OQYe7QfvSCByiN9lPW4xh3DLnbl94OaY8LhMwXBKRBsbvf7x0DnAb9yK3BaBdERGsucZ85suJLqJSWk2x6Xp4yUk3ZjVsTTpgtpnrKZMFhnMBtlO4A908vJW8BxdhZkcZAJykAzA90j8Q/Vwo8Zw7DsdIOmrWvcbc7SReLqChTw5aROSoCILpkiGxmmzhObSDyhZzS9Piyd3HKbTlg9UZiR/p3On7uttp8QrB45SIaAw5RENAiCOZn9WWTUxdMdh1MOcARnpkkE7Eg940jdSMrUWtcaZa9pDbZSXsJGwi4F7SI79ED/474YcQxnW3aC0xGYdq0DnrvbS6pY7Gh+EqNcD1jQy86Fp1ja0+pXQ8MxLS0/d0nEnsNsNzOjSeW2y5bpHxQvrVWGkKbGsyMLQQC8ND6gLogkh0gbQOalJ+SJvH+FDOF4imyvJu2M4k2BLeZ5OLj5BdW/pVmaerGgPsuDotGgErgH0A5vVlwE3aY0BIJkTtK6novwKm4upw9uVrXlxEOeDInMNCY7yAbZUVYsJxSpxJMZialVzGNFw4G2WQNCXEizriJ0iVDja33siZtr2nu1GYuJ0ue7RdJS4RRc4CmzKyke0WlwDnchBvEySr9PgVIOBDYM667d+nlf0CLoNUfY4YdY52btEzPZBJ5Echt8FLTL3yLwNWhu8bwLndb3B+JF1epTFNoDGlzXNqA5u04NsDLpE30ERqtQ4MgvOYNvJMCCABc+VplRqY8Zwj+FHCVKmVxb7JEWmItItqm1MXPtOnn2vmrlctdinkljxUuwgzIaAz1EDSdU7G5G03SGglpAkAE9km3krodPKcNeoafqePHkWPRvtvsUDjgL5viU2ljc023tqZ77LB6/MXdokciTGvIrKpcWcGkBwz+A5jujSVRGKfuS/Ucl7RR2rq45f+JR1vcf5SsfgeIeXUHuew5nOBYMueRMEtAkC36ld+zFjl3aBaMfSrJwxcvrE8KWqN37HJVsZlNwRueztpbzISmufwP8AQfmuj4n0YxGKOai0Oa0ZTLmt7WYOAv3FVsbjclOZMAwDB2JBse8JH06jJpvgt+1W4Rkkt/8AfBiCsTbI74fml6x34D6qb/EswaSHNIffPIO/kqr65cHkuPtR7UQ21h3kynj00XumUT9XyR/Cv3AMqOeMoMQbHfvlWBw+sdKZ9f7KvxPiZoZXNMuLA6DoA4wBrfQ+il6OdIjUqRAmHOAJmBuPFK8CUtLCXqeTtqcUr8jcRw+s0A9WO05rRJ3JgJXcBxEGWsH/AHGn8yv8fx7KTGucdajHZfxBrw5wA00smUuNU65d1VgIkZY1mNZ/QViwxUqZVL1DNLHq2Odwntt8foVBKmwntt/WxUErsrk5ghKSUqmw2Dc+zR4nYeaG6AhzIWn/AJfd+JvxQq+5H3I1I72hxEZacZozVCSOWapaOdwkwmNbUrPDiQAGwJi7yBBMcmj1WJhjUdTYABMGIN5PadadQCPVI3h9STAINgdZEXavL455nL/JGkddqFbMtce4owObTpiGDNpoTYfVc3WxrXuqZoGVoyzN8oiAQNSSf0FqVeDPdGYOgEkkgxJ37lgdJujdXLmBZlD7dq/s9w55loVXuEWkrHV8S9zTmDjm9r8R387rNwnHKdFtQlz8zhADSQLQLzYixtC6DjRc2hWm4yezAgFwhedCkeXr85WnJi7Tqyc3VLqXcY1Wx3PCON5gHkFrSIcRMA6NIN8ptzM8lU6X4mpTNJwdnpOdnae/Kxr5PMhossvBPrUqYcXHqnmIMESBY5TykdykocUa89XUILXkAg+zOjTDdD3hV2+A0wcbiaFLEZqZtcCx8YDR6ELd6NCqalKaha4gU55WhoPgy8dw5rGpYaDkAgCAQYPsmNRrq1dNwXDGnkmbWaZ11Lj5zMqY5HC6M7jqPQqGDYxoaLBoG9/E951WZ0txDqWDrvpiXCm6Li0iHO8myfJZOKxZNpI8HfldWeGVf2jCAVA0hzS2NAWwQ2b3MQq0hmeVdFKtZ+Ka+mZq0qZNNmz2sAb1QjSWFw8V2fSfpP8AtNPqqRdRY6j1ld72PLoLC4UmNDbzlMvsIBvqrvR7gGGpVOspt7bWxmzE9oh2a0x3Lmsf0admpEVXHrJmZsA0vLddLkR3p5rTKmJGVqzksXWIfTy2LGt0kbZjueZuPQLVr8QZVcLPkXkukGxG/wBFFjsI0UwQB1jnPvvlALQO7ZUsMHlzM7YAblFtgCfqrHFxVWLjmnNOjY4TwVz8PVxDXAhhDcpHbcTDjEWtm80mOwdMNZlaBnAEWDgYlpP72srX6Mk0+GYgxJbUmJj3Gb7LhsK4l+a5dc98wSkTpNFk6TdG5T4G9tfBsYQHVcjgS4RJOebTAylo8QV2mK40KLnteacsJm79uULk+hrzUxeFzkktjKTs0NdH0VLplXIxtdv7/wD6hPjk47NlM4ppOk/qdg7pziGNHUVcrSC6Gtaby0T2gbwqlHDfttKtUzubTodvKD7byCTEgxEH1XNYLFTTynYEDw7J+vwXW9DsR1mAxJsNj/I7ZLrbk9zVOEY4oPSvJymF4i1rDGaGuDotM5rLXwvFqYzOhva2JdOmoDTb15rn3YcAVAJiQB/MI+ie3Ew9tvOY5TbwITxXhmac1pTSQvSOsczXAgtqAFsHQDM2I1EQq3AMWadZrpAvcHQiDIMc5VziGGDsD1sDO3EZM25aaeYT5rJwtdrHOkTLHNb3EiJUcy3D8PBq9KeKGqWcgCBrGsnXXZXOg1A1q/V58uZkkyBABJ0gz/dYNOqXSCNL98yBZdH9nTJxgcABDHjyhEpeUEV7ktbCGliDTJBLCRI0PZN1QY2bBbvF8KTjah2zfNkW9VNhMC1g3HedT4cvFdJZtjPOo8lHC8KAGaobC8frVGL4wKTBlEE+wyL/AMTht4KbjPE6bAA0S8ey2+Ud55rHwHDn1XFxuTck6DvJ2VM5tsqSvkZ/jmJ5/AIW1/g7f+VvoUJP1LNK9jtv2CNiOXa/UJ4w5GjnDzH5JzSnByxaTZZT4hQJplpL3td2XNBEwbHafRc3xDh2WmadGjUJD7ZnHKRE5gT5jzXZSlBRpJs4zF4Y1Q5rqNR4fkkS5gOXXtRaHbbrO6U9C+sLBg6HVhghxL3duwucx9qZ0heioATzm5u2LFaVSPMsf0exlVlOmaIAZAcQ9kGwExzt8fBbdDg+QdjAUGnZznhxB53aV2cIhI1ZJ5ricG+nUaXkB4cS4NE2droOS229dFF7WEzkabWDYjN6ap3Sen99ItYSYkxC6HhDfuKensBLVkmZXwDqg7TB46H1Cs0MO4U2sgtDRHZPdl5LWyIyIUaGcrMbD4Hq3HtTNxA0uRBUH+CNzBxqViRMSdJEHUclv9WkNJWTbk7ZXFJKjkOH8Jp1S/M0wx5awOBFpMnS82V53RWgfd+MLfNI80gon8XwCVttjxbjwY9Do1TZh34ds5KhlxLzm0AsSOQCy6f2dUA4EGoL6h4keFl1vVoyqCDl+BdDzh8T1heXtafu4gHLcdpp3uNCrGP6JMq1H1C3tPMk/DnyhdAWFJlKkEcp/kcAQHuA37M8v3u5afCeBNw9CtTaZ6yNo2I5nmteCggpaLHlk1TOM/yI0T23X7jznmmf5IAjtG3eec8l2qQqRXO+Uv2OE6RcJFHhtRpievY8fy5OSyej/RzrqWctvndqdIiPdP6K9KxGEY8Q9jXgaBzQfmFWqmlQbOVrQTMAAEnuA3U7iun4OD4v0fFIB0NGZzWzffmdIsrPBMIadXrKVoDm2HZvaRN4iPNauKqde4F1mNu1g1J5+KlYwjaOQ/W6vjjb3ZRkyqOyQ+lS952p9SoMbxBtNpMST8f7KR06SSeQVWnhIdLu2/l7jPPcq/jgypObtszaHCy89ZWJDSZj3ndwGwWnVrBje1DGDRg1P8RVTifGmUbk5n8/yC5h1Sti3GLM3J09d0v3TQkdF/mCjyYhYv8AlMf8h/lQjVL8pO3ueuhPCELMXCgJzQhCgkXKiEIUAASSlQgDkekg++cZOjRrazZ08Vv8BqE4akT+EIQoXJJflAKVCkgSUSlQgBJRKEIAEIQoJBNSoQAEJIQhACFqa5CEAV8bVLKbnDVoJE+C5DCONZwfUJLnCT3X0A2CEJ4iy4Zepi/gpau55JULacvkgr2LWiwdqdz5rF6QY11NhDIAH6uhCVGxLZHKcIoCvW+8JO+q7KlSAEAQBoAhCXF7k5B/VBCEK4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xQVFRQUFxgXFBUVFRYYFRYYHBUVFBQXGBQYGyYeFxkjGhUUHy8gIycpLCwsFx8xNTAqNSYrLCkBCQoKDgwOGg8PGiwkHyQsLiwpLC0sLywsKSwsKSksKSksLCwsKSwsLCwsKSksLCwsLCksLCwsLCwsLCwpLCwsLP/AABEIAMQBAQMBIgACEQEDEQH/xAAcAAABBQEBAQAAAAAAAAAAAAAAAQIDBAUGBwj/xABCEAABAwIEAgcFBQYGAgMBAAABAAIRAyEEEjFBBVEGEyJhcYGRMkKhscEHI1LR8BRicpKy4RUWM0NTgqLCVPHyRP/EABsBAAIDAQEBAAAAAAAAAAAAAAACAQMEBQYH/8QALxEAAgIBAwMCAwgDAQAAAAAAAAECEQMSITEEE0EFURQicRUyQlKBkbHhI2Gh0f/aAAwDAQACEQMRAD8A9xQhCABCEIAEIQgAQhCABCEIAEIQgAQhCABCEIAEIQgAQhRYjEtptLnuDWjUuIAHmUASqpxHilKgwvqvaxo3cdfAak+C4bpH9qzGyzCNzu06x3sD+EauXnHEuK1a789ao57u82HcBoAtOPppS3exVLKlwdz0j+1VzpZhW5Rp1rh2j/C3bz+C8+xWLfUcXvc5zjq5xkn1UcrY4HwVryKlZwp0ptmMZyNQ2duZWjJPF0sNb/tlSUsjoxC9ABOl/C69MZxHCNgB9EbCMvzUuM41QonK97WmAYgmx0NguE/Xct1HE/8Apq+Ej5keYNwVR2lN58Gu/JTs4JXOlGp/IR816Fhuk1Co8MY+XOMAZXeOsdyqY3pph6ZIBc8jdgt6kifJJ9sdXJ6Y4t/1J+GxrdyOOb0ZxJ/2XecD5lSDodiT7gHi9v5rqj00o9X1mWplzZfZbcwSY7UGAL+IVR/2gUdqdQ/yD6pftL1KXGNft/ZPYwrlnNY7olXpUn1H5A1gLj2r25WWBRrhwldn0o6Sitw6q5rSyXtp3IM++dO4LgsILBdT0zqOozJ9/lMozwhGtJcshMQu0ZbPq1CELhG8EIQgAQhCABCEIAEIQgAQhCABCEIAEISSgBU1zgLmwXOdIunmHwktLusq/wDGwgx/E7Rv6svL+kXTbEYuQ52Sn/xsJA/7HVyvx4JT+hXLIonf9JPtOo0JZR++qC1j923xdv4D1XmPG+kdfFumtUJGzBZjfBv1WYCgroY8EYfUzym5CBKQm5kpV4htdFuCjEVTm9hgBcOd7Du0Por/AE8qgPpU2gAMYTA0EmBbwatH7P8ADAUajzYudDba5Rp/5KPpfhKDXirV60l/ZAYWiA0d4715LNncvUPmdpWopb/U6MYVh2OY4lhyx9NtSmKUMbOSHOcLy4gmMx5WRxoh+Iy07tAp02Sdg1rRJKuUsThGOa51Gu4G4zubB74tmHmn8Vfg2vnJVqF4FSQ8NHakxELT3akri+PbYTTtyaeFoltOqa37PTb1ZDXUg0vBd2Z7N9/iuXLHYdwfTq03TIBYQ4+bXCw8lvcVo4XCgMNF7zVYHH7y7YNrxrM+ioYqlh6PVudh6jhUaHtzVbX2s3UKrBk2ct2nxtz9LY014N/gOPNTCPqVWM+7zkHI0Aw2SYiJm0hcn0Vw2fF05vBLj5An5wul4h0pw4wzGtpyKjb0mnLkboQSBa4jv1VrovgGR1wodUXCGy9ziWnUwRYWCwfEPDhySkmtTdFmnVJL2Oe+1fEQyhSG7nOI9APquLw7VvfaVjM+Naz8DB6mXH5rEoru+jwceni353M3Uv5ySEJULsmU+q0IQuGbgQhCABI4olNqRBnRAD0KLDVszQfXSx3FlKgAQoy/tRzCkQAIQklACpJVPifGKWHYX1ntY3vNz3Aak+C826RfapUqSzCg02/8jh2z/C33fmrIY5T4FlNR5O/470poYRs1X9rZjbvP/XbxK8w6R/aPXxEtp/c0jaGntuHe7bwC5OtXc5xc4lzjcucZJ8SVGSuhj6aMd3uzPLI3wKXIJTAUpWoqBxTCUEpCgAzJSUxEoA9J6FVmnCtDTdpdnHIlxPyhYX2gYiazGfhZPm4n6NCxOjfHDhq4Jnq32eO7n4helvwlKp2ixj5AhxaDI2uvD9TD4DrHlmm1K2v1Orjfdx0jzfiVRpdSDKjqwa0CHAgAz7DRYkJOJVZxU1G5AHMDmAey0BoIA7gCvSqXD6TTLabARuGgH1hRY3hFGqZqU2uPMi/qFC9XxXTi6qr8h2Je55/0jxwxWK+6kghrGWgm/LxcV1PTHBMGDvrTyhnjZvpC1sHwejSM06bWnnF/U3U+KwrKjcr2hzdYIkTssk/UYdzHotRh+7LFhdO+Wed9DOEtr1iXiW0xmjYmYAPManyXo8KvhOH0qU9WxrM0TlETExPqUuMr5KbnfhaXegJWTreq+Ky3Hjwh8cNETxbpFietx9d+weWjwFvomsVDDOzOc4+84n4rRavoXRw0Ykjk5XcgQnZULaVH1UhNzJQVwTcKkDkyrUA3AJ0VXGl0AMIBm5N4HcNzpqpSsC0XJufbn+isz9udHbEQRBgjND40NxaP/pWG12vALTMaeIsR3HbzTaRdQ+mzJUMf7hn/ALAAf0gfylWG4kX5jbym3qPVZnEsdDMzRmynMAPakXgDmRIVajjxiA8sIADomxDoDczp2t8wjSTZrUqodUJBsGgeZh3yj1SYfHBznCdNuWsesSFl4WoxgJHs1AYIGmWRYz+CP5VzPEungoOOTLVc67okAQHQHO/7NFh7p0UqFhZ39fFtY0uc4NaLkkwAO8lcD0j+1FrZZhRnOnWuHYH8Lfe87Lh+N9Jq2Kd948kTIaLMHg36m6ySZNrrTjwK/mKpSdbFniHEatZ5fWe57ubjp3AaAeCqkpXSgHn6LYmlsinTe4hTYTiVGSrUIOCRySUOKAGgIJQQkhACEpE6E1AEbwq1WtWHsVqje4OMeiuEJhYqsmKORVJWNGTXBQOOxP8Az1f5ilHFMWNMRU/mKt9WkNNUPosP5UWd2RXHHsaP/wCip/MUv+Y8b/8AIf6lTGkm9UEj6DD+VE96Qg6V44D/AF3IrdL8c9jmOqy1wIILRoe+JSdSk6pL9nYOdKDvyKuDokATqrrGX8vpKSFPhnbHQ6HkYMfP4rao6Y7Fd2yGO5Cm/ZzyPoUKO4h9DPp9pSOqARO5UNSvlEkHb4kD6p74dqJ2/NcejRY+pRB1AVPG0Q1kF0NNjJuLah2o+KixHEeol1UxT0z6wNBm9QJU1HFhxJgwBa1xrcjUTsppoDOx9R0ZX03ZTOY2OWBLXTMOuIExdUK2OcGve0gNDhnA1DhYkAT2XW/RK6B1YVI1iLwAQbwQZ8CNFz3SUUqf3lR7WlvsEtEuyglrCJzOvF9REjebIy8CtD+MYtxpuc1oGUAPb/uAT3bRfzPJcqek4w5qtzQHdprWiCHGzgBoAQ2mZ/ePfGZxfpm5/ZogsBy9p5BqgAezP4R3yTquVf7VzJ77G+8eSmxlE6DjXSyrWbkb93SHuN1JiO07fe3isNzvL1gf3TmifLT4b7lFJtyO7U+Asrk0mLTITKUN+Ke9uvrrvGnlKaynLTfTc6K3Xu2hdOysW2g13P5fmonOU9Vgkgc/h9FC9vJXY992VT2GykITgEhsrioQJXJAUpQA1InQkQAhSJ0pEANhI4JwKRykBoakSoIUAMc1NhPITA4TEieSAEhJCekKkCNEJYQHEeahkol/ajzQmZh+Af8Al+aEmlew+pn0v1oe2HS3YE2uDbzkaKOliRAvPuk/vC140uqeLxTWhuV4yuF2vMg3AA0Lp1vfTRY/FsebdWSwgHM14s4AgwHHbXS99rrjqkaTfxNNs5nCRcOzXGWLiP1usscXbS/1H5Q1pcHOMyxxAYQ4GN47yO5czxLpsabclnvHabDpykGwJBIdpvfmCuH4hxJ9d0vda5DRoO0IAHdJT0gSO46RfaS0iKAktIOcklptpkI7Wu/JcLxPiNSu8vqvL3HnsDyGgCqvpwSP1yJ+Ce02HhB5LVjiovYrkrW42nSn9fVFV9/AxO+sRPnopOUbkz5R+ajr0g6ZgwSe/u+IUZN22NBtCVGGbbmO8/ox6qV5MwDZuthGaAD4i0DzQ9stNyMotHMns/T0S5YGW0i58Y+nzlVpWxm6Avt2RN9f7DQWTS07mTy28U7WfC3r/wDpRD9fNXrYre4rrnx1PP8AsmOCnLduW6hJ9PDXwVscisRwdDSmv2T3MSFsq2+CuuRkJ2ZR1KzW+04DxIVWpxikPenwBQ5xXLISbLhKA1ZVTpA33Wk+JhV6nHqh0DR5T81U88F5GWOTN0BBIGpA8VzNTiFU6vPlb5KCC7efE/mqn1S8IftPydJU4jTbq8eV/kqtXjtMaBx8o+aym4B5FgTHIH6K/R6KYh2lKp5tI/qhI+om+EGiC3bIavSE+6wDxM/JVqnGqp3jwAW5S6A4g6tA/ie36LYwn2ZAtl9drTybTc74khI5ZpEdzFE4GpiXu1c4+ZV3gLTnP8P1C7PAfZ2xzqk1Xdl+XstAnstdNyY9r4KXivRClhqXWMLy6QJcREHuAHJNihPUmwnlh91GI1smOaaVPg/9RviFAAuj5KhhSJSEFtkANzHmlSIU7Ae0YKq1kAwWST4DQmOU+ghWnEEOFUBzbXcARBAkd4m0999FkYim6iSJJa2wMA2MR2JBkRqLql/iz8jsrqRYQ4iDD7sOgJvrccyvOnRqzh6juXPyCVpm+uxvziZ56JTTi4Nvj4Jg11nwW9qE1sVpyjyK4ReItc6kXFtv1CQv+Pfb+391NW7QBOosfLSRyvZQOYLfEfrUd6SKVU3uS27tDw45RzE25ajTyTnt18DbnaZ8NFWdUDTrIiWxexuBPn8U12Ilohrs1we4GRJHiCFDaa5BWi+83aPP0mPiTb9xRU9/Qd97/CfRK3CVHNFRoJYSQfKIiYAFzJ2UAwlcwHwx50DY3kDKBObQ7qFPSr9waTJ2sm3n4cyeQUdXENpgmbDffyC0x0VqFsOeGNuTIzGddQRz5j5Jx6NsaO08l4c1rDEC7gDbf2jrZS5za4FThfJjnFgAE3/Vhc6rNfxvNIazQwATM2PL9WXeYTophu2agc+NSXHS3IDvCa/CYMFzKdFrTYF0EubuS2Z7Q05C/mfMvIvdUtkmcLWxdScmjv3QLWEzMxeU5+DrlhIZUOpMNJAEak7ALuOGtYKry1sAGQNfdABIiT7M3085Wpj6xdReJgCm48ibHUbBSlKStsiWTTLSkeZ0uguLcATTIm8uIH1Vyl9nNf3ixvmT8gvT8PUblABm3ole8bq1Y4VuZZZsl0jzt32dBrWl1Uy57GwGaAm5kuv4QtGn9n9Burnu9B8AF0vEcUwBoDmmKlMm4OjpSOxg2k+DXH6IjGCbCXdcVyYOI6I4doZFOZqMBzEmQTcaroeHcLp0Y6unTae5jfmQq2LxRIZ2HWqMNwB71hcq0cTU2YB/E8fQFTat7EShLSrf/Q6QAmi+XTYH0cDyUfE2PNJ3UgGr7oJEaidTylQcTqVHUXzkAi4AcT6mPkn0sNVJ9s/9WtHzlTe/AOC0rdc/+HI1MPj6RD5cXvJbkJDr5S7MG6AALe6OYTEMDjiKmbNcNNy0ze+kRstDH8Lc00y9zyM8Xdza4WiIvHqmHh7D7k/xSfmUsUwlprf+P7Chj2NfWzOaJe0iSB/tsH0Wb0l4i19AtaZu02mNeeis4agBVqBoA9iIAHulQ9IQf2d8/u/1BW47sibipefH8HJYQ/eN8VBKmwvtt8VAFr8j+BpRKUppUgOzju9ChMhCWibPUq3HGvcHFr3dmOy1pE62LtraLCxnEHsa5nV+1IBdyggCIvGb4BauErUqkZ2AO0D8sNcBIF9Gnu70uN4VTIJaCYs4QSTYw4TY7HvhedUldJnU29jjhgyWgzrMEXI/UKWlhKbXdtzx/C3XaYM/oLoWcNg5skNzGCYjcgggbga6XTqtGme1Blph8PyvAzQZiwvHcbK3W/AtIzaWBpmcri4THsuGh0tImLeaYcHTdJAaCJIkXBGxG4OkK8/PTqZgQIAnObPvbMRYwN9VXqcQzSCGkSXCDdjiBmEuuLnvFrKnu26J0jH0g4F+UAtDS5m+UggxzBbpb3RvZVKtWMNVa0hzWuJEHtN0h37wie+OamIMf6pDgWy7M4l1MkA+9aCZInayqYvCdVmpG0w2Z7Lml4yunuAcDPIK2LoSUdSNThtIOpdU0EgAEOcSBDgDIZ7xnPrayVjAahdu0ZSTJh3vdo7WAtsVocWwzaTDUHtM9kukio38JvHgefiVHgaAbnEA5QwXiM0AuM97nEq2MlLYqlHQnKxWcQue2NCRbNe2g2VV1WZdJs5pm97gm223on1mtow6TlIOZoJGaYzHXXTuVfDtbZxkkvBdqQbiQGk/9Ra6bfgWKjdoMViC+MswDcm1rGcxv390KanScQA0BoA5ET3i3NSVcG6CXgNyw4xE5iZudNBHK/pM7HHqyY0MB4tmjQxv8voyVclbntsiLCMMvNm3EmJGjdybahPx1XsuAc53ZIMNaALGziAdQVTaWg9vtAvdpN4yycuiWpiwWPa0QSDvoLTb0UalVFlPVdF2lAAJkl2kudc2jQxG6vigywFMTzImIiNed1l/tGZ4i8XtYF24zE6LQoVzAkzzPM+Ssg0yjI5LyPx9OGtsAOsZYAAe13K02sIv5fqVQ4hjZDQSLPZ/Uo3Ypv4h5FWJq2VTjNxWz8k/EHCGx/yM/qCsCtHesjG4oZWx+Jp0Ozh3JXY0xAzRygx8VOpWyZYpaFt7l7iGIBo1AB7p8dFM7G5AXTYNJJ7ok/JZOILurecpgtOpbyO0yo348u0baNztHgotageOWhcc+6/0Ox/HWPp9Y105alMmAJ9sAj0KdgeKCq3O2Y0M6g8li4ui1rYAa0OeyQ0752wSPRaNNha2AWgcg2/zUpv2FeNfmRMyvFWpHJn/ALhQ8arZqL9dBr4hV2f6jpcR2W6Ac3frzUePpzTfdx7J1NuekJsbd8eRskY2vm8L+DAwvtt8VXJVjC+23xVYrZ5JAlNJSlJCkBJQiEIA9D/aX0mg0wx7bgjNY2gWuNtrHxVvA1nZ2lsCQOyS7KO0SYd7ut2xadlBXwjgSRlaZNmyQSN4EQbntDzVZmONFxe4jYOa5pAI0Dg8CJG8gGBpZebXSKEnOtzoLPGWyZqurODsr2tFImZkFrSZABIggEkQY32srZ4MyJFnN0IAjcwW6OFt+Szf2wdZJkNcAHNdBnSL3aRfzA71cZi+qGpNIwATrT1Ak7t79vBMMVeIsLmxUaABuBLTIAm9287+pVN2ALXQCy4hv4TrAnmZ12hdBi6jSO0QLfONPRUMTwem+C0G5EEWvJiBpvrChAU8Zw3rQSLANsNgZAc0ibNiRH5BcxjKL31aNJ/ZezM0ZgTIgloPMTbznQrrcNjiw5Xm5Ia4HTPYB07NI+PfKz+lGIArYapYlpAeWzMOBIl3KZ8JUkFfheJFWo1jjFGi01MrphrzMDmQCC4A6acldNBwL6kODS6xJABMAMGWZ0iBEz5LKocQpCvXd7pdmYBYOM69wAJ15nuXR4PhL633lfMBJyNBLXREhw3YDbk7mRomTrchpPZmHxPEEiHgbNa0EZx2pe4tmc0A+A8Ux+BqQ2oSQ1zgGtBFjEjwOvcPl0PE8HRYyhYNAfeLG7X3dMz4mVn8Rc0EZNM4dmPPKRIZaZ7hyU6nJ7goxitkMqYdwY4VMpzCZJJAkZRa1/3j+apvxFUtaC21tjbYAX3+QTpcamZzDIAgO21IJAEzyFue1p/28t9kSQOYtuT+78Sr2r8mdSa4VlNnaD3kkOk+1y1Oosd/zSV8Ocp2AbY3uImY71FQaaj3ZryS4BvMTa5HZ5mVYxdWoWGSIA0M/IDlzKSk0W65KVFjD4M3ytO3vd1jrurLsDtlHmfVQYai4kdpw07hGlwVoigGCc+Y84v8TaFoi41VGOfcu0yrX4a5rWkhol9MW1u4LSHDXAQS30v6qlisV91d1+spna0OEpTjZ1qD1CdOCbEnHLKK58hxTDZaYM6OZ59sKfDYVpAOa5+CzMdimke2D2m7j8QJUlHHU2nNnBjYFSpw1Ml9PmeNVF+fBY4jQb1b+0Scrv6SoMPQpBoM3LRMnuEqrjsax+Yg3IPPWCoP2lkCZ0Gx5KO9BS5HXRZ3j+6+fYt4xtANJIGo/qEfFWKRpkEtAhutlg417XMIaDJiJsLOB+itt4oGggNN/BHxGO+SPszqWtoslHEGCsSBY0wNNw4/mk4jxEGk8R7TXAeizziG5s2XaInvlQ4jGSCI2O/clh1ME+fJon6ZndPTwl5MrCntt8VXlT4T22+KrrorkzASmylSKQCUISIA9Po8fpQ7OQYe7QfvSCByiN9lPW4xh3DLnbl94OaY8LhMwXBKRBsbvf7x0DnAb9yK3BaBdERGsucZ85suJLqJSWk2x6Xp4yUk3ZjVsTTpgtpnrKZMFhnMBtlO4A908vJW8BxdhZkcZAJykAzA90j8Q/Vwo8Zw7DsdIOmrWvcbc7SReLqChTw5aROSoCILpkiGxmmzhObSDyhZzS9Piyd3HKbTlg9UZiR/p3On7uttp8QrB45SIaAw5RENAiCOZn9WWTUxdMdh1MOcARnpkkE7Eg940jdSMrUWtcaZa9pDbZSXsJGwi4F7SI79ED/474YcQxnW3aC0xGYdq0DnrvbS6pY7Gh+EqNcD1jQy86Fp1ja0+pXQ8MxLS0/d0nEnsNsNzOjSeW2y5bpHxQvrVWGkKbGsyMLQQC8ND6gLogkh0gbQOalJ+SJvH+FDOF4imyvJu2M4k2BLeZ5OLj5BdW/pVmaerGgPsuDotGgErgH0A5vVlwE3aY0BIJkTtK6novwKm4upw9uVrXlxEOeDInMNCY7yAbZUVYsJxSpxJMZialVzGNFw4G2WQNCXEizriJ0iVDja33siZtr2nu1GYuJ0ue7RdJS4RRc4CmzKyke0WlwDnchBvEySr9PgVIOBDYM667d+nlf0CLoNUfY4YdY52btEzPZBJ5Echt8FLTL3yLwNWhu8bwLndb3B+JF1epTFNoDGlzXNqA5u04NsDLpE30ERqtQ4MgvOYNvJMCCABc+VplRqY8Zwj+FHCVKmVxb7JEWmItItqm1MXPtOnn2vmrlctdinkljxUuwgzIaAz1EDSdU7G5G03SGglpAkAE9km3krodPKcNeoafqePHkWPRvtvsUDjgL5viU2ljc023tqZ77LB6/MXdokciTGvIrKpcWcGkBwz+A5jujSVRGKfuS/Ucl7RR2rq45f+JR1vcf5SsfgeIeXUHuew5nOBYMueRMEtAkC36ld+zFjl3aBaMfSrJwxcvrE8KWqN37HJVsZlNwRueztpbzISmufwP8AQfmuj4n0YxGKOai0Oa0ZTLmt7WYOAv3FVsbjclOZMAwDB2JBse8JH06jJpvgt+1W4Rkkt/8AfBiCsTbI74fml6x34D6qb/EswaSHNIffPIO/kqr65cHkuPtR7UQ21h3kynj00XumUT9XyR/Cv3AMqOeMoMQbHfvlWBw+sdKZ9f7KvxPiZoZXNMuLA6DoA4wBrfQ+il6OdIjUqRAmHOAJmBuPFK8CUtLCXqeTtqcUr8jcRw+s0A9WO05rRJ3JgJXcBxEGWsH/AHGn8yv8fx7KTGucdajHZfxBrw5wA00smUuNU65d1VgIkZY1mNZ/QViwxUqZVL1DNLHq2Odwntt8foVBKmwntt/WxUErsrk5ghKSUqmw2Dc+zR4nYeaG6AhzIWn/AJfd+JvxQq+5H3I1I72hxEZacZozVCSOWapaOdwkwmNbUrPDiQAGwJi7yBBMcmj1WJhjUdTYABMGIN5PadadQCPVI3h9STAINgdZEXavL455nL/JGkddqFbMtce4owObTpiGDNpoTYfVc3WxrXuqZoGVoyzN8oiAQNSSf0FqVeDPdGYOgEkkgxJ37lgdJujdXLmBZlD7dq/s9w55loVXuEWkrHV8S9zTmDjm9r8R387rNwnHKdFtQlz8zhADSQLQLzYixtC6DjRc2hWm4yezAgFwhedCkeXr85WnJi7Tqyc3VLqXcY1Wx3PCON5gHkFrSIcRMA6NIN8ptzM8lU6X4mpTNJwdnpOdnae/Kxr5PMhossvBPrUqYcXHqnmIMESBY5TykdykocUa89XUILXkAg+zOjTDdD3hV2+A0wcbiaFLEZqZtcCx8YDR6ELd6NCqalKaha4gU55WhoPgy8dw5rGpYaDkAgCAQYPsmNRrq1dNwXDGnkmbWaZ11Lj5zMqY5HC6M7jqPQqGDYxoaLBoG9/E951WZ0txDqWDrvpiXCm6Li0iHO8myfJZOKxZNpI8HfldWeGVf2jCAVA0hzS2NAWwQ2b3MQq0hmeVdFKtZ+Ka+mZq0qZNNmz2sAb1QjSWFw8V2fSfpP8AtNPqqRdRY6j1ld72PLoLC4UmNDbzlMvsIBvqrvR7gGGpVOspt7bWxmzE9oh2a0x3Lmsf0admpEVXHrJmZsA0vLddLkR3p5rTKmJGVqzksXWIfTy2LGt0kbZjueZuPQLVr8QZVcLPkXkukGxG/wBFFjsI0UwQB1jnPvvlALQO7ZUsMHlzM7YAblFtgCfqrHFxVWLjmnNOjY4TwVz8PVxDXAhhDcpHbcTDjEWtm80mOwdMNZlaBnAEWDgYlpP72srX6Mk0+GYgxJbUmJj3Gb7LhsK4l+a5dc98wSkTpNFk6TdG5T4G9tfBsYQHVcjgS4RJOebTAylo8QV2mK40KLnteacsJm79uULk+hrzUxeFzkktjKTs0NdH0VLplXIxtdv7/wD6hPjk47NlM4ppOk/qdg7pziGNHUVcrSC6Gtaby0T2gbwqlHDfttKtUzubTodvKD7byCTEgxEH1XNYLFTTynYEDw7J+vwXW9DsR1mAxJsNj/I7ZLrbk9zVOEY4oPSvJymF4i1rDGaGuDotM5rLXwvFqYzOhva2JdOmoDTb15rn3YcAVAJiQB/MI+ie3Ew9tvOY5TbwITxXhmac1pTSQvSOsczXAgtqAFsHQDM2I1EQq3AMWadZrpAvcHQiDIMc5VziGGDsD1sDO3EZM25aaeYT5rJwtdrHOkTLHNb3EiJUcy3D8PBq9KeKGqWcgCBrGsnXXZXOg1A1q/V58uZkkyBABJ0gz/dYNOqXSCNL98yBZdH9nTJxgcABDHjyhEpeUEV7ktbCGliDTJBLCRI0PZN1QY2bBbvF8KTjah2zfNkW9VNhMC1g3HedT4cvFdJZtjPOo8lHC8KAGaobC8frVGL4wKTBlEE+wyL/AMTht4KbjPE6bAA0S8ey2+Ud55rHwHDn1XFxuTck6DvJ2VM5tsqSvkZ/jmJ5/AIW1/g7f+VvoUJP1LNK9jtv2CNiOXa/UJ4w5GjnDzH5JzSnByxaTZZT4hQJplpL3td2XNBEwbHafRc3xDh2WmadGjUJD7ZnHKRE5gT5jzXZSlBRpJs4zF4Y1Q5rqNR4fkkS5gOXXtRaHbbrO6U9C+sLBg6HVhghxL3duwucx9qZ0heioATzm5u2LFaVSPMsf0exlVlOmaIAZAcQ9kGwExzt8fBbdDg+QdjAUGnZznhxB53aV2cIhI1ZJ5ricG+nUaXkB4cS4NE2droOS229dFF7WEzkabWDYjN6ap3Sen99ItYSYkxC6HhDfuKensBLVkmZXwDqg7TB46H1Cs0MO4U2sgtDRHZPdl5LWyIyIUaGcrMbD4Hq3HtTNxA0uRBUH+CNzBxqViRMSdJEHUclv9WkNJWTbk7ZXFJKjkOH8Jp1S/M0wx5awOBFpMnS82V53RWgfd+MLfNI80gon8XwCVttjxbjwY9Do1TZh34ds5KhlxLzm0AsSOQCy6f2dUA4EGoL6h4keFl1vVoyqCDl+BdDzh8T1heXtafu4gHLcdpp3uNCrGP6JMq1H1C3tPMk/DnyhdAWFJlKkEcp/kcAQHuA37M8v3u5afCeBNw9CtTaZ6yNo2I5nmteCggpaLHlk1TOM/yI0T23X7jznmmf5IAjtG3eec8l2qQqRXO+Uv2OE6RcJFHhtRpievY8fy5OSyej/RzrqWctvndqdIiPdP6K9KxGEY8Q9jXgaBzQfmFWqmlQbOVrQTMAAEnuA3U7iun4OD4v0fFIB0NGZzWzffmdIsrPBMIadXrKVoDm2HZvaRN4iPNauKqde4F1mNu1g1J5+KlYwjaOQ/W6vjjb3ZRkyqOyQ+lS952p9SoMbxBtNpMST8f7KR06SSeQVWnhIdLu2/l7jPPcq/jgypObtszaHCy89ZWJDSZj3ndwGwWnVrBje1DGDRg1P8RVTifGmUbk5n8/yC5h1Sti3GLM3J09d0v3TQkdF/mCjyYhYv8AlMf8h/lQjVL8pO3ueuhPCELMXCgJzQhCgkXKiEIUAASSlQgDkekg++cZOjRrazZ08Vv8BqE4akT+EIQoXJJflAKVCkgSUSlQgBJRKEIAEIQoJBNSoQAEJIQhACFqa5CEAV8bVLKbnDVoJE+C5DCONZwfUJLnCT3X0A2CEJ4iy4Zepi/gpau55JULacvkgr2LWiwdqdz5rF6QY11NhDIAH6uhCVGxLZHKcIoCvW+8JO+q7KlSAEAQBoAhCXF7k5B/VBCEK4Q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miethics306.files.wordpress.com/2010/03/best-buy-coupon-codes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14" y="1042076"/>
            <a:ext cx="1124085" cy="164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15" y="1371600"/>
            <a:ext cx="277157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70" y="4205119"/>
            <a:ext cx="3035029" cy="239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4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Summarize: Business Analytics and…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/>
          <a:lstStyle/>
          <a:p>
            <a:r>
              <a:rPr lang="en-US" sz="2400" smtClean="0"/>
              <a:t>OR Past</a:t>
            </a:r>
          </a:p>
          <a:p>
            <a:pPr lvl="1"/>
            <a:r>
              <a:rPr lang="en-US" sz="2000" smtClean="0"/>
              <a:t>Fedex</a:t>
            </a:r>
          </a:p>
          <a:p>
            <a:pPr lvl="1"/>
            <a:r>
              <a:rPr lang="en-US" sz="2000" smtClean="0"/>
              <a:t>Google</a:t>
            </a:r>
          </a:p>
          <a:p>
            <a:pPr lvl="1"/>
            <a:r>
              <a:rPr lang="en-US" sz="2000" smtClean="0"/>
              <a:t>USPS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/>
              <a:t>All examples of key role of data</a:t>
            </a:r>
          </a:p>
          <a:p>
            <a:r>
              <a:rPr lang="en-US" sz="2400" smtClean="0"/>
              <a:t>OR Present</a:t>
            </a:r>
          </a:p>
          <a:p>
            <a:pPr lvl="1"/>
            <a:r>
              <a:rPr lang="en-US" sz="2000" smtClean="0"/>
              <a:t>More Data</a:t>
            </a:r>
          </a:p>
          <a:p>
            <a:pPr lvl="1"/>
            <a:r>
              <a:rPr lang="en-US" sz="2000" smtClean="0"/>
              <a:t>Faster computers</a:t>
            </a:r>
          </a:p>
          <a:p>
            <a:pPr lvl="1"/>
            <a:r>
              <a:rPr lang="en-US" sz="2000" smtClean="0"/>
              <a:t>Better algorithms</a:t>
            </a:r>
          </a:p>
          <a:p>
            <a:pPr lvl="1"/>
            <a:r>
              <a:rPr lang="en-US" sz="2000" smtClean="0"/>
              <a:t>Lower fixed Costs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7680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OR Future</a:t>
            </a:r>
          </a:p>
          <a:p>
            <a:pPr lvl="1"/>
            <a:r>
              <a:rPr lang="en-US" sz="2000" dirty="0" smtClean="0"/>
              <a:t>Predictive Analytics</a:t>
            </a:r>
          </a:p>
          <a:p>
            <a:pPr lvl="1"/>
            <a:r>
              <a:rPr lang="en-US" sz="2000" dirty="0" smtClean="0"/>
              <a:t>Robustness</a:t>
            </a:r>
          </a:p>
          <a:p>
            <a:pPr lvl="1"/>
            <a:r>
              <a:rPr lang="en-US" sz="2000" dirty="0" smtClean="0"/>
              <a:t>Parallelism</a:t>
            </a:r>
          </a:p>
          <a:p>
            <a:pPr lvl="1"/>
            <a:r>
              <a:rPr lang="en-US" sz="2000" smtClean="0"/>
              <a:t>Adversaries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None/>
            </a:pPr>
            <a:r>
              <a:rPr lang="en-US" sz="2000" dirty="0" smtClean="0"/>
              <a:t>More at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/>
              <a:t>http://mat.tepper.cmu.edu/blog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The Past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Package Delivery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Internet Search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Mail Delivery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5" descr="united state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1817687"/>
            <a:ext cx="3462337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842126" y="3187700"/>
            <a:ext cx="130175" cy="155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907213" y="3421062"/>
            <a:ext cx="131763" cy="157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710363" y="3421062"/>
            <a:ext cx="131763" cy="157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169151" y="3108325"/>
            <a:ext cx="131762" cy="157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038976" y="3733800"/>
            <a:ext cx="130175" cy="157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6383338" y="3500437"/>
            <a:ext cx="131763" cy="155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448426" y="3733800"/>
            <a:ext cx="131762" cy="157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6448426" y="3265487"/>
            <a:ext cx="458787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6777038" y="3343275"/>
            <a:ext cx="65088" cy="7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6515101" y="3265487"/>
            <a:ext cx="327025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 flipV="1">
            <a:off x="6907213" y="3343275"/>
            <a:ext cx="65088" cy="7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6972301" y="3187700"/>
            <a:ext cx="19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 flipV="1">
            <a:off x="6907213" y="3265487"/>
            <a:ext cx="19685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53777" y="2646660"/>
            <a:ext cx="2647136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FAILED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1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The Past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Package Delivery</a:t>
            </a:r>
          </a:p>
          <a:p>
            <a:endParaRPr lang="en-US" sz="2400" dirty="0"/>
          </a:p>
          <a:p>
            <a:r>
              <a:rPr lang="en-US" sz="2400" dirty="0" smtClean="0"/>
              <a:t>Internet Search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Mail Delivery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http://www.digitaltrends.com/wp-content/uploads/2013/02/yahoo-voices-hacked-450-000-passwords-posted-online-7169a7e88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358482"/>
            <a:ext cx="2057400" cy="115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inkprogress.org/wp-content/uploads/2013/01/Goog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301"/>
            <a:ext cx="289560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7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The Past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Package Delivery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Internet Search</a:t>
            </a:r>
          </a:p>
          <a:p>
            <a:endParaRPr lang="en-US" sz="2400" dirty="0"/>
          </a:p>
          <a:p>
            <a:r>
              <a:rPr lang="en-US" sz="2400" dirty="0" smtClean="0"/>
              <a:t>Mail Delivery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26" y="1447800"/>
            <a:ext cx="506817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0" t="32566" r="12081" b="59121"/>
          <a:stretch/>
        </p:blipFill>
        <p:spPr bwMode="auto">
          <a:xfrm>
            <a:off x="5705586" y="3048000"/>
            <a:ext cx="3104100" cy="242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96200" y="2438400"/>
            <a:ext cx="457200" cy="3048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1" y="2738907"/>
            <a:ext cx="4031874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Salvagible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5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Key Idea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6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6400" smtClean="0"/>
              <a:t>Operations Research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3352800"/>
            <a:ext cx="8466138" cy="1657350"/>
            <a:chOff x="304800" y="3352800"/>
            <a:chExt cx="8465585" cy="1657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3352800"/>
              <a:ext cx="8152867" cy="762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8" name="TextBox 5"/>
            <p:cNvSpPr txBox="1">
              <a:spLocks noChangeArrowheads="1"/>
            </p:cNvSpPr>
            <p:nvPr/>
          </p:nvSpPr>
          <p:spPr bwMode="auto">
            <a:xfrm>
              <a:off x="685800" y="3810000"/>
              <a:ext cx="808458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200"/>
                <a:t>Business Analytics!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6" y="685800"/>
            <a:ext cx="8648332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143000"/>
            <a:ext cx="7772400" cy="11430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3124200"/>
            <a:ext cx="7620000" cy="6096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609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Operations Research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1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Business Analytics is a Hot Topic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871663"/>
            <a:ext cx="79533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4299744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“Business analytics”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" y="1795463"/>
            <a:ext cx="8558412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…. Maybe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288533" y="3819659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Operations research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029200" y="2898775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Management science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7315199" y="4325143"/>
            <a:ext cx="112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Business</a:t>
            </a:r>
          </a:p>
          <a:p>
            <a:pPr eaLnBrk="1" hangingPunct="1"/>
            <a:r>
              <a:rPr lang="en-US" dirty="0"/>
              <a:t>analytics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1262</TotalTime>
  <Words>428</Words>
  <Application>Microsoft Office PowerPoint</Application>
  <PresentationFormat>On-screen Show (4:3)</PresentationFormat>
  <Paragraphs>227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Edge</vt:lpstr>
      <vt:lpstr>Business Analytics:  The Past, Present and Future of Operations Research</vt:lpstr>
      <vt:lpstr>The Past</vt:lpstr>
      <vt:lpstr>The Past</vt:lpstr>
      <vt:lpstr>The Past</vt:lpstr>
      <vt:lpstr>The Past</vt:lpstr>
      <vt:lpstr>Key Idea</vt:lpstr>
      <vt:lpstr>PowerPoint Presentation</vt:lpstr>
      <vt:lpstr>Business Analytics is a Hot Topic</vt:lpstr>
      <vt:lpstr>…. Maybe</vt:lpstr>
      <vt:lpstr>Business Analytics</vt:lpstr>
      <vt:lpstr>The Past</vt:lpstr>
      <vt:lpstr>The Past</vt:lpstr>
      <vt:lpstr>The Past</vt:lpstr>
      <vt:lpstr>The Present</vt:lpstr>
      <vt:lpstr>The Present</vt:lpstr>
      <vt:lpstr>The Present</vt:lpstr>
      <vt:lpstr>Illustration:  TSP with 2392 nodes</vt:lpstr>
      <vt:lpstr>PowerPoint Presentation</vt:lpstr>
      <vt:lpstr>Future: The OR Process</vt:lpstr>
      <vt:lpstr>The Business Analytics Process</vt:lpstr>
      <vt:lpstr>Future is bright!</vt:lpstr>
      <vt:lpstr>The Future</vt:lpstr>
      <vt:lpstr>The Future</vt:lpstr>
      <vt:lpstr>The Future</vt:lpstr>
      <vt:lpstr>The Future</vt:lpstr>
      <vt:lpstr>The Future</vt:lpstr>
      <vt:lpstr>The Future</vt:lpstr>
      <vt:lpstr>Summarize: Business Analytics and…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Better: Practical operations research</dc:title>
  <dc:creator>Tepper</dc:creator>
  <cp:lastModifiedBy>Windows User</cp:lastModifiedBy>
  <cp:revision>58</cp:revision>
  <dcterms:created xsi:type="dcterms:W3CDTF">2007-05-14T20:42:08Z</dcterms:created>
  <dcterms:modified xsi:type="dcterms:W3CDTF">2013-08-02T08:47:49Z</dcterms:modified>
</cp:coreProperties>
</file>