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9" r:id="rId1"/>
  </p:sldMasterIdLst>
  <p:notesMasterIdLst>
    <p:notesMasterId r:id="rId111"/>
  </p:notesMasterIdLst>
  <p:sldIdLst>
    <p:sldId id="256" r:id="rId2"/>
    <p:sldId id="257" r:id="rId3"/>
    <p:sldId id="372" r:id="rId4"/>
    <p:sldId id="373" r:id="rId5"/>
    <p:sldId id="259" r:id="rId6"/>
    <p:sldId id="375" r:id="rId7"/>
    <p:sldId id="376" r:id="rId8"/>
    <p:sldId id="374" r:id="rId9"/>
    <p:sldId id="377" r:id="rId10"/>
    <p:sldId id="360" r:id="rId11"/>
    <p:sldId id="361" r:id="rId12"/>
    <p:sldId id="362" r:id="rId13"/>
    <p:sldId id="363" r:id="rId14"/>
    <p:sldId id="378" r:id="rId15"/>
    <p:sldId id="379" r:id="rId16"/>
    <p:sldId id="380" r:id="rId17"/>
    <p:sldId id="381" r:id="rId18"/>
    <p:sldId id="382" r:id="rId19"/>
    <p:sldId id="453" r:id="rId20"/>
    <p:sldId id="454" r:id="rId21"/>
    <p:sldId id="455" r:id="rId22"/>
    <p:sldId id="456" r:id="rId23"/>
    <p:sldId id="269" r:id="rId24"/>
    <p:sldId id="270" r:id="rId25"/>
    <p:sldId id="271" r:id="rId26"/>
    <p:sldId id="272" r:id="rId27"/>
    <p:sldId id="276" r:id="rId28"/>
    <p:sldId id="277" r:id="rId29"/>
    <p:sldId id="278" r:id="rId30"/>
    <p:sldId id="279" r:id="rId31"/>
    <p:sldId id="285" r:id="rId32"/>
    <p:sldId id="286" r:id="rId33"/>
    <p:sldId id="287" r:id="rId34"/>
    <p:sldId id="383" r:id="rId35"/>
    <p:sldId id="384" r:id="rId36"/>
    <p:sldId id="386" r:id="rId37"/>
    <p:sldId id="392" r:id="rId38"/>
    <p:sldId id="393" r:id="rId39"/>
    <p:sldId id="411" r:id="rId40"/>
    <p:sldId id="398" r:id="rId41"/>
    <p:sldId id="399" r:id="rId42"/>
    <p:sldId id="400" r:id="rId43"/>
    <p:sldId id="416" r:id="rId44"/>
    <p:sldId id="404" r:id="rId45"/>
    <p:sldId id="406" r:id="rId46"/>
    <p:sldId id="408" r:id="rId47"/>
    <p:sldId id="409" r:id="rId48"/>
    <p:sldId id="412" r:id="rId49"/>
    <p:sldId id="413" r:id="rId50"/>
    <p:sldId id="414" r:id="rId51"/>
    <p:sldId id="415" r:id="rId52"/>
    <p:sldId id="289" r:id="rId53"/>
    <p:sldId id="291" r:id="rId54"/>
    <p:sldId id="292" r:id="rId55"/>
    <p:sldId id="293" r:id="rId56"/>
    <p:sldId id="294" r:id="rId57"/>
    <p:sldId id="295" r:id="rId58"/>
    <p:sldId id="451" r:id="rId59"/>
    <p:sldId id="298" r:id="rId60"/>
    <p:sldId id="299" r:id="rId61"/>
    <p:sldId id="300" r:id="rId62"/>
    <p:sldId id="301" r:id="rId63"/>
    <p:sldId id="302" r:id="rId64"/>
    <p:sldId id="262" r:id="rId65"/>
    <p:sldId id="306" r:id="rId66"/>
    <p:sldId id="325" r:id="rId67"/>
    <p:sldId id="326" r:id="rId68"/>
    <p:sldId id="304" r:id="rId69"/>
    <p:sldId id="305" r:id="rId70"/>
    <p:sldId id="307" r:id="rId71"/>
    <p:sldId id="309" r:id="rId72"/>
    <p:sldId id="321" r:id="rId73"/>
    <p:sldId id="310" r:id="rId74"/>
    <p:sldId id="417" r:id="rId75"/>
    <p:sldId id="418" r:id="rId76"/>
    <p:sldId id="419" r:id="rId77"/>
    <p:sldId id="420" r:id="rId78"/>
    <p:sldId id="421" r:id="rId79"/>
    <p:sldId id="422" r:id="rId80"/>
    <p:sldId id="423" r:id="rId81"/>
    <p:sldId id="424" r:id="rId82"/>
    <p:sldId id="425" r:id="rId83"/>
    <p:sldId id="426" r:id="rId84"/>
    <p:sldId id="427" r:id="rId85"/>
    <p:sldId id="428" r:id="rId86"/>
    <p:sldId id="429" r:id="rId87"/>
    <p:sldId id="430" r:id="rId88"/>
    <p:sldId id="431" r:id="rId89"/>
    <p:sldId id="432" r:id="rId90"/>
    <p:sldId id="433" r:id="rId91"/>
    <p:sldId id="434" r:id="rId92"/>
    <p:sldId id="435" r:id="rId93"/>
    <p:sldId id="436" r:id="rId94"/>
    <p:sldId id="437" r:id="rId95"/>
    <p:sldId id="438" r:id="rId96"/>
    <p:sldId id="439" r:id="rId97"/>
    <p:sldId id="440" r:id="rId98"/>
    <p:sldId id="441" r:id="rId99"/>
    <p:sldId id="442" r:id="rId100"/>
    <p:sldId id="443" r:id="rId101"/>
    <p:sldId id="444" r:id="rId102"/>
    <p:sldId id="445" r:id="rId103"/>
    <p:sldId id="446" r:id="rId104"/>
    <p:sldId id="447" r:id="rId105"/>
    <p:sldId id="449" r:id="rId106"/>
    <p:sldId id="452" r:id="rId107"/>
    <p:sldId id="450" r:id="rId108"/>
    <p:sldId id="448" r:id="rId109"/>
    <p:sldId id="319" r:id="rId11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36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image" Target="../media/image28.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image" Target="../media/image38.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image" Target="../media/image28.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28.emf"/><Relationship Id="rId1" Type="http://schemas.openxmlformats.org/officeDocument/2006/relationships/image" Target="../media/image46.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9.emf"/><Relationship Id="rId1" Type="http://schemas.openxmlformats.org/officeDocument/2006/relationships/image" Target="../media/image48.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28.emf"/><Relationship Id="rId1" Type="http://schemas.openxmlformats.org/officeDocument/2006/relationships/image" Target="../media/image50.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3.emf"/><Relationship Id="rId1" Type="http://schemas.openxmlformats.org/officeDocument/2006/relationships/image" Target="../media/image52.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28.emf"/><Relationship Id="rId1" Type="http://schemas.openxmlformats.org/officeDocument/2006/relationships/image" Target="../media/image54.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image" Target="../media/image56.emf"/><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33.emf"/><Relationship Id="rId1" Type="http://schemas.openxmlformats.org/officeDocument/2006/relationships/image" Target="../media/image28.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064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60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65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65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065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3A774AEC-0677-488C-A67C-63B7B6B209F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B361075E-1A1C-4F78-B018-49544ACE9F63}" type="slidenum">
              <a:rPr lang="en-US"/>
              <a:pPr/>
              <a:t>88</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t>So the matching problem is defined on the following graph. There is only one perfect matching and that is the assignment we make.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F61598BF-3377-4214-99B2-470D6AB72942}" type="slidenum">
              <a:rPr lang="en-US"/>
              <a:pPr/>
              <a:t>89</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t>And we will incur a cost of 665, which is the distance between cities 1 and 3, and a cost of 745, which is the distance between cities 2 and 1.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A5C2C1D0-EAF6-49ED-9231-9960623DFEB4}" type="slidenum">
              <a:rPr lang="en-US"/>
              <a:pPr/>
              <a:t>90</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t>We will use the same idea at each slot.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F3FEB522-3D5C-4229-A193-614299ACDD86}" type="slidenum">
              <a:rPr lang="en-US"/>
              <a:pPr/>
              <a:t>98</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t>In practice, the GMH often gets stuck at some time slot because there may be no feasible perfect matching. Such an infeasibility implies that the partial schedule built until slot $t$ can not be completed to obtain a feasible solution. We, then, examine the reasons for this infeasibility and this examination leads to constraints that exclude a number of partial solutions.  We identify a set of previous assignments that are causing this lack of perfect matching.  At least one of those previous assignments must be changed in order to create a perfect matching. This set of assignments leads to a {\it Logic-Based Bender's Cut}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99A21036-B988-4FE4-8F0E-169CC0EF9DBA}" type="slidenum">
              <a:rPr lang="en-US"/>
              <a:pPr/>
              <a:t>99</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t>we use these cuts to guide a large neighborhood search heuristic. Violation of Bender's Cuts is penalized in the objective function with a large cost. Thus, any changes in the schedule that reduces the number of violated Bender's Cuts or reduces total umpire travel is accepted. When a solution that satisfies all the Bender's Cuts is found, we stop the neighborhood search and solve the Perfect Matching Problem for slot $t$ again. If there is no feasible matching, we repeat the process.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D827E533-D42B-4902-8B62-0CED737971D4}" type="slidenum">
              <a:rPr lang="en-US"/>
              <a:pPr/>
              <a:t>100</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t>I will now illustrate this on a small example instance for 8 teams and 4 umpires. For this example the games for the first three slots are scheduled and we are considering the games in the fourth slot.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9BED7B63-0B90-42DB-B7FC-7BF217E7058E}" type="slidenum">
              <a:rPr lang="en-US"/>
              <a:pPr/>
              <a:t>101</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mtClean="0"/>
              <a:t>For this instance we assume that $d_{1}=d_{2}=0$. Thus, the fourth constraint imposes that an umpire can not visit the same home venue more than once in any 4 consecutive games. The fifth constraint, on the other hand, imposes that an umpire can not see a team more than once in any two consecutive games.</a:t>
            </a:r>
          </a:p>
          <a:p>
            <a:pPr eaLnBrk="1" hangingPunct="1"/>
            <a:r>
              <a:rPr lang="en-US" smtClean="0"/>
              <a:t>The matching problem that corresponds to slot 4 looks like this. Notice that there is no edge between any of the umpires and game (2,1) because of the constraints 4 and 5. Set $A$ and $N(A)$, the adjacency neighborhood of $A$, are circled with dashed lines. The cardinality of $A$ is $4$, whereas the cardinality of $N(A)$ is $3$. Thus, there is no feasible perfect matching for this graph.</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1FB64E9-820A-4782-A01B-B2F66D1FE5BC}" type="slidenum">
              <a:rPr lang="en-US"/>
              <a:pPr/>
              <a:t>102</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r>
              <a:rPr lang="en-US" dirty="0" smtClean="0"/>
              <a:t>The Bender's Cut states that at least one of the edges between the nodes in $A$ (the umpires) and the complement of $N(A)$ (Game $(2,1)), has to be in the graph. To write this cut in terms of the game-umpire assignments, we identify the game-umpire assignments in slots 1,2,3, which prevents the edges being in the graph. For Umpire1, Game $(2,4)$in slot $2$ is preventing the edge between Umpire1 and Game$(2,1)$, because Umpire1 can not visit venue $2$ twice in four consecutive games. Similarly, for Umpire2, Game $(4,1)$ in slot$3$ is preventing the edge between Umpire2 and Game $(2,1)$; for Umpire 3, Game $(2,6)$ in slot $1$ is preventing the edge betweenUmpire3 and Game $(2,1)$; for Umpire4, Game $(3,2)$ in slot $3$ is preventing the edge between Umpire4 and Game $(2,1)$. Thus the cut generated is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093EB06-53DF-44E3-836B-1B428748C93B}" type="slidenum">
              <a:rPr lang="en-US"/>
              <a:pPr/>
              <a:t>103</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smtClean="0"/>
              <a:t>As the problem size increases and as the constraints 4 and 5 become more restricting, even finding a feasible solution to the TUP becomes difficult. To find a feasible solution we used the IP and the GMH with the usage of Bender's Cut's Guided Large Neighborhood Search, which we refer as GBNS. The first table summarizes the results for IP and GBNS for the instances with 12 teams. </a:t>
            </a:r>
          </a:p>
          <a:p>
            <a:pPr eaLnBrk="1" hangingPunct="1"/>
            <a:r>
              <a:rPr lang="en-US" smtClean="0"/>
              <a:t>As you see, the combination of parameters (5,3) (6,3) neither the IP nor the GBNS could find a feasible solution even after several hours of running. Since the IP was terminated before concluding to the infeasibility of these cases, we do not currently know if these two instances are actually feasible or not.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B270D95-3A23-46F1-A6FD-D22A270D4C71}" type="slidenum">
              <a:rPr lang="en-US"/>
              <a:pPr/>
              <a:t>78</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mtClean="0"/>
              <a:t>Formally, we have 2n teams and we are given a double round robin tournament, where every team plays against all other teams twice. This means we have 4n-2 time slots and we want to assign one of n umpires to each game to minimize total umpire travel.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0135B894-D1E5-4B56-AE39-F2A7EBC94D92}" type="slidenum">
              <a:rPr lang="en-US"/>
              <a:pPr/>
              <a:t>79</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t>And we want to satisfy the following set of constraints.</a:t>
            </a:r>
          </a:p>
          <a:p>
            <a:pPr eaLnBrk="1" hangingPunct="1"/>
            <a:r>
              <a:rPr lang="en-US" smtClean="0"/>
              <a:t>We have three type of constraints :</a:t>
            </a:r>
          </a:p>
          <a:p>
            <a:pPr eaLnBrk="1" hangingPunct="1"/>
            <a:r>
              <a:rPr lang="en-US" smtClean="0"/>
              <a:t>The parameters in C4 and 5 are not chosen arbitrarily.  We show in our working paper that n and n/2 are upper bounds for feasibility when the constraints are applied individually. When we require both of them at the same time, the problem becomes infeasible for some instances.</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477704BB-3BE2-4FBD-9213-4B24A26C8B9E}" type="slidenum">
              <a:rPr lang="en-US"/>
              <a:pPr/>
              <a:t>80</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t>In Slot 1, the games are (1,3) and (2,4). We arbitrarily assign them to the umpires.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363123A4-D1AB-4FA5-9D58-8D2B5FCDD826}" type="slidenum">
              <a:rPr lang="en-US"/>
              <a:pPr/>
              <a:t>82</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t>The results for the IP and CP  for the smaller instances at $d_{1} = d_{2}=0.$ are as follows. The IP can solve the 10 team instance to optimality in more than 13 hours, whereas CP was unable to solve that instance. We present these results to demonstrate that the problem becomes very difficult to solve as we increase the number of teams.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F4E58EB3-07F4-4B8F-87A9-89A793E7966E}" type="slidenum">
              <a:rPr lang="en-US"/>
              <a:pPr/>
              <a:t>83</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t>Greedy Matching Heuristic  is a constructive heuristic, which builds the umpire schedules starting from Slot 1 and ending at Slot $4n-2$. For every slot $t$, the heuristic assigns umpires to games such that all constraints, except Constraint 3, are satisfied and the best possible assignment is made to minimize the total umpire travel at Slot $t$. To do that, the heuristic solves a Perfect Matching Problem on a Bipartite Graph in every slot $t$. The partitions in this Bipartite Matching Problem are the Umpires and the Games in slot $t$. An edge is placed between an umpire $u$ and a game ($i,j$) if Constraints$4\&amp;5$ are not violated by assigning $u$ to game ($i,j$) in slot$t$, given the assignments from slot $1$ to $t-1$. Cost of an edge$(u,(i,j)) = Distance(k,i)-</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64AA0624-DE5F-46CB-AD90-20D723246E15}" type="slidenum">
              <a:rPr lang="en-US"/>
              <a:pPr/>
              <a:t>84</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t>I will  now illustrate the heuristic on an example.</a:t>
            </a:r>
          </a:p>
          <a:p>
            <a:pPr eaLnBrk="1" hangingPunct="1"/>
            <a:r>
              <a:rPr lang="en-US" smtClean="0"/>
              <a:t>We will take the parameters for the 4</a:t>
            </a:r>
            <a:r>
              <a:rPr lang="en-US" baseline="30000" smtClean="0"/>
              <a:t>th</a:t>
            </a:r>
            <a:r>
              <a:rPr lang="en-US" smtClean="0"/>
              <a:t> and 5</a:t>
            </a:r>
            <a:r>
              <a:rPr lang="en-US" baseline="30000" smtClean="0"/>
              <a:t>th</a:t>
            </a:r>
            <a:r>
              <a:rPr lang="en-US" smtClean="0"/>
              <a:t> constraints as 2 and 1. So the constraints are…</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78953173-BEF7-4B03-BBCB-5EEA06CC5FB9}" type="slidenum">
              <a:rPr lang="en-US"/>
              <a:pPr/>
              <a:t>85</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t>In Slot 1, the games are (1,3) and (2,4). We arbitrarily assign them to the umpires.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F8D8CA19-1E98-4EEC-862D-F3BAF12EC0DB}" type="slidenum">
              <a:rPr lang="en-US"/>
              <a:pPr/>
              <a:t>87</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t>In Slot 2, the games are (1,2) and (3,4). Since Ump1 is already assigned to a game in city 1 in slot 1, we can not assign game (1,2) to Umpire 1.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US" altLang="en-US"/>
          </a:p>
        </p:txBody>
      </p:sp>
      <p:sp>
        <p:nvSpPr>
          <p:cNvPr id="17" name="Footer Placeholder 16"/>
          <p:cNvSpPr>
            <a:spLocks noGrp="1"/>
          </p:cNvSpPr>
          <p:nvPr>
            <p:ph type="ftr" sz="quarter" idx="11"/>
          </p:nvPr>
        </p:nvSpPr>
        <p:spPr/>
        <p:txBody>
          <a:bodyPr/>
          <a:lstStyle/>
          <a:p>
            <a:pPr>
              <a:defRPr/>
            </a:pPr>
            <a:endParaRPr lang="en-US" alt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1928FC07-3224-4142-8E86-C3F117C0DA74}" type="slidenum">
              <a:rPr lang="en-US" altLang="en-US" smtClean="0"/>
              <a:pPr>
                <a:defRPr/>
              </a:pPr>
              <a:t>‹#›</a:t>
            </a:fld>
            <a:endParaRPr lang="en-US" alt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42B994CE-8030-4B2A-B49F-EA4021FF99E1}" type="slidenum">
              <a:rPr lang="en-US" altLang="en-US" smtClean="0"/>
              <a:pPr>
                <a:defRPr/>
              </a:pPr>
              <a:t>‹#›</a:t>
            </a:fld>
            <a:endParaRPr lang="en-US"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9DCEA68-2B87-494D-A977-81EF56C2C374}" type="slidenum">
              <a:rPr lang="en-US" altLang="en-US" smtClean="0"/>
              <a:pPr>
                <a:defRPr/>
              </a:pPr>
              <a:t>‹#›</a:t>
            </a:fld>
            <a:endParaRPr lang="en-US" alt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smtClean="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lt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4E3B6399-90A6-4691-B19A-CF0BBA181BC7}" type="slidenum">
              <a:rPr lang="en-US" altLang="en-US" smtClean="0"/>
              <a:pPr>
                <a:defRPr/>
              </a:pPr>
              <a:t>‹#›</a:t>
            </a:fld>
            <a:endParaRPr lang="en-US"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D0C5F542-2730-4E1C-B121-2B8129DCA7B8}" type="slidenum">
              <a:rPr lang="en-US" altLang="en-US" smtClean="0"/>
              <a:pPr>
                <a:defRPr/>
              </a:pPr>
              <a:t>‹#›</a:t>
            </a:fld>
            <a:endParaRPr lang="en-US" alt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A2BB0371-2F99-4231-9788-702584FB1037}" type="slidenum">
              <a:rPr lang="en-US" altLang="en-US" smtClean="0"/>
              <a:pPr>
                <a:defRPr/>
              </a:pPr>
              <a:t>‹#›</a:t>
            </a:fld>
            <a:endParaRPr lang="en-US" alt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lt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35A0DD9C-6508-461B-BCA9-51C6991BBBB3}" type="slidenum">
              <a:rPr lang="en-US" altLang="en-US" smtClean="0"/>
              <a:pPr>
                <a:defRPr/>
              </a:pPr>
              <a:t>‹#›</a:t>
            </a:fld>
            <a:endParaRPr lang="en-US" alt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lt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lt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E2FD41A2-0D08-43B3-B8F8-D10C43440009}"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Lst>
  <p:timing>
    <p:tnLst>
      <p:par>
        <p:cTn id="1" dur="indefinite" restart="never" nodeType="tmRoot"/>
      </p:par>
    </p:tnLst>
  </p:timing>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Microsoft_Office_Excel_97-2003_Worksheet43.xls"/></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oleObject" Target="../embeddings/Microsoft_Office_Excel_97-2003_Worksheet44.xls"/></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Microsoft_Office_Excel_97-2003_Worksheet45.xls"/></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58.png"/><Relationship Id="rId4" Type="http://schemas.openxmlformats.org/officeDocument/2006/relationships/oleObject" Target="../embeddings/Microsoft_Office_Excel_97-2003_Worksheet46.xls"/></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mat.tepper.cmu.edu/trick"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8.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4.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5.png"/></Relationships>
</file>

<file path=ppt/slides/_rels/slide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hyperlink" Target="http://mat.tepper.cmu.edu/TOURN"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mlDrawing" Target="../drawings/vmlDrawing6.vml"/><Relationship Id="rId6" Type="http://schemas.openxmlformats.org/officeDocument/2006/relationships/oleObject" Target="../embeddings/Microsoft_Office_Excel_97-2003_Worksheet3.xls"/><Relationship Id="rId5" Type="http://schemas.openxmlformats.org/officeDocument/2006/relationships/oleObject" Target="../embeddings/Microsoft_Office_Excel_97-2003_Worksheet2.xls"/><Relationship Id="rId4" Type="http://schemas.openxmlformats.org/officeDocument/2006/relationships/oleObject" Target="../embeddings/Microsoft_Office_Excel_97-2003_Worksheet1.xls"/></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oleObject" Target="../embeddings/Microsoft_Office_Excel_97-2003_Worksheet6.xls"/><Relationship Id="rId5" Type="http://schemas.openxmlformats.org/officeDocument/2006/relationships/oleObject" Target="../embeddings/Microsoft_Office_Excel_97-2003_Worksheet5.xls"/><Relationship Id="rId4" Type="http://schemas.openxmlformats.org/officeDocument/2006/relationships/oleObject" Target="../embeddings/Microsoft_Office_Excel_97-2003_Worksheet4.xls"/></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vmlDrawing" Target="../drawings/vmlDrawing8.vml"/><Relationship Id="rId6" Type="http://schemas.openxmlformats.org/officeDocument/2006/relationships/oleObject" Target="../embeddings/Microsoft_Office_Excel_97-2003_Worksheet9.xls"/><Relationship Id="rId5" Type="http://schemas.openxmlformats.org/officeDocument/2006/relationships/oleObject" Target="../embeddings/Microsoft_Office_Excel_97-2003_Worksheet8.xls"/><Relationship Id="rId4" Type="http://schemas.openxmlformats.org/officeDocument/2006/relationships/oleObject" Target="../embeddings/Microsoft_Office_Excel_97-2003_Worksheet7.xls"/></Relationships>
</file>

<file path=ppt/slides/_rels/slide86.xml.rels><?xml version="1.0" encoding="UTF-8" standalone="yes"?>
<Relationships xmlns="http://schemas.openxmlformats.org/package/2006/relationships"><Relationship Id="rId3" Type="http://schemas.openxmlformats.org/officeDocument/2006/relationships/oleObject" Target="../embeddings/Microsoft_Office_Excel_97-2003_Worksheet10.xls"/><Relationship Id="rId2" Type="http://schemas.openxmlformats.org/officeDocument/2006/relationships/slideLayout" Target="../slideLayouts/slideLayout14.xml"/><Relationship Id="rId1" Type="http://schemas.openxmlformats.org/officeDocument/2006/relationships/vmlDrawing" Target="../drawings/vmlDrawing9.vml"/><Relationship Id="rId5" Type="http://schemas.openxmlformats.org/officeDocument/2006/relationships/oleObject" Target="../embeddings/Microsoft_Office_Excel_97-2003_Worksheet12.xls"/><Relationship Id="rId4" Type="http://schemas.openxmlformats.org/officeDocument/2006/relationships/oleObject" Target="../embeddings/Microsoft_Office_Excel_97-2003_Worksheet11.xls"/></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vmlDrawing" Target="../drawings/vmlDrawing10.vml"/><Relationship Id="rId6" Type="http://schemas.openxmlformats.org/officeDocument/2006/relationships/oleObject" Target="../embeddings/Microsoft_Office_Excel_97-2003_Worksheet15.xls"/><Relationship Id="rId5" Type="http://schemas.openxmlformats.org/officeDocument/2006/relationships/oleObject" Target="../embeddings/Microsoft_Office_Excel_97-2003_Worksheet14.xls"/><Relationship Id="rId4" Type="http://schemas.openxmlformats.org/officeDocument/2006/relationships/oleObject" Target="../embeddings/Microsoft_Office_Excel_97-2003_Worksheet13.xls"/></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vmlDrawing" Target="../drawings/vmlDrawing11.vml"/><Relationship Id="rId6" Type="http://schemas.openxmlformats.org/officeDocument/2006/relationships/oleObject" Target="../embeddings/Microsoft_Office_Excel_97-2003_Worksheet18.xls"/><Relationship Id="rId5" Type="http://schemas.openxmlformats.org/officeDocument/2006/relationships/oleObject" Target="../embeddings/Microsoft_Office_Excel_97-2003_Worksheet17.xls"/><Relationship Id="rId4" Type="http://schemas.openxmlformats.org/officeDocument/2006/relationships/oleObject" Target="../embeddings/Microsoft_Office_Excel_97-2003_Worksheet16.xls"/></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vmlDrawing" Target="../drawings/vmlDrawing12.vml"/><Relationship Id="rId6" Type="http://schemas.openxmlformats.org/officeDocument/2006/relationships/oleObject" Target="../embeddings/Microsoft_Office_Excel_97-2003_Worksheet21.xls"/><Relationship Id="rId5" Type="http://schemas.openxmlformats.org/officeDocument/2006/relationships/oleObject" Target="../embeddings/Microsoft_Office_Excel_97-2003_Worksheet20.xls"/><Relationship Id="rId4" Type="http://schemas.openxmlformats.org/officeDocument/2006/relationships/oleObject" Target="../embeddings/Microsoft_Office_Excel_97-2003_Worksheet19.xls"/></Relationships>
</file>

<file path=ppt/slides/_rels/slide91.xml.rels><?xml version="1.0" encoding="UTF-8" standalone="yes"?>
<Relationships xmlns="http://schemas.openxmlformats.org/package/2006/relationships"><Relationship Id="rId3" Type="http://schemas.openxmlformats.org/officeDocument/2006/relationships/oleObject" Target="../embeddings/Microsoft_Office_Excel_97-2003_Worksheet22.xls"/><Relationship Id="rId2" Type="http://schemas.openxmlformats.org/officeDocument/2006/relationships/slideLayout" Target="../slideLayouts/slideLayout14.xml"/><Relationship Id="rId1" Type="http://schemas.openxmlformats.org/officeDocument/2006/relationships/vmlDrawing" Target="../drawings/vmlDrawing13.vml"/><Relationship Id="rId5" Type="http://schemas.openxmlformats.org/officeDocument/2006/relationships/oleObject" Target="../embeddings/Microsoft_Office_Excel_97-2003_Worksheet24.xls"/><Relationship Id="rId4" Type="http://schemas.openxmlformats.org/officeDocument/2006/relationships/oleObject" Target="../embeddings/Microsoft_Office_Excel_97-2003_Worksheet23.xls"/></Relationships>
</file>

<file path=ppt/slides/_rels/slide92.xml.rels><?xml version="1.0" encoding="UTF-8" standalone="yes"?>
<Relationships xmlns="http://schemas.openxmlformats.org/package/2006/relationships"><Relationship Id="rId3" Type="http://schemas.openxmlformats.org/officeDocument/2006/relationships/oleObject" Target="../embeddings/Microsoft_Office_Excel_97-2003_Worksheet25.xls"/><Relationship Id="rId2" Type="http://schemas.openxmlformats.org/officeDocument/2006/relationships/slideLayout" Target="../slideLayouts/slideLayout14.xml"/><Relationship Id="rId1" Type="http://schemas.openxmlformats.org/officeDocument/2006/relationships/vmlDrawing" Target="../drawings/vmlDrawing14.vml"/><Relationship Id="rId5" Type="http://schemas.openxmlformats.org/officeDocument/2006/relationships/oleObject" Target="../embeddings/Microsoft_Office_Excel_97-2003_Worksheet27.xls"/><Relationship Id="rId4" Type="http://schemas.openxmlformats.org/officeDocument/2006/relationships/oleObject" Target="../embeddings/Microsoft_Office_Excel_97-2003_Worksheet26.xls"/></Relationships>
</file>

<file path=ppt/slides/_rels/slide93.xml.rels><?xml version="1.0" encoding="UTF-8" standalone="yes"?>
<Relationships xmlns="http://schemas.openxmlformats.org/package/2006/relationships"><Relationship Id="rId3" Type="http://schemas.openxmlformats.org/officeDocument/2006/relationships/oleObject" Target="../embeddings/Microsoft_Office_Excel_97-2003_Worksheet28.xls"/><Relationship Id="rId2" Type="http://schemas.openxmlformats.org/officeDocument/2006/relationships/slideLayout" Target="../slideLayouts/slideLayout14.xml"/><Relationship Id="rId1" Type="http://schemas.openxmlformats.org/officeDocument/2006/relationships/vmlDrawing" Target="../drawings/vmlDrawing15.vml"/><Relationship Id="rId5" Type="http://schemas.openxmlformats.org/officeDocument/2006/relationships/oleObject" Target="../embeddings/Microsoft_Office_Excel_97-2003_Worksheet30.xls"/><Relationship Id="rId4" Type="http://schemas.openxmlformats.org/officeDocument/2006/relationships/oleObject" Target="../embeddings/Microsoft_Office_Excel_97-2003_Worksheet29.xls"/></Relationships>
</file>

<file path=ppt/slides/_rels/slide94.xml.rels><?xml version="1.0" encoding="UTF-8" standalone="yes"?>
<Relationships xmlns="http://schemas.openxmlformats.org/package/2006/relationships"><Relationship Id="rId3" Type="http://schemas.openxmlformats.org/officeDocument/2006/relationships/oleObject" Target="../embeddings/Microsoft_Office_Excel_97-2003_Worksheet31.xls"/><Relationship Id="rId2" Type="http://schemas.openxmlformats.org/officeDocument/2006/relationships/slideLayout" Target="../slideLayouts/slideLayout14.xml"/><Relationship Id="rId1" Type="http://schemas.openxmlformats.org/officeDocument/2006/relationships/vmlDrawing" Target="../drawings/vmlDrawing16.vml"/><Relationship Id="rId5" Type="http://schemas.openxmlformats.org/officeDocument/2006/relationships/oleObject" Target="../embeddings/Microsoft_Office_Excel_97-2003_Worksheet33.xls"/><Relationship Id="rId4" Type="http://schemas.openxmlformats.org/officeDocument/2006/relationships/oleObject" Target="../embeddings/Microsoft_Office_Excel_97-2003_Worksheet32.xls"/></Relationships>
</file>

<file path=ppt/slides/_rels/slide95.xml.rels><?xml version="1.0" encoding="UTF-8" standalone="yes"?>
<Relationships xmlns="http://schemas.openxmlformats.org/package/2006/relationships"><Relationship Id="rId3" Type="http://schemas.openxmlformats.org/officeDocument/2006/relationships/oleObject" Target="../embeddings/Microsoft_Office_Excel_97-2003_Worksheet34.xls"/><Relationship Id="rId2" Type="http://schemas.openxmlformats.org/officeDocument/2006/relationships/slideLayout" Target="../slideLayouts/slideLayout14.xml"/><Relationship Id="rId1" Type="http://schemas.openxmlformats.org/officeDocument/2006/relationships/vmlDrawing" Target="../drawings/vmlDrawing17.vml"/><Relationship Id="rId5" Type="http://schemas.openxmlformats.org/officeDocument/2006/relationships/oleObject" Target="../embeddings/Microsoft_Office_Excel_97-2003_Worksheet36.xls"/><Relationship Id="rId4" Type="http://schemas.openxmlformats.org/officeDocument/2006/relationships/oleObject" Target="../embeddings/Microsoft_Office_Excel_97-2003_Worksheet35.xls"/></Relationships>
</file>

<file path=ppt/slides/_rels/slide96.xml.rels><?xml version="1.0" encoding="UTF-8" standalone="yes"?>
<Relationships xmlns="http://schemas.openxmlformats.org/package/2006/relationships"><Relationship Id="rId3" Type="http://schemas.openxmlformats.org/officeDocument/2006/relationships/oleObject" Target="../embeddings/Microsoft_Office_Excel_97-2003_Worksheet37.xls"/><Relationship Id="rId2" Type="http://schemas.openxmlformats.org/officeDocument/2006/relationships/slideLayout" Target="../slideLayouts/slideLayout14.xml"/><Relationship Id="rId1" Type="http://schemas.openxmlformats.org/officeDocument/2006/relationships/vmlDrawing" Target="../drawings/vmlDrawing18.vml"/><Relationship Id="rId5" Type="http://schemas.openxmlformats.org/officeDocument/2006/relationships/oleObject" Target="../embeddings/Microsoft_Office_Excel_97-2003_Worksheet39.xls"/><Relationship Id="rId4" Type="http://schemas.openxmlformats.org/officeDocument/2006/relationships/oleObject" Target="../embeddings/Microsoft_Office_Excel_97-2003_Worksheet38.xls"/></Relationships>
</file>

<file path=ppt/slides/_rels/slide97.xml.rels><?xml version="1.0" encoding="UTF-8" standalone="yes"?>
<Relationships xmlns="http://schemas.openxmlformats.org/package/2006/relationships"><Relationship Id="rId3" Type="http://schemas.openxmlformats.org/officeDocument/2006/relationships/oleObject" Target="../embeddings/Microsoft_Office_Excel_97-2003_Worksheet40.xls"/><Relationship Id="rId2" Type="http://schemas.openxmlformats.org/officeDocument/2006/relationships/slideLayout" Target="../slideLayouts/slideLayout14.xml"/><Relationship Id="rId1" Type="http://schemas.openxmlformats.org/officeDocument/2006/relationships/vmlDrawing" Target="../drawings/vmlDrawing19.vml"/><Relationship Id="rId5" Type="http://schemas.openxmlformats.org/officeDocument/2006/relationships/oleObject" Target="../embeddings/Microsoft_Office_Excel_97-2003_Worksheet42.xls"/><Relationship Id="rId4" Type="http://schemas.openxmlformats.org/officeDocument/2006/relationships/oleObject" Target="../embeddings/Microsoft_Office_Excel_97-2003_Worksheet41.xls"/></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subTitle" idx="1"/>
          </p:nvPr>
        </p:nvSpPr>
        <p:spPr/>
        <p:txBody>
          <a:bodyPr>
            <a:normAutofit/>
          </a:bodyPr>
          <a:lstStyle/>
          <a:p>
            <a:pPr eaLnBrk="1" hangingPunct="1"/>
            <a:r>
              <a:rPr lang="en-US" sz="3600" dirty="0" smtClean="0"/>
              <a:t>Michael Trick</a:t>
            </a:r>
          </a:p>
          <a:p>
            <a:pPr eaLnBrk="1" hangingPunct="1"/>
            <a:r>
              <a:rPr lang="en-US" sz="2400" dirty="0" err="1" smtClean="0"/>
              <a:t>Tepper</a:t>
            </a:r>
            <a:r>
              <a:rPr lang="en-US" sz="2400" dirty="0" smtClean="0"/>
              <a:t> School, Carnegie Mellon</a:t>
            </a:r>
          </a:p>
          <a:p>
            <a:pPr eaLnBrk="1" hangingPunct="1"/>
            <a:r>
              <a:rPr lang="en-US" sz="2400" dirty="0" smtClean="0"/>
              <a:t>INFORMS/ALIO 2010</a:t>
            </a:r>
          </a:p>
        </p:txBody>
      </p:sp>
      <p:sp>
        <p:nvSpPr>
          <p:cNvPr id="21506" name="Rectangle 2"/>
          <p:cNvSpPr>
            <a:spLocks noGrp="1" noChangeArrowheads="1"/>
          </p:cNvSpPr>
          <p:nvPr>
            <p:ph type="ctrTitle"/>
          </p:nvPr>
        </p:nvSpPr>
        <p:spPr/>
        <p:txBody>
          <a:bodyPr>
            <a:normAutofit fontScale="90000"/>
          </a:bodyPr>
          <a:lstStyle/>
          <a:p>
            <a:pPr eaLnBrk="1" hangingPunct="1"/>
            <a:r>
              <a:rPr lang="en-US" sz="4600" dirty="0" smtClean="0"/>
              <a:t>Combinatorial Benders Approaches to Hard Problems</a:t>
            </a:r>
          </a:p>
        </p:txBody>
      </p:sp>
      <p:sp>
        <p:nvSpPr>
          <p:cNvPr id="4" name="TextBox 3"/>
          <p:cNvSpPr txBox="1"/>
          <p:nvPr/>
        </p:nvSpPr>
        <p:spPr>
          <a:xfrm>
            <a:off x="7446035" y="6211669"/>
            <a:ext cx="1697965" cy="646331"/>
          </a:xfrm>
          <a:prstGeom prst="rect">
            <a:avLst/>
          </a:prstGeom>
          <a:solidFill>
            <a:schemeClr val="accent1">
              <a:lumMod val="20000"/>
              <a:lumOff val="80000"/>
            </a:schemeClr>
          </a:solidFill>
        </p:spPr>
        <p:txBody>
          <a:bodyPr wrap="none" rtlCol="0">
            <a:spAutoFit/>
          </a:bodyPr>
          <a:lstStyle/>
          <a:p>
            <a:r>
              <a:rPr lang="en-US" dirty="0" smtClean="0"/>
              <a:t>Tweet this with</a:t>
            </a:r>
          </a:p>
          <a:p>
            <a:r>
              <a:rPr lang="en-US" dirty="0" smtClean="0"/>
              <a:t>#</a:t>
            </a:r>
            <a:r>
              <a:rPr lang="en-US" dirty="0" err="1" smtClean="0"/>
              <a:t>alioinforms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Benders Constraints, Examples</a:t>
            </a:r>
            <a:br>
              <a:rPr lang="en-US" dirty="0" smtClean="0"/>
            </a:br>
            <a:r>
              <a:rPr lang="en-US" dirty="0" smtClean="0"/>
              <a:t>1. No Goods</a:t>
            </a:r>
            <a:endParaRPr lang="en-US" dirty="0"/>
          </a:p>
        </p:txBody>
      </p:sp>
      <p:sp>
        <p:nvSpPr>
          <p:cNvPr id="3" name="Content Placeholder 2"/>
          <p:cNvSpPr>
            <a:spLocks noGrp="1"/>
          </p:cNvSpPr>
          <p:nvPr>
            <p:ph sz="quarter" idx="1"/>
          </p:nvPr>
        </p:nvSpPr>
        <p:spPr/>
        <p:txBody>
          <a:bodyPr>
            <a:normAutofit/>
          </a:bodyPr>
          <a:lstStyle/>
          <a:p>
            <a:r>
              <a:rPr lang="en-US" dirty="0" smtClean="0"/>
              <a:t>In order to be better than </a:t>
            </a:r>
            <a:r>
              <a:rPr lang="en-US" dirty="0" err="1" smtClean="0"/>
              <a:t>x</a:t>
            </a:r>
            <a:r>
              <a:rPr lang="en-US" baseline="30000" dirty="0" err="1" smtClean="0"/>
              <a:t>k</a:t>
            </a:r>
            <a:r>
              <a:rPr lang="en-US" dirty="0" smtClean="0"/>
              <a:t>, x must be different than </a:t>
            </a:r>
            <a:r>
              <a:rPr lang="en-US" dirty="0" err="1" smtClean="0"/>
              <a:t>x</a:t>
            </a:r>
            <a:r>
              <a:rPr lang="en-US" baseline="30000" dirty="0" err="1" smtClean="0"/>
              <a:t>k</a:t>
            </a:r>
            <a:endParaRPr lang="en-US" baseline="30000" dirty="0" smtClean="0"/>
          </a:p>
          <a:p>
            <a:endParaRPr lang="en-US" dirty="0" smtClean="0"/>
          </a:p>
          <a:p>
            <a:pPr>
              <a:buNone/>
            </a:pPr>
            <a:r>
              <a:rPr lang="en-US" dirty="0" smtClean="0"/>
              <a:t>Constraint:</a:t>
            </a:r>
          </a:p>
          <a:p>
            <a:pPr>
              <a:buNone/>
            </a:pPr>
            <a:r>
              <a:rPr lang="en-US" dirty="0" smtClean="0"/>
              <a:t>		x ≠ </a:t>
            </a:r>
            <a:r>
              <a:rPr lang="en-US" dirty="0" err="1" smtClean="0"/>
              <a:t>x</a:t>
            </a:r>
            <a:r>
              <a:rPr lang="en-US" baseline="30000" dirty="0" err="1" smtClean="0"/>
              <a:t>k</a:t>
            </a:r>
            <a:endParaRPr lang="en-US" baseline="30000" dirty="0" smtClean="0"/>
          </a:p>
          <a:p>
            <a:pPr>
              <a:buNone/>
            </a:pPr>
            <a:endParaRPr lang="en-US" dirty="0" smtClean="0"/>
          </a:p>
          <a:p>
            <a:pPr>
              <a:buNone/>
            </a:pPr>
            <a:r>
              <a:rPr lang="en-US" dirty="0" smtClean="0"/>
              <a:t>Simplest (and weakest) constraint possible. </a:t>
            </a:r>
          </a:p>
          <a:p>
            <a:pPr>
              <a:buNone/>
            </a:pPr>
            <a:r>
              <a:rPr lang="en-US" dirty="0" smtClean="0"/>
              <a:t>Easy to implement in IP (linear constraint for binary x; easy to add to IP for general x)</a:t>
            </a:r>
          </a:p>
          <a:p>
            <a:pPr>
              <a:buNone/>
            </a:pPr>
            <a:endParaRPr lang="en-US" dirty="0" smtClean="0"/>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normAutofit fontScale="90000"/>
          </a:bodyPr>
          <a:lstStyle/>
          <a:p>
            <a:pPr eaLnBrk="1" hangingPunct="1"/>
            <a:r>
              <a:rPr lang="en-US" sz="3800" smtClean="0"/>
              <a:t>Example: Partial schedule for 8 teams.</a:t>
            </a:r>
          </a:p>
        </p:txBody>
      </p:sp>
      <p:graphicFrame>
        <p:nvGraphicFramePr>
          <p:cNvPr id="15362" name="Object 2"/>
          <p:cNvGraphicFramePr>
            <a:graphicFrameLocks noChangeAspect="1"/>
          </p:cNvGraphicFramePr>
          <p:nvPr>
            <p:ph sz="quarter" idx="1"/>
          </p:nvPr>
        </p:nvGraphicFramePr>
        <p:xfrm>
          <a:off x="3546475" y="3233738"/>
          <a:ext cx="2506663" cy="998537"/>
        </p:xfrm>
        <a:graphic>
          <a:graphicData uri="http://schemas.openxmlformats.org/presentationml/2006/ole">
            <p:oleObj spid="_x0000_s270338" name="Worksheet" r:id="rId4" imgW="2506980" imgH="998125" progId="Excel.Sheet.8">
              <p:embed/>
            </p:oleObj>
          </a:graphicData>
        </a:graphic>
      </p:graphicFrame>
      <p:sp>
        <p:nvSpPr>
          <p:cNvPr id="15364" name="Rectangle 4"/>
          <p:cNvSpPr>
            <a:spLocks noChangeArrowheads="1"/>
          </p:cNvSpPr>
          <p:nvPr/>
        </p:nvSpPr>
        <p:spPr bwMode="auto">
          <a:xfrm>
            <a:off x="1219200" y="1981200"/>
            <a:ext cx="7162800" cy="1200329"/>
          </a:xfrm>
          <a:prstGeom prst="rect">
            <a:avLst/>
          </a:prstGeom>
          <a:noFill/>
          <a:ln w="9525">
            <a:noFill/>
            <a:miter lim="800000"/>
            <a:headEnd/>
            <a:tailEnd/>
          </a:ln>
        </p:spPr>
        <p:txBody>
          <a:bodyPr>
            <a:spAutoFit/>
          </a:bodyPr>
          <a:lstStyle/>
          <a:p>
            <a:pPr eaLnBrk="0" hangingPunct="0"/>
            <a:r>
              <a:rPr lang="en-US" sz="2400" dirty="0"/>
              <a:t>The first 3 slots are scheduled and the games for the 4</a:t>
            </a:r>
            <a:r>
              <a:rPr lang="en-US" sz="2400" baseline="30000" dirty="0"/>
              <a:t>th</a:t>
            </a:r>
            <a:r>
              <a:rPr lang="en-US" sz="2400" dirty="0"/>
              <a:t> slot are in consideration for </a:t>
            </a:r>
            <a:r>
              <a:rPr lang="en-US" sz="2400" dirty="0" smtClean="0"/>
              <a:t>assignment (no repeat home in 4 slots, or home/away in 2)</a:t>
            </a:r>
            <a:endParaRPr lang="en-US" sz="2400" dirty="0"/>
          </a:p>
        </p:txBody>
      </p:sp>
      <p:sp>
        <p:nvSpPr>
          <p:cNvPr id="15365" name="Rectangle 5"/>
          <p:cNvSpPr>
            <a:spLocks noChangeArrowheads="1"/>
          </p:cNvSpPr>
          <p:nvPr/>
        </p:nvSpPr>
        <p:spPr bwMode="auto">
          <a:xfrm>
            <a:off x="838200" y="5867400"/>
            <a:ext cx="6969125" cy="579438"/>
          </a:xfrm>
          <a:prstGeom prst="rect">
            <a:avLst/>
          </a:prstGeom>
          <a:noFill/>
          <a:ln w="9525">
            <a:noFill/>
            <a:miter lim="800000"/>
            <a:headEnd/>
            <a:tailEnd/>
          </a:ln>
        </p:spPr>
        <p:txBody>
          <a:bodyPr wrap="none">
            <a:spAutoFit/>
          </a:bodyPr>
          <a:lstStyle/>
          <a:p>
            <a:pPr>
              <a:spcBef>
                <a:spcPct val="20000"/>
              </a:spcBef>
              <a:buClr>
                <a:schemeClr val="accent1"/>
              </a:buClr>
              <a:buFont typeface="Wingdings" pitchFamily="2" charset="2"/>
              <a:buNone/>
            </a:pPr>
            <a:r>
              <a:rPr lang="en-US" sz="3200"/>
              <a:t>Games in Slot 4: (2,1) (4,5) (6,3) (8,7)</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228600"/>
            <a:ext cx="8229600" cy="1371600"/>
          </a:xfrm>
        </p:spPr>
        <p:txBody>
          <a:bodyPr/>
          <a:lstStyle/>
          <a:p>
            <a:pPr eaLnBrk="1" hangingPunct="1"/>
            <a:endParaRPr lang="en-US" sz="3800" smtClean="0"/>
          </a:p>
        </p:txBody>
      </p:sp>
      <p:graphicFrame>
        <p:nvGraphicFramePr>
          <p:cNvPr id="16386" name="Object 2"/>
          <p:cNvGraphicFramePr>
            <a:graphicFrameLocks noChangeAspect="1"/>
          </p:cNvGraphicFramePr>
          <p:nvPr>
            <p:ph sz="quarter" idx="1"/>
          </p:nvPr>
        </p:nvGraphicFramePr>
        <p:xfrm>
          <a:off x="4495800" y="228600"/>
          <a:ext cx="4267200" cy="1700213"/>
        </p:xfrm>
        <a:graphic>
          <a:graphicData uri="http://schemas.openxmlformats.org/presentationml/2006/ole">
            <p:oleObj spid="_x0000_s271362" name="Worksheet" r:id="rId4" imgW="2506980" imgH="998125" progId="Excel.Sheet.8">
              <p:embed/>
            </p:oleObj>
          </a:graphicData>
        </a:graphic>
      </p:graphicFrame>
      <p:grpSp>
        <p:nvGrpSpPr>
          <p:cNvPr id="2" name="Group 3"/>
          <p:cNvGrpSpPr>
            <a:grpSpLocks/>
          </p:cNvGrpSpPr>
          <p:nvPr/>
        </p:nvGrpSpPr>
        <p:grpSpPr bwMode="auto">
          <a:xfrm>
            <a:off x="1676400" y="2209800"/>
            <a:ext cx="1000125" cy="914400"/>
            <a:chOff x="960" y="864"/>
            <a:chExt cx="630" cy="576"/>
          </a:xfrm>
        </p:grpSpPr>
        <p:sp>
          <p:nvSpPr>
            <p:cNvPr id="16419" name="Oval 4"/>
            <p:cNvSpPr>
              <a:spLocks noChangeArrowheads="1"/>
            </p:cNvSpPr>
            <p:nvPr/>
          </p:nvSpPr>
          <p:spPr bwMode="auto">
            <a:xfrm>
              <a:off x="1008" y="864"/>
              <a:ext cx="576" cy="576"/>
            </a:xfrm>
            <a:prstGeom prst="ellipse">
              <a:avLst/>
            </a:prstGeom>
            <a:noFill/>
            <a:ln w="9525">
              <a:solidFill>
                <a:schemeClr val="tx1"/>
              </a:solidFill>
              <a:round/>
              <a:headEnd/>
              <a:tailEnd/>
            </a:ln>
          </p:spPr>
          <p:txBody>
            <a:bodyPr wrap="none" anchor="ctr"/>
            <a:lstStyle/>
            <a:p>
              <a:endParaRPr lang="en-US"/>
            </a:p>
          </p:txBody>
        </p:sp>
        <p:sp>
          <p:nvSpPr>
            <p:cNvPr id="16420" name="Text Box 5"/>
            <p:cNvSpPr txBox="1">
              <a:spLocks noChangeArrowheads="1"/>
            </p:cNvSpPr>
            <p:nvPr/>
          </p:nvSpPr>
          <p:spPr bwMode="auto">
            <a:xfrm>
              <a:off x="960" y="1025"/>
              <a:ext cx="630" cy="221"/>
            </a:xfrm>
            <a:prstGeom prst="rect">
              <a:avLst/>
            </a:prstGeom>
            <a:noFill/>
            <a:ln w="9525">
              <a:noFill/>
              <a:miter lim="800000"/>
              <a:headEnd/>
              <a:tailEnd/>
            </a:ln>
          </p:spPr>
          <p:txBody>
            <a:bodyPr wrap="none">
              <a:spAutoFit/>
            </a:bodyPr>
            <a:lstStyle/>
            <a:p>
              <a:r>
                <a:rPr lang="en-US" sz="1700"/>
                <a:t>Umpire1</a:t>
              </a:r>
            </a:p>
          </p:txBody>
        </p:sp>
      </p:grpSp>
      <p:grpSp>
        <p:nvGrpSpPr>
          <p:cNvPr id="3" name="Group 6"/>
          <p:cNvGrpSpPr>
            <a:grpSpLocks/>
          </p:cNvGrpSpPr>
          <p:nvPr/>
        </p:nvGrpSpPr>
        <p:grpSpPr bwMode="auto">
          <a:xfrm>
            <a:off x="1676400" y="3276600"/>
            <a:ext cx="1000125" cy="914400"/>
            <a:chOff x="960" y="864"/>
            <a:chExt cx="630" cy="576"/>
          </a:xfrm>
        </p:grpSpPr>
        <p:sp>
          <p:nvSpPr>
            <p:cNvPr id="16417" name="Oval 7"/>
            <p:cNvSpPr>
              <a:spLocks noChangeArrowheads="1"/>
            </p:cNvSpPr>
            <p:nvPr/>
          </p:nvSpPr>
          <p:spPr bwMode="auto">
            <a:xfrm>
              <a:off x="1008" y="864"/>
              <a:ext cx="576" cy="576"/>
            </a:xfrm>
            <a:prstGeom prst="ellipse">
              <a:avLst/>
            </a:prstGeom>
            <a:noFill/>
            <a:ln w="9525">
              <a:solidFill>
                <a:schemeClr val="tx1"/>
              </a:solidFill>
              <a:round/>
              <a:headEnd/>
              <a:tailEnd/>
            </a:ln>
          </p:spPr>
          <p:txBody>
            <a:bodyPr wrap="none" anchor="ctr"/>
            <a:lstStyle/>
            <a:p>
              <a:endParaRPr lang="en-US"/>
            </a:p>
          </p:txBody>
        </p:sp>
        <p:sp>
          <p:nvSpPr>
            <p:cNvPr id="16418" name="Text Box 8"/>
            <p:cNvSpPr txBox="1">
              <a:spLocks noChangeArrowheads="1"/>
            </p:cNvSpPr>
            <p:nvPr/>
          </p:nvSpPr>
          <p:spPr bwMode="auto">
            <a:xfrm>
              <a:off x="960" y="1025"/>
              <a:ext cx="630" cy="221"/>
            </a:xfrm>
            <a:prstGeom prst="rect">
              <a:avLst/>
            </a:prstGeom>
            <a:noFill/>
            <a:ln w="9525">
              <a:noFill/>
              <a:miter lim="800000"/>
              <a:headEnd/>
              <a:tailEnd/>
            </a:ln>
          </p:spPr>
          <p:txBody>
            <a:bodyPr wrap="none">
              <a:spAutoFit/>
            </a:bodyPr>
            <a:lstStyle/>
            <a:p>
              <a:r>
                <a:rPr lang="en-US" sz="1700"/>
                <a:t>Umpire2</a:t>
              </a:r>
            </a:p>
          </p:txBody>
        </p:sp>
      </p:grpSp>
      <p:grpSp>
        <p:nvGrpSpPr>
          <p:cNvPr id="4" name="Group 9"/>
          <p:cNvGrpSpPr>
            <a:grpSpLocks/>
          </p:cNvGrpSpPr>
          <p:nvPr/>
        </p:nvGrpSpPr>
        <p:grpSpPr bwMode="auto">
          <a:xfrm>
            <a:off x="1676400" y="4343400"/>
            <a:ext cx="1000125" cy="914400"/>
            <a:chOff x="960" y="864"/>
            <a:chExt cx="630" cy="576"/>
          </a:xfrm>
        </p:grpSpPr>
        <p:sp>
          <p:nvSpPr>
            <p:cNvPr id="16415" name="Oval 10"/>
            <p:cNvSpPr>
              <a:spLocks noChangeArrowheads="1"/>
            </p:cNvSpPr>
            <p:nvPr/>
          </p:nvSpPr>
          <p:spPr bwMode="auto">
            <a:xfrm>
              <a:off x="1008" y="864"/>
              <a:ext cx="576" cy="576"/>
            </a:xfrm>
            <a:prstGeom prst="ellipse">
              <a:avLst/>
            </a:prstGeom>
            <a:noFill/>
            <a:ln w="9525">
              <a:solidFill>
                <a:schemeClr val="tx1"/>
              </a:solidFill>
              <a:round/>
              <a:headEnd/>
              <a:tailEnd/>
            </a:ln>
          </p:spPr>
          <p:txBody>
            <a:bodyPr wrap="none" anchor="ctr"/>
            <a:lstStyle/>
            <a:p>
              <a:endParaRPr lang="en-US"/>
            </a:p>
          </p:txBody>
        </p:sp>
        <p:sp>
          <p:nvSpPr>
            <p:cNvPr id="16416" name="Text Box 11"/>
            <p:cNvSpPr txBox="1">
              <a:spLocks noChangeArrowheads="1"/>
            </p:cNvSpPr>
            <p:nvPr/>
          </p:nvSpPr>
          <p:spPr bwMode="auto">
            <a:xfrm>
              <a:off x="960" y="1025"/>
              <a:ext cx="630" cy="221"/>
            </a:xfrm>
            <a:prstGeom prst="rect">
              <a:avLst/>
            </a:prstGeom>
            <a:noFill/>
            <a:ln w="9525">
              <a:noFill/>
              <a:miter lim="800000"/>
              <a:headEnd/>
              <a:tailEnd/>
            </a:ln>
          </p:spPr>
          <p:txBody>
            <a:bodyPr wrap="none">
              <a:spAutoFit/>
            </a:bodyPr>
            <a:lstStyle/>
            <a:p>
              <a:r>
                <a:rPr lang="en-US" sz="1700"/>
                <a:t>Umpire3</a:t>
              </a:r>
            </a:p>
          </p:txBody>
        </p:sp>
      </p:grpSp>
      <p:grpSp>
        <p:nvGrpSpPr>
          <p:cNvPr id="5" name="Group 12"/>
          <p:cNvGrpSpPr>
            <a:grpSpLocks/>
          </p:cNvGrpSpPr>
          <p:nvPr/>
        </p:nvGrpSpPr>
        <p:grpSpPr bwMode="auto">
          <a:xfrm>
            <a:off x="1695450" y="5410200"/>
            <a:ext cx="1000125" cy="914400"/>
            <a:chOff x="960" y="864"/>
            <a:chExt cx="630" cy="576"/>
          </a:xfrm>
        </p:grpSpPr>
        <p:sp>
          <p:nvSpPr>
            <p:cNvPr id="16413" name="Oval 13"/>
            <p:cNvSpPr>
              <a:spLocks noChangeArrowheads="1"/>
            </p:cNvSpPr>
            <p:nvPr/>
          </p:nvSpPr>
          <p:spPr bwMode="auto">
            <a:xfrm>
              <a:off x="1008" y="864"/>
              <a:ext cx="576" cy="576"/>
            </a:xfrm>
            <a:prstGeom prst="ellipse">
              <a:avLst/>
            </a:prstGeom>
            <a:noFill/>
            <a:ln w="9525">
              <a:solidFill>
                <a:schemeClr val="tx1"/>
              </a:solidFill>
              <a:round/>
              <a:headEnd/>
              <a:tailEnd/>
            </a:ln>
          </p:spPr>
          <p:txBody>
            <a:bodyPr wrap="none" anchor="ctr"/>
            <a:lstStyle/>
            <a:p>
              <a:endParaRPr lang="en-US"/>
            </a:p>
          </p:txBody>
        </p:sp>
        <p:sp>
          <p:nvSpPr>
            <p:cNvPr id="16414" name="Text Box 14"/>
            <p:cNvSpPr txBox="1">
              <a:spLocks noChangeArrowheads="1"/>
            </p:cNvSpPr>
            <p:nvPr/>
          </p:nvSpPr>
          <p:spPr bwMode="auto">
            <a:xfrm>
              <a:off x="960" y="1025"/>
              <a:ext cx="630" cy="221"/>
            </a:xfrm>
            <a:prstGeom prst="rect">
              <a:avLst/>
            </a:prstGeom>
            <a:noFill/>
            <a:ln w="9525">
              <a:noFill/>
              <a:miter lim="800000"/>
              <a:headEnd/>
              <a:tailEnd/>
            </a:ln>
          </p:spPr>
          <p:txBody>
            <a:bodyPr wrap="none">
              <a:spAutoFit/>
            </a:bodyPr>
            <a:lstStyle/>
            <a:p>
              <a:r>
                <a:rPr lang="en-US" sz="1700"/>
                <a:t>Umpire4</a:t>
              </a:r>
            </a:p>
          </p:txBody>
        </p:sp>
      </p:grpSp>
      <p:grpSp>
        <p:nvGrpSpPr>
          <p:cNvPr id="6" name="Group 15"/>
          <p:cNvGrpSpPr>
            <a:grpSpLocks/>
          </p:cNvGrpSpPr>
          <p:nvPr/>
        </p:nvGrpSpPr>
        <p:grpSpPr bwMode="auto">
          <a:xfrm>
            <a:off x="4419600" y="2209800"/>
            <a:ext cx="990600" cy="914400"/>
            <a:chOff x="960" y="864"/>
            <a:chExt cx="624" cy="576"/>
          </a:xfrm>
        </p:grpSpPr>
        <p:sp>
          <p:nvSpPr>
            <p:cNvPr id="16411" name="Oval 16"/>
            <p:cNvSpPr>
              <a:spLocks noChangeArrowheads="1"/>
            </p:cNvSpPr>
            <p:nvPr/>
          </p:nvSpPr>
          <p:spPr bwMode="auto">
            <a:xfrm>
              <a:off x="1008" y="864"/>
              <a:ext cx="576" cy="576"/>
            </a:xfrm>
            <a:prstGeom prst="ellipse">
              <a:avLst/>
            </a:prstGeom>
            <a:noFill/>
            <a:ln w="9525">
              <a:solidFill>
                <a:schemeClr val="tx1"/>
              </a:solidFill>
              <a:round/>
              <a:headEnd/>
              <a:tailEnd/>
            </a:ln>
          </p:spPr>
          <p:txBody>
            <a:bodyPr wrap="none" anchor="ctr"/>
            <a:lstStyle/>
            <a:p>
              <a:endParaRPr lang="en-US"/>
            </a:p>
          </p:txBody>
        </p:sp>
        <p:sp>
          <p:nvSpPr>
            <p:cNvPr id="16412" name="Text Box 17"/>
            <p:cNvSpPr txBox="1">
              <a:spLocks noChangeArrowheads="1"/>
            </p:cNvSpPr>
            <p:nvPr/>
          </p:nvSpPr>
          <p:spPr bwMode="auto">
            <a:xfrm>
              <a:off x="960" y="1017"/>
              <a:ext cx="532" cy="231"/>
            </a:xfrm>
            <a:prstGeom prst="rect">
              <a:avLst/>
            </a:prstGeom>
            <a:noFill/>
            <a:ln w="9525">
              <a:noFill/>
              <a:miter lim="800000"/>
              <a:headEnd/>
              <a:tailEnd/>
            </a:ln>
          </p:spPr>
          <p:txBody>
            <a:bodyPr wrap="none">
              <a:spAutoFit/>
            </a:bodyPr>
            <a:lstStyle/>
            <a:p>
              <a:r>
                <a:rPr lang="en-US"/>
                <a:t>   (2,1)</a:t>
              </a:r>
            </a:p>
          </p:txBody>
        </p:sp>
      </p:grpSp>
      <p:grpSp>
        <p:nvGrpSpPr>
          <p:cNvPr id="7" name="Group 18"/>
          <p:cNvGrpSpPr>
            <a:grpSpLocks/>
          </p:cNvGrpSpPr>
          <p:nvPr/>
        </p:nvGrpSpPr>
        <p:grpSpPr bwMode="auto">
          <a:xfrm>
            <a:off x="4419600" y="3276600"/>
            <a:ext cx="990600" cy="914400"/>
            <a:chOff x="960" y="864"/>
            <a:chExt cx="624" cy="576"/>
          </a:xfrm>
        </p:grpSpPr>
        <p:sp>
          <p:nvSpPr>
            <p:cNvPr id="16409" name="Oval 19"/>
            <p:cNvSpPr>
              <a:spLocks noChangeArrowheads="1"/>
            </p:cNvSpPr>
            <p:nvPr/>
          </p:nvSpPr>
          <p:spPr bwMode="auto">
            <a:xfrm>
              <a:off x="1008" y="864"/>
              <a:ext cx="576" cy="576"/>
            </a:xfrm>
            <a:prstGeom prst="ellipse">
              <a:avLst/>
            </a:prstGeom>
            <a:noFill/>
            <a:ln w="9525">
              <a:solidFill>
                <a:schemeClr val="tx1"/>
              </a:solidFill>
              <a:round/>
              <a:headEnd/>
              <a:tailEnd/>
            </a:ln>
          </p:spPr>
          <p:txBody>
            <a:bodyPr wrap="none" anchor="ctr"/>
            <a:lstStyle/>
            <a:p>
              <a:endParaRPr lang="en-US"/>
            </a:p>
          </p:txBody>
        </p:sp>
        <p:sp>
          <p:nvSpPr>
            <p:cNvPr id="16410" name="Text Box 20"/>
            <p:cNvSpPr txBox="1">
              <a:spLocks noChangeArrowheads="1"/>
            </p:cNvSpPr>
            <p:nvPr/>
          </p:nvSpPr>
          <p:spPr bwMode="auto">
            <a:xfrm>
              <a:off x="960" y="1017"/>
              <a:ext cx="532" cy="231"/>
            </a:xfrm>
            <a:prstGeom prst="rect">
              <a:avLst/>
            </a:prstGeom>
            <a:noFill/>
            <a:ln w="9525">
              <a:noFill/>
              <a:miter lim="800000"/>
              <a:headEnd/>
              <a:tailEnd/>
            </a:ln>
          </p:spPr>
          <p:txBody>
            <a:bodyPr wrap="none">
              <a:spAutoFit/>
            </a:bodyPr>
            <a:lstStyle/>
            <a:p>
              <a:r>
                <a:rPr lang="en-US"/>
                <a:t>   (4,5)</a:t>
              </a:r>
            </a:p>
          </p:txBody>
        </p:sp>
      </p:grpSp>
      <p:grpSp>
        <p:nvGrpSpPr>
          <p:cNvPr id="8" name="Group 21"/>
          <p:cNvGrpSpPr>
            <a:grpSpLocks/>
          </p:cNvGrpSpPr>
          <p:nvPr/>
        </p:nvGrpSpPr>
        <p:grpSpPr bwMode="auto">
          <a:xfrm>
            <a:off x="4419600" y="4343400"/>
            <a:ext cx="990600" cy="914400"/>
            <a:chOff x="960" y="864"/>
            <a:chExt cx="624" cy="576"/>
          </a:xfrm>
        </p:grpSpPr>
        <p:sp>
          <p:nvSpPr>
            <p:cNvPr id="16407" name="Oval 22"/>
            <p:cNvSpPr>
              <a:spLocks noChangeArrowheads="1"/>
            </p:cNvSpPr>
            <p:nvPr/>
          </p:nvSpPr>
          <p:spPr bwMode="auto">
            <a:xfrm>
              <a:off x="1008" y="864"/>
              <a:ext cx="576" cy="576"/>
            </a:xfrm>
            <a:prstGeom prst="ellipse">
              <a:avLst/>
            </a:prstGeom>
            <a:noFill/>
            <a:ln w="9525">
              <a:solidFill>
                <a:schemeClr val="tx1"/>
              </a:solidFill>
              <a:round/>
              <a:headEnd/>
              <a:tailEnd/>
            </a:ln>
          </p:spPr>
          <p:txBody>
            <a:bodyPr wrap="none" anchor="ctr"/>
            <a:lstStyle/>
            <a:p>
              <a:endParaRPr lang="en-US"/>
            </a:p>
          </p:txBody>
        </p:sp>
        <p:sp>
          <p:nvSpPr>
            <p:cNvPr id="16408" name="Text Box 23"/>
            <p:cNvSpPr txBox="1">
              <a:spLocks noChangeArrowheads="1"/>
            </p:cNvSpPr>
            <p:nvPr/>
          </p:nvSpPr>
          <p:spPr bwMode="auto">
            <a:xfrm>
              <a:off x="960" y="1017"/>
              <a:ext cx="532" cy="231"/>
            </a:xfrm>
            <a:prstGeom prst="rect">
              <a:avLst/>
            </a:prstGeom>
            <a:noFill/>
            <a:ln w="9525">
              <a:noFill/>
              <a:miter lim="800000"/>
              <a:headEnd/>
              <a:tailEnd/>
            </a:ln>
          </p:spPr>
          <p:txBody>
            <a:bodyPr wrap="none">
              <a:spAutoFit/>
            </a:bodyPr>
            <a:lstStyle/>
            <a:p>
              <a:r>
                <a:rPr lang="en-US"/>
                <a:t>   (6,3)</a:t>
              </a:r>
            </a:p>
          </p:txBody>
        </p:sp>
      </p:grpSp>
      <p:grpSp>
        <p:nvGrpSpPr>
          <p:cNvPr id="9" name="Group 24"/>
          <p:cNvGrpSpPr>
            <a:grpSpLocks/>
          </p:cNvGrpSpPr>
          <p:nvPr/>
        </p:nvGrpSpPr>
        <p:grpSpPr bwMode="auto">
          <a:xfrm>
            <a:off x="4438650" y="5410200"/>
            <a:ext cx="990600" cy="914400"/>
            <a:chOff x="960" y="864"/>
            <a:chExt cx="624" cy="576"/>
          </a:xfrm>
        </p:grpSpPr>
        <p:sp>
          <p:nvSpPr>
            <p:cNvPr id="16405" name="Oval 25"/>
            <p:cNvSpPr>
              <a:spLocks noChangeArrowheads="1"/>
            </p:cNvSpPr>
            <p:nvPr/>
          </p:nvSpPr>
          <p:spPr bwMode="auto">
            <a:xfrm>
              <a:off x="1008" y="864"/>
              <a:ext cx="576" cy="576"/>
            </a:xfrm>
            <a:prstGeom prst="ellipse">
              <a:avLst/>
            </a:prstGeom>
            <a:noFill/>
            <a:ln w="9525">
              <a:solidFill>
                <a:schemeClr val="tx1"/>
              </a:solidFill>
              <a:round/>
              <a:headEnd/>
              <a:tailEnd/>
            </a:ln>
          </p:spPr>
          <p:txBody>
            <a:bodyPr wrap="none" anchor="ctr"/>
            <a:lstStyle/>
            <a:p>
              <a:endParaRPr lang="en-US"/>
            </a:p>
          </p:txBody>
        </p:sp>
        <p:sp>
          <p:nvSpPr>
            <p:cNvPr id="16406" name="Text Box 26"/>
            <p:cNvSpPr txBox="1">
              <a:spLocks noChangeArrowheads="1"/>
            </p:cNvSpPr>
            <p:nvPr/>
          </p:nvSpPr>
          <p:spPr bwMode="auto">
            <a:xfrm>
              <a:off x="960" y="1017"/>
              <a:ext cx="532" cy="231"/>
            </a:xfrm>
            <a:prstGeom prst="rect">
              <a:avLst/>
            </a:prstGeom>
            <a:noFill/>
            <a:ln w="9525">
              <a:noFill/>
              <a:miter lim="800000"/>
              <a:headEnd/>
              <a:tailEnd/>
            </a:ln>
          </p:spPr>
          <p:txBody>
            <a:bodyPr wrap="none">
              <a:spAutoFit/>
            </a:bodyPr>
            <a:lstStyle/>
            <a:p>
              <a:r>
                <a:rPr lang="en-US"/>
                <a:t>   (8,7)</a:t>
              </a:r>
            </a:p>
          </p:txBody>
        </p:sp>
      </p:grpSp>
      <p:sp>
        <p:nvSpPr>
          <p:cNvPr id="16396" name="Line 27"/>
          <p:cNvSpPr>
            <a:spLocks noChangeShapeType="1"/>
          </p:cNvSpPr>
          <p:nvPr/>
        </p:nvSpPr>
        <p:spPr bwMode="auto">
          <a:xfrm>
            <a:off x="2667000" y="2743200"/>
            <a:ext cx="1905000" cy="1828800"/>
          </a:xfrm>
          <a:prstGeom prst="line">
            <a:avLst/>
          </a:prstGeom>
          <a:noFill/>
          <a:ln w="9525">
            <a:solidFill>
              <a:schemeClr val="tx1"/>
            </a:solidFill>
            <a:round/>
            <a:headEnd/>
            <a:tailEnd/>
          </a:ln>
        </p:spPr>
        <p:txBody>
          <a:bodyPr/>
          <a:lstStyle/>
          <a:p>
            <a:endParaRPr lang="en-US"/>
          </a:p>
        </p:txBody>
      </p:sp>
      <p:sp>
        <p:nvSpPr>
          <p:cNvPr id="16397" name="Line 28"/>
          <p:cNvSpPr>
            <a:spLocks noChangeShapeType="1"/>
          </p:cNvSpPr>
          <p:nvPr/>
        </p:nvSpPr>
        <p:spPr bwMode="auto">
          <a:xfrm>
            <a:off x="2667000" y="3810000"/>
            <a:ext cx="1828800" cy="838200"/>
          </a:xfrm>
          <a:prstGeom prst="line">
            <a:avLst/>
          </a:prstGeom>
          <a:noFill/>
          <a:ln w="9525">
            <a:solidFill>
              <a:schemeClr val="tx1"/>
            </a:solidFill>
            <a:round/>
            <a:headEnd/>
            <a:tailEnd/>
          </a:ln>
        </p:spPr>
        <p:txBody>
          <a:bodyPr/>
          <a:lstStyle/>
          <a:p>
            <a:endParaRPr lang="en-US"/>
          </a:p>
        </p:txBody>
      </p:sp>
      <p:sp>
        <p:nvSpPr>
          <p:cNvPr id="16398" name="Line 29"/>
          <p:cNvSpPr>
            <a:spLocks noChangeShapeType="1"/>
          </p:cNvSpPr>
          <p:nvPr/>
        </p:nvSpPr>
        <p:spPr bwMode="auto">
          <a:xfrm>
            <a:off x="2590800" y="3962400"/>
            <a:ext cx="1981200" cy="1752600"/>
          </a:xfrm>
          <a:prstGeom prst="line">
            <a:avLst/>
          </a:prstGeom>
          <a:noFill/>
          <a:ln w="9525">
            <a:solidFill>
              <a:schemeClr val="tx1"/>
            </a:solidFill>
            <a:round/>
            <a:headEnd/>
            <a:tailEnd/>
          </a:ln>
        </p:spPr>
        <p:txBody>
          <a:bodyPr/>
          <a:lstStyle/>
          <a:p>
            <a:endParaRPr lang="en-US"/>
          </a:p>
        </p:txBody>
      </p:sp>
      <p:sp>
        <p:nvSpPr>
          <p:cNvPr id="16399" name="Line 30"/>
          <p:cNvSpPr>
            <a:spLocks noChangeShapeType="1"/>
          </p:cNvSpPr>
          <p:nvPr/>
        </p:nvSpPr>
        <p:spPr bwMode="auto">
          <a:xfrm flipV="1">
            <a:off x="2667000" y="3733800"/>
            <a:ext cx="1828800" cy="1066800"/>
          </a:xfrm>
          <a:prstGeom prst="line">
            <a:avLst/>
          </a:prstGeom>
          <a:noFill/>
          <a:ln w="9525">
            <a:solidFill>
              <a:schemeClr val="tx1"/>
            </a:solidFill>
            <a:round/>
            <a:headEnd/>
            <a:tailEnd/>
          </a:ln>
        </p:spPr>
        <p:txBody>
          <a:bodyPr/>
          <a:lstStyle/>
          <a:p>
            <a:endParaRPr lang="en-US"/>
          </a:p>
        </p:txBody>
      </p:sp>
      <p:sp>
        <p:nvSpPr>
          <p:cNvPr id="16400" name="Line 31"/>
          <p:cNvSpPr>
            <a:spLocks noChangeShapeType="1"/>
          </p:cNvSpPr>
          <p:nvPr/>
        </p:nvSpPr>
        <p:spPr bwMode="auto">
          <a:xfrm flipV="1">
            <a:off x="2667000" y="5943600"/>
            <a:ext cx="1828800" cy="0"/>
          </a:xfrm>
          <a:prstGeom prst="line">
            <a:avLst/>
          </a:prstGeom>
          <a:noFill/>
          <a:ln w="9525">
            <a:solidFill>
              <a:schemeClr val="tx1"/>
            </a:solidFill>
            <a:round/>
            <a:headEnd/>
            <a:tailEnd/>
          </a:ln>
        </p:spPr>
        <p:txBody>
          <a:bodyPr/>
          <a:lstStyle/>
          <a:p>
            <a:endParaRPr lang="en-US"/>
          </a:p>
        </p:txBody>
      </p:sp>
      <p:sp>
        <p:nvSpPr>
          <p:cNvPr id="16401" name="Oval 32"/>
          <p:cNvSpPr>
            <a:spLocks noChangeArrowheads="1"/>
          </p:cNvSpPr>
          <p:nvPr/>
        </p:nvSpPr>
        <p:spPr bwMode="auto">
          <a:xfrm>
            <a:off x="1295400" y="2057400"/>
            <a:ext cx="1828800" cy="4419600"/>
          </a:xfrm>
          <a:prstGeom prst="ellipse">
            <a:avLst/>
          </a:prstGeom>
          <a:noFill/>
          <a:ln w="9525">
            <a:solidFill>
              <a:schemeClr val="tx1"/>
            </a:solidFill>
            <a:prstDash val="lgDash"/>
            <a:round/>
            <a:headEnd/>
            <a:tailEnd/>
          </a:ln>
        </p:spPr>
        <p:txBody>
          <a:bodyPr wrap="none" anchor="ctr"/>
          <a:lstStyle/>
          <a:p>
            <a:endParaRPr lang="en-US"/>
          </a:p>
        </p:txBody>
      </p:sp>
      <p:sp>
        <p:nvSpPr>
          <p:cNvPr id="16402" name="Oval 33"/>
          <p:cNvSpPr>
            <a:spLocks noChangeArrowheads="1"/>
          </p:cNvSpPr>
          <p:nvPr/>
        </p:nvSpPr>
        <p:spPr bwMode="auto">
          <a:xfrm>
            <a:off x="4038600" y="3200400"/>
            <a:ext cx="1828800" cy="3276600"/>
          </a:xfrm>
          <a:prstGeom prst="ellipse">
            <a:avLst/>
          </a:prstGeom>
          <a:noFill/>
          <a:ln w="9525">
            <a:solidFill>
              <a:schemeClr val="tx1"/>
            </a:solidFill>
            <a:prstDash val="dash"/>
            <a:round/>
            <a:headEnd/>
            <a:tailEnd/>
          </a:ln>
        </p:spPr>
        <p:txBody>
          <a:bodyPr wrap="none" anchor="ctr"/>
          <a:lstStyle/>
          <a:p>
            <a:endParaRPr lang="en-US"/>
          </a:p>
        </p:txBody>
      </p:sp>
      <p:sp>
        <p:nvSpPr>
          <p:cNvPr id="16403" name="Text Box 34"/>
          <p:cNvSpPr txBox="1">
            <a:spLocks noChangeArrowheads="1"/>
          </p:cNvSpPr>
          <p:nvPr/>
        </p:nvSpPr>
        <p:spPr bwMode="auto">
          <a:xfrm>
            <a:off x="1736725" y="1560513"/>
            <a:ext cx="742950" cy="366712"/>
          </a:xfrm>
          <a:prstGeom prst="rect">
            <a:avLst/>
          </a:prstGeom>
          <a:noFill/>
          <a:ln w="9525">
            <a:noFill/>
            <a:miter lim="800000"/>
            <a:headEnd/>
            <a:tailEnd/>
          </a:ln>
        </p:spPr>
        <p:txBody>
          <a:bodyPr wrap="none">
            <a:spAutoFit/>
          </a:bodyPr>
          <a:lstStyle/>
          <a:p>
            <a:r>
              <a:rPr lang="en-US"/>
              <a:t>Set A</a:t>
            </a:r>
          </a:p>
        </p:txBody>
      </p:sp>
      <p:sp>
        <p:nvSpPr>
          <p:cNvPr id="16404" name="Text Box 36"/>
          <p:cNvSpPr txBox="1">
            <a:spLocks noChangeArrowheads="1"/>
          </p:cNvSpPr>
          <p:nvPr/>
        </p:nvSpPr>
        <p:spPr bwMode="auto">
          <a:xfrm>
            <a:off x="5581650" y="2909888"/>
            <a:ext cx="1060450" cy="366712"/>
          </a:xfrm>
          <a:prstGeom prst="rect">
            <a:avLst/>
          </a:prstGeom>
          <a:noFill/>
          <a:ln w="9525">
            <a:noFill/>
            <a:miter lim="800000"/>
            <a:headEnd/>
            <a:tailEnd/>
          </a:ln>
        </p:spPr>
        <p:txBody>
          <a:bodyPr wrap="none">
            <a:spAutoFit/>
          </a:bodyPr>
          <a:lstStyle/>
          <a:p>
            <a:r>
              <a:rPr lang="en-US"/>
              <a:t>Set N(A)</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normAutofit fontScale="90000"/>
          </a:bodyPr>
          <a:lstStyle/>
          <a:p>
            <a:pPr eaLnBrk="1" hangingPunct="1"/>
            <a:r>
              <a:rPr lang="en-US" sz="3200" smtClean="0"/>
              <a:t>To have a perfect matching, one of these four edges has to be present in the matching problem</a:t>
            </a:r>
          </a:p>
        </p:txBody>
      </p:sp>
      <p:graphicFrame>
        <p:nvGraphicFramePr>
          <p:cNvPr id="146456" name="Object 2"/>
          <p:cNvGraphicFramePr>
            <a:graphicFrameLocks noChangeAspect="1"/>
          </p:cNvGraphicFramePr>
          <p:nvPr>
            <p:ph sz="quarter" idx="1"/>
          </p:nvPr>
        </p:nvGraphicFramePr>
        <p:xfrm>
          <a:off x="3548063" y="3259138"/>
          <a:ext cx="2505075" cy="949325"/>
        </p:xfrm>
        <a:graphic>
          <a:graphicData uri="http://schemas.openxmlformats.org/presentationml/2006/ole">
            <p:oleObj spid="_x0000_s272386" name="Worksheet" r:id="rId4" imgW="2505546" imgH="949276" progId="Excel.Sheet.8">
              <p:embed/>
            </p:oleObj>
          </a:graphicData>
        </a:graphic>
      </p:graphicFrame>
      <p:grpSp>
        <p:nvGrpSpPr>
          <p:cNvPr id="2" name="Group 3"/>
          <p:cNvGrpSpPr>
            <a:grpSpLocks/>
          </p:cNvGrpSpPr>
          <p:nvPr/>
        </p:nvGrpSpPr>
        <p:grpSpPr bwMode="auto">
          <a:xfrm>
            <a:off x="838200" y="2286000"/>
            <a:ext cx="1000125" cy="914400"/>
            <a:chOff x="960" y="864"/>
            <a:chExt cx="630" cy="576"/>
          </a:xfrm>
        </p:grpSpPr>
        <p:sp>
          <p:nvSpPr>
            <p:cNvPr id="17432" name="Oval 4"/>
            <p:cNvSpPr>
              <a:spLocks noChangeArrowheads="1"/>
            </p:cNvSpPr>
            <p:nvPr/>
          </p:nvSpPr>
          <p:spPr bwMode="auto">
            <a:xfrm>
              <a:off x="1008" y="864"/>
              <a:ext cx="576" cy="576"/>
            </a:xfrm>
            <a:prstGeom prst="ellipse">
              <a:avLst/>
            </a:prstGeom>
            <a:noFill/>
            <a:ln w="9525">
              <a:solidFill>
                <a:schemeClr val="tx1"/>
              </a:solidFill>
              <a:round/>
              <a:headEnd/>
              <a:tailEnd/>
            </a:ln>
          </p:spPr>
          <p:txBody>
            <a:bodyPr wrap="none" anchor="ctr"/>
            <a:lstStyle/>
            <a:p>
              <a:endParaRPr lang="en-US"/>
            </a:p>
          </p:txBody>
        </p:sp>
        <p:sp>
          <p:nvSpPr>
            <p:cNvPr id="17433" name="Text Box 5"/>
            <p:cNvSpPr txBox="1">
              <a:spLocks noChangeArrowheads="1"/>
            </p:cNvSpPr>
            <p:nvPr/>
          </p:nvSpPr>
          <p:spPr bwMode="auto">
            <a:xfrm>
              <a:off x="960" y="1025"/>
              <a:ext cx="630" cy="221"/>
            </a:xfrm>
            <a:prstGeom prst="rect">
              <a:avLst/>
            </a:prstGeom>
            <a:noFill/>
            <a:ln w="9525">
              <a:noFill/>
              <a:miter lim="800000"/>
              <a:headEnd/>
              <a:tailEnd/>
            </a:ln>
          </p:spPr>
          <p:txBody>
            <a:bodyPr wrap="none">
              <a:spAutoFit/>
            </a:bodyPr>
            <a:lstStyle/>
            <a:p>
              <a:r>
                <a:rPr lang="en-US" sz="1700"/>
                <a:t>Umpire1</a:t>
              </a:r>
            </a:p>
          </p:txBody>
        </p:sp>
      </p:grpSp>
      <p:grpSp>
        <p:nvGrpSpPr>
          <p:cNvPr id="3" name="Group 6"/>
          <p:cNvGrpSpPr>
            <a:grpSpLocks/>
          </p:cNvGrpSpPr>
          <p:nvPr/>
        </p:nvGrpSpPr>
        <p:grpSpPr bwMode="auto">
          <a:xfrm>
            <a:off x="838200" y="3352800"/>
            <a:ext cx="1000125" cy="914400"/>
            <a:chOff x="960" y="864"/>
            <a:chExt cx="630" cy="576"/>
          </a:xfrm>
        </p:grpSpPr>
        <p:sp>
          <p:nvSpPr>
            <p:cNvPr id="17430" name="Oval 7"/>
            <p:cNvSpPr>
              <a:spLocks noChangeArrowheads="1"/>
            </p:cNvSpPr>
            <p:nvPr/>
          </p:nvSpPr>
          <p:spPr bwMode="auto">
            <a:xfrm>
              <a:off x="1008" y="864"/>
              <a:ext cx="576" cy="576"/>
            </a:xfrm>
            <a:prstGeom prst="ellipse">
              <a:avLst/>
            </a:prstGeom>
            <a:noFill/>
            <a:ln w="9525">
              <a:solidFill>
                <a:schemeClr val="tx1"/>
              </a:solidFill>
              <a:round/>
              <a:headEnd/>
              <a:tailEnd/>
            </a:ln>
          </p:spPr>
          <p:txBody>
            <a:bodyPr wrap="none" anchor="ctr"/>
            <a:lstStyle/>
            <a:p>
              <a:endParaRPr lang="en-US"/>
            </a:p>
          </p:txBody>
        </p:sp>
        <p:sp>
          <p:nvSpPr>
            <p:cNvPr id="17431" name="Text Box 8"/>
            <p:cNvSpPr txBox="1">
              <a:spLocks noChangeArrowheads="1"/>
            </p:cNvSpPr>
            <p:nvPr/>
          </p:nvSpPr>
          <p:spPr bwMode="auto">
            <a:xfrm>
              <a:off x="960" y="1025"/>
              <a:ext cx="630" cy="221"/>
            </a:xfrm>
            <a:prstGeom prst="rect">
              <a:avLst/>
            </a:prstGeom>
            <a:noFill/>
            <a:ln w="9525">
              <a:noFill/>
              <a:miter lim="800000"/>
              <a:headEnd/>
              <a:tailEnd/>
            </a:ln>
          </p:spPr>
          <p:txBody>
            <a:bodyPr wrap="none">
              <a:spAutoFit/>
            </a:bodyPr>
            <a:lstStyle/>
            <a:p>
              <a:r>
                <a:rPr lang="en-US" sz="1700"/>
                <a:t>Umpire2</a:t>
              </a:r>
            </a:p>
          </p:txBody>
        </p:sp>
      </p:grpSp>
      <p:grpSp>
        <p:nvGrpSpPr>
          <p:cNvPr id="4" name="Group 9"/>
          <p:cNvGrpSpPr>
            <a:grpSpLocks/>
          </p:cNvGrpSpPr>
          <p:nvPr/>
        </p:nvGrpSpPr>
        <p:grpSpPr bwMode="auto">
          <a:xfrm>
            <a:off x="838200" y="4419600"/>
            <a:ext cx="1000125" cy="914400"/>
            <a:chOff x="960" y="864"/>
            <a:chExt cx="630" cy="576"/>
          </a:xfrm>
        </p:grpSpPr>
        <p:sp>
          <p:nvSpPr>
            <p:cNvPr id="17428" name="Oval 10"/>
            <p:cNvSpPr>
              <a:spLocks noChangeArrowheads="1"/>
            </p:cNvSpPr>
            <p:nvPr/>
          </p:nvSpPr>
          <p:spPr bwMode="auto">
            <a:xfrm>
              <a:off x="1008" y="864"/>
              <a:ext cx="576" cy="576"/>
            </a:xfrm>
            <a:prstGeom prst="ellipse">
              <a:avLst/>
            </a:prstGeom>
            <a:noFill/>
            <a:ln w="9525">
              <a:solidFill>
                <a:schemeClr val="tx1"/>
              </a:solidFill>
              <a:round/>
              <a:headEnd/>
              <a:tailEnd/>
            </a:ln>
          </p:spPr>
          <p:txBody>
            <a:bodyPr wrap="none" anchor="ctr"/>
            <a:lstStyle/>
            <a:p>
              <a:endParaRPr lang="en-US"/>
            </a:p>
          </p:txBody>
        </p:sp>
        <p:sp>
          <p:nvSpPr>
            <p:cNvPr id="17429" name="Text Box 11"/>
            <p:cNvSpPr txBox="1">
              <a:spLocks noChangeArrowheads="1"/>
            </p:cNvSpPr>
            <p:nvPr/>
          </p:nvSpPr>
          <p:spPr bwMode="auto">
            <a:xfrm>
              <a:off x="960" y="1025"/>
              <a:ext cx="630" cy="221"/>
            </a:xfrm>
            <a:prstGeom prst="rect">
              <a:avLst/>
            </a:prstGeom>
            <a:noFill/>
            <a:ln w="9525">
              <a:noFill/>
              <a:miter lim="800000"/>
              <a:headEnd/>
              <a:tailEnd/>
            </a:ln>
          </p:spPr>
          <p:txBody>
            <a:bodyPr wrap="none">
              <a:spAutoFit/>
            </a:bodyPr>
            <a:lstStyle/>
            <a:p>
              <a:r>
                <a:rPr lang="en-US" sz="1700"/>
                <a:t>Umpire3</a:t>
              </a:r>
            </a:p>
          </p:txBody>
        </p:sp>
      </p:grpSp>
      <p:grpSp>
        <p:nvGrpSpPr>
          <p:cNvPr id="5" name="Group 12"/>
          <p:cNvGrpSpPr>
            <a:grpSpLocks/>
          </p:cNvGrpSpPr>
          <p:nvPr/>
        </p:nvGrpSpPr>
        <p:grpSpPr bwMode="auto">
          <a:xfrm>
            <a:off x="857250" y="5486400"/>
            <a:ext cx="1000125" cy="914400"/>
            <a:chOff x="960" y="864"/>
            <a:chExt cx="630" cy="576"/>
          </a:xfrm>
        </p:grpSpPr>
        <p:sp>
          <p:nvSpPr>
            <p:cNvPr id="17426" name="Oval 13"/>
            <p:cNvSpPr>
              <a:spLocks noChangeArrowheads="1"/>
            </p:cNvSpPr>
            <p:nvPr/>
          </p:nvSpPr>
          <p:spPr bwMode="auto">
            <a:xfrm>
              <a:off x="1008" y="864"/>
              <a:ext cx="576" cy="576"/>
            </a:xfrm>
            <a:prstGeom prst="ellipse">
              <a:avLst/>
            </a:prstGeom>
            <a:noFill/>
            <a:ln w="9525">
              <a:solidFill>
                <a:schemeClr val="tx1"/>
              </a:solidFill>
              <a:round/>
              <a:headEnd/>
              <a:tailEnd/>
            </a:ln>
          </p:spPr>
          <p:txBody>
            <a:bodyPr wrap="none" anchor="ctr"/>
            <a:lstStyle/>
            <a:p>
              <a:endParaRPr lang="en-US"/>
            </a:p>
          </p:txBody>
        </p:sp>
        <p:sp>
          <p:nvSpPr>
            <p:cNvPr id="17427" name="Text Box 14"/>
            <p:cNvSpPr txBox="1">
              <a:spLocks noChangeArrowheads="1"/>
            </p:cNvSpPr>
            <p:nvPr/>
          </p:nvSpPr>
          <p:spPr bwMode="auto">
            <a:xfrm>
              <a:off x="960" y="1025"/>
              <a:ext cx="630" cy="221"/>
            </a:xfrm>
            <a:prstGeom prst="rect">
              <a:avLst/>
            </a:prstGeom>
            <a:noFill/>
            <a:ln w="9525">
              <a:noFill/>
              <a:miter lim="800000"/>
              <a:headEnd/>
              <a:tailEnd/>
            </a:ln>
          </p:spPr>
          <p:txBody>
            <a:bodyPr wrap="none">
              <a:spAutoFit/>
            </a:bodyPr>
            <a:lstStyle/>
            <a:p>
              <a:r>
                <a:rPr lang="en-US" sz="1700"/>
                <a:t>Umpire4</a:t>
              </a:r>
            </a:p>
          </p:txBody>
        </p:sp>
      </p:grpSp>
      <p:grpSp>
        <p:nvGrpSpPr>
          <p:cNvPr id="6" name="Group 15"/>
          <p:cNvGrpSpPr>
            <a:grpSpLocks/>
          </p:cNvGrpSpPr>
          <p:nvPr/>
        </p:nvGrpSpPr>
        <p:grpSpPr bwMode="auto">
          <a:xfrm>
            <a:off x="3581400" y="2286000"/>
            <a:ext cx="990600" cy="914400"/>
            <a:chOff x="960" y="864"/>
            <a:chExt cx="624" cy="576"/>
          </a:xfrm>
        </p:grpSpPr>
        <p:sp>
          <p:nvSpPr>
            <p:cNvPr id="17424" name="Oval 16"/>
            <p:cNvSpPr>
              <a:spLocks noChangeArrowheads="1"/>
            </p:cNvSpPr>
            <p:nvPr/>
          </p:nvSpPr>
          <p:spPr bwMode="auto">
            <a:xfrm>
              <a:off x="1008" y="864"/>
              <a:ext cx="576" cy="576"/>
            </a:xfrm>
            <a:prstGeom prst="ellipse">
              <a:avLst/>
            </a:prstGeom>
            <a:noFill/>
            <a:ln w="9525">
              <a:solidFill>
                <a:schemeClr val="tx1"/>
              </a:solidFill>
              <a:round/>
              <a:headEnd/>
              <a:tailEnd/>
            </a:ln>
          </p:spPr>
          <p:txBody>
            <a:bodyPr wrap="none" anchor="ctr"/>
            <a:lstStyle/>
            <a:p>
              <a:endParaRPr lang="en-US"/>
            </a:p>
          </p:txBody>
        </p:sp>
        <p:sp>
          <p:nvSpPr>
            <p:cNvPr id="17425" name="Text Box 17"/>
            <p:cNvSpPr txBox="1">
              <a:spLocks noChangeArrowheads="1"/>
            </p:cNvSpPr>
            <p:nvPr/>
          </p:nvSpPr>
          <p:spPr bwMode="auto">
            <a:xfrm>
              <a:off x="960" y="1017"/>
              <a:ext cx="532" cy="231"/>
            </a:xfrm>
            <a:prstGeom prst="rect">
              <a:avLst/>
            </a:prstGeom>
            <a:noFill/>
            <a:ln w="9525">
              <a:noFill/>
              <a:miter lim="800000"/>
              <a:headEnd/>
              <a:tailEnd/>
            </a:ln>
          </p:spPr>
          <p:txBody>
            <a:bodyPr wrap="none">
              <a:spAutoFit/>
            </a:bodyPr>
            <a:lstStyle/>
            <a:p>
              <a:r>
                <a:rPr lang="en-US"/>
                <a:t>   (2,1)</a:t>
              </a:r>
            </a:p>
          </p:txBody>
        </p:sp>
      </p:grpSp>
      <p:sp>
        <p:nvSpPr>
          <p:cNvPr id="17417" name="Line 18"/>
          <p:cNvSpPr>
            <a:spLocks noChangeShapeType="1"/>
          </p:cNvSpPr>
          <p:nvPr/>
        </p:nvSpPr>
        <p:spPr bwMode="auto">
          <a:xfrm flipV="1">
            <a:off x="1828800" y="2667000"/>
            <a:ext cx="1828800" cy="0"/>
          </a:xfrm>
          <a:prstGeom prst="line">
            <a:avLst/>
          </a:prstGeom>
          <a:noFill/>
          <a:ln w="9525">
            <a:solidFill>
              <a:schemeClr val="tx1"/>
            </a:solidFill>
            <a:round/>
            <a:headEnd/>
            <a:tailEnd/>
          </a:ln>
        </p:spPr>
        <p:txBody>
          <a:bodyPr/>
          <a:lstStyle/>
          <a:p>
            <a:endParaRPr lang="en-US"/>
          </a:p>
        </p:txBody>
      </p:sp>
      <p:sp>
        <p:nvSpPr>
          <p:cNvPr id="17418" name="Line 19"/>
          <p:cNvSpPr>
            <a:spLocks noChangeShapeType="1"/>
          </p:cNvSpPr>
          <p:nvPr/>
        </p:nvSpPr>
        <p:spPr bwMode="auto">
          <a:xfrm flipV="1">
            <a:off x="1828800" y="2895600"/>
            <a:ext cx="1828800" cy="990600"/>
          </a:xfrm>
          <a:prstGeom prst="line">
            <a:avLst/>
          </a:prstGeom>
          <a:noFill/>
          <a:ln w="9525">
            <a:solidFill>
              <a:schemeClr val="tx1"/>
            </a:solidFill>
            <a:round/>
            <a:headEnd/>
            <a:tailEnd/>
          </a:ln>
        </p:spPr>
        <p:txBody>
          <a:bodyPr/>
          <a:lstStyle/>
          <a:p>
            <a:endParaRPr lang="en-US"/>
          </a:p>
        </p:txBody>
      </p:sp>
      <p:sp>
        <p:nvSpPr>
          <p:cNvPr id="17419" name="Line 20"/>
          <p:cNvSpPr>
            <a:spLocks noChangeShapeType="1"/>
          </p:cNvSpPr>
          <p:nvPr/>
        </p:nvSpPr>
        <p:spPr bwMode="auto">
          <a:xfrm flipV="1">
            <a:off x="1828800" y="2971800"/>
            <a:ext cx="1905000" cy="1905000"/>
          </a:xfrm>
          <a:prstGeom prst="line">
            <a:avLst/>
          </a:prstGeom>
          <a:noFill/>
          <a:ln w="9525">
            <a:solidFill>
              <a:schemeClr val="tx1"/>
            </a:solidFill>
            <a:round/>
            <a:headEnd/>
            <a:tailEnd/>
          </a:ln>
        </p:spPr>
        <p:txBody>
          <a:bodyPr/>
          <a:lstStyle/>
          <a:p>
            <a:endParaRPr lang="en-US"/>
          </a:p>
        </p:txBody>
      </p:sp>
      <p:sp>
        <p:nvSpPr>
          <p:cNvPr id="17420" name="Line 21"/>
          <p:cNvSpPr>
            <a:spLocks noChangeShapeType="1"/>
          </p:cNvSpPr>
          <p:nvPr/>
        </p:nvSpPr>
        <p:spPr bwMode="auto">
          <a:xfrm flipV="1">
            <a:off x="1828800" y="3048000"/>
            <a:ext cx="1981200" cy="2971800"/>
          </a:xfrm>
          <a:prstGeom prst="line">
            <a:avLst/>
          </a:prstGeom>
          <a:noFill/>
          <a:ln w="9525">
            <a:solidFill>
              <a:schemeClr val="tx1"/>
            </a:solidFill>
            <a:round/>
            <a:headEnd/>
            <a:tailEnd/>
          </a:ln>
        </p:spPr>
        <p:txBody>
          <a:bodyPr/>
          <a:lstStyle/>
          <a:p>
            <a:endParaRPr lang="en-US"/>
          </a:p>
        </p:txBody>
      </p:sp>
      <p:sp>
        <p:nvSpPr>
          <p:cNvPr id="17421" name="Oval 22"/>
          <p:cNvSpPr>
            <a:spLocks noChangeArrowheads="1"/>
          </p:cNvSpPr>
          <p:nvPr/>
        </p:nvSpPr>
        <p:spPr bwMode="auto">
          <a:xfrm>
            <a:off x="457200" y="2133600"/>
            <a:ext cx="1828800" cy="4419600"/>
          </a:xfrm>
          <a:prstGeom prst="ellipse">
            <a:avLst/>
          </a:prstGeom>
          <a:noFill/>
          <a:ln w="9525">
            <a:solidFill>
              <a:schemeClr val="tx1"/>
            </a:solidFill>
            <a:prstDash val="lgDash"/>
            <a:round/>
            <a:headEnd/>
            <a:tailEnd/>
          </a:ln>
        </p:spPr>
        <p:txBody>
          <a:bodyPr wrap="none" anchor="ctr"/>
          <a:lstStyle/>
          <a:p>
            <a:endParaRPr lang="en-US"/>
          </a:p>
        </p:txBody>
      </p:sp>
      <p:sp>
        <p:nvSpPr>
          <p:cNvPr id="17422" name="Text Box 23"/>
          <p:cNvSpPr txBox="1">
            <a:spLocks noChangeArrowheads="1"/>
          </p:cNvSpPr>
          <p:nvPr/>
        </p:nvSpPr>
        <p:spPr bwMode="auto">
          <a:xfrm>
            <a:off x="898525" y="1636713"/>
            <a:ext cx="742950" cy="366712"/>
          </a:xfrm>
          <a:prstGeom prst="rect">
            <a:avLst/>
          </a:prstGeom>
          <a:noFill/>
          <a:ln w="9525">
            <a:noFill/>
            <a:miter lim="800000"/>
            <a:headEnd/>
            <a:tailEnd/>
          </a:ln>
        </p:spPr>
        <p:txBody>
          <a:bodyPr wrap="none">
            <a:spAutoFit/>
          </a:bodyPr>
          <a:lstStyle/>
          <a:p>
            <a:r>
              <a:rPr lang="en-US"/>
              <a:t>Set A</a:t>
            </a:r>
          </a:p>
        </p:txBody>
      </p:sp>
      <p:sp>
        <p:nvSpPr>
          <p:cNvPr id="146457" name="Rectangle 25"/>
          <p:cNvSpPr>
            <a:spLocks noChangeArrowheads="1"/>
          </p:cNvSpPr>
          <p:nvPr/>
        </p:nvSpPr>
        <p:spPr bwMode="auto">
          <a:xfrm>
            <a:off x="2667000" y="5257800"/>
            <a:ext cx="5937250" cy="915988"/>
          </a:xfrm>
          <a:prstGeom prst="rect">
            <a:avLst/>
          </a:prstGeom>
          <a:noFill/>
          <a:ln w="9525">
            <a:noFill/>
            <a:miter lim="800000"/>
            <a:headEnd/>
            <a:tailEnd/>
          </a:ln>
        </p:spPr>
        <p:txBody>
          <a:bodyPr wrap="none">
            <a:spAutoFit/>
          </a:bodyPr>
          <a:lstStyle/>
          <a:p>
            <a:pPr eaLnBrk="0" hangingPunct="0"/>
            <a:r>
              <a:rPr lang="en-US">
                <a:solidFill>
                  <a:schemeClr val="tx2"/>
                </a:solidFill>
              </a:rPr>
              <a:t>x[1,2,2] + x[2,4,3] + x[3,2,1] + x[4,3,3] ≤ 3</a:t>
            </a:r>
          </a:p>
          <a:p>
            <a:pPr eaLnBrk="0" hangingPunct="0"/>
            <a:endParaRPr lang="en-US">
              <a:solidFill>
                <a:schemeClr val="tx2"/>
              </a:solidFill>
            </a:endParaRPr>
          </a:p>
          <a:p>
            <a:pPr eaLnBrk="0" hangingPunct="0"/>
            <a:r>
              <a:rPr lang="en-US">
                <a:solidFill>
                  <a:schemeClr val="tx2"/>
                </a:solidFill>
              </a:rPr>
              <a:t>where x[u,i,t] = 1 if umpire u is at venue i in slot t; =0 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64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64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5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normAutofit fontScale="90000"/>
          </a:bodyPr>
          <a:lstStyle/>
          <a:p>
            <a:pPr eaLnBrk="1" hangingPunct="1"/>
            <a:r>
              <a:rPr lang="en-US" sz="3800" smtClean="0"/>
              <a:t>Finding a feasible solution: IP vs. GBNS</a:t>
            </a:r>
          </a:p>
        </p:txBody>
      </p:sp>
      <p:graphicFrame>
        <p:nvGraphicFramePr>
          <p:cNvPr id="18434" name="Object 2"/>
          <p:cNvGraphicFramePr>
            <a:graphicFrameLocks noChangeAspect="1"/>
          </p:cNvGraphicFramePr>
          <p:nvPr>
            <p:ph sz="quarter" idx="1"/>
          </p:nvPr>
        </p:nvGraphicFramePr>
        <p:xfrm>
          <a:off x="2724150" y="2305050"/>
          <a:ext cx="4152900" cy="2857500"/>
        </p:xfrm>
        <a:graphic>
          <a:graphicData uri="http://schemas.openxmlformats.org/presentationml/2006/ole">
            <p:oleObj spid="_x0000_s273410" name="Worksheet" r:id="rId4" imgW="4152852" imgH="2857357" progId="Excel.Sheet.8">
              <p:embed/>
            </p:oleObj>
          </a:graphicData>
        </a:graphic>
      </p:graphicFrame>
      <p:pic>
        <p:nvPicPr>
          <p:cNvPr id="18436" name="Picture 4" descr="umpire"/>
          <p:cNvPicPr>
            <a:picLocks noChangeAspect="1" noChangeArrowheads="1"/>
          </p:cNvPicPr>
          <p:nvPr/>
        </p:nvPicPr>
        <p:blipFill>
          <a:blip r:embed="rId5" cstate="print"/>
          <a:srcRect/>
          <a:stretch>
            <a:fillRect/>
          </a:stretch>
        </p:blipFill>
        <p:spPr bwMode="auto">
          <a:xfrm>
            <a:off x="8312150" y="0"/>
            <a:ext cx="83185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mtClean="0"/>
              <a:t>Improving</a:t>
            </a:r>
          </a:p>
        </p:txBody>
      </p:sp>
      <p:sp>
        <p:nvSpPr>
          <p:cNvPr id="84995" name="Rectangle 3"/>
          <p:cNvSpPr>
            <a:spLocks noGrp="1" noChangeArrowheads="1"/>
          </p:cNvSpPr>
          <p:nvPr>
            <p:ph sz="quarter" idx="1"/>
          </p:nvPr>
        </p:nvSpPr>
        <p:spPr/>
        <p:txBody>
          <a:bodyPr/>
          <a:lstStyle/>
          <a:p>
            <a:pPr eaLnBrk="1" hangingPunct="1"/>
            <a:r>
              <a:rPr lang="en-US" dirty="0" smtClean="0"/>
              <a:t>Starting solutions are then improved using local search.</a:t>
            </a:r>
          </a:p>
          <a:p>
            <a:pPr eaLnBrk="1" hangingPunct="1"/>
            <a:endParaRPr lang="en-US" dirty="0" smtClean="0"/>
          </a:p>
          <a:p>
            <a:pPr eaLnBrk="1" hangingPunct="1"/>
            <a:r>
              <a:rPr lang="en-US" dirty="0" smtClean="0"/>
              <a:t>Similar approaches were used for the “real” problem:  in 2006 MLB played our umpire schedule (and has through 2010, at least)</a:t>
            </a:r>
          </a:p>
          <a:p>
            <a:pPr eaLnBrk="1" hangingPunct="1"/>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
          </p:nvPr>
        </p:nvSpPr>
        <p:spPr/>
        <p:txBody>
          <a:bodyPr/>
          <a:lstStyle/>
          <a:p>
            <a:r>
              <a:rPr lang="en-US" dirty="0" smtClean="0"/>
              <a:t>Why does Benders work?</a:t>
            </a:r>
          </a:p>
          <a:p>
            <a:pPr lvl="1"/>
            <a:r>
              <a:rPr lang="en-US" dirty="0" smtClean="0"/>
              <a:t>Smaller problems to solve</a:t>
            </a:r>
          </a:p>
          <a:p>
            <a:pPr lvl="1"/>
            <a:r>
              <a:rPr lang="en-US" dirty="0" smtClean="0"/>
              <a:t>Most of the y variables irrelevant </a:t>
            </a:r>
          </a:p>
          <a:p>
            <a:pPr lvl="1"/>
            <a:r>
              <a:rPr lang="en-US" dirty="0" smtClean="0"/>
              <a:t>Fixing master problem greatly simplifies </a:t>
            </a:r>
            <a:r>
              <a:rPr lang="en-US" dirty="0" err="1" smtClean="0"/>
              <a:t>subproblem</a:t>
            </a:r>
            <a:endParaRPr lang="en-US" dirty="0" smtClean="0"/>
          </a:p>
          <a:p>
            <a:pPr lvl="1"/>
            <a:r>
              <a:rPr lang="en-US" dirty="0" smtClean="0"/>
              <a:t>Constraints “important”:  remove lots of “good”, but not optimal solutions</a:t>
            </a:r>
          </a:p>
          <a:p>
            <a:r>
              <a:rPr lang="en-US" dirty="0" smtClean="0"/>
              <a:t>Importance of variables critical:  Master variables need to be driver of costs.</a:t>
            </a:r>
          </a:p>
          <a:p>
            <a:pPr lvl="1">
              <a:buNone/>
            </a:pP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Master variables</a:t>
            </a:r>
            <a:endParaRPr lang="en-US" dirty="0"/>
          </a:p>
        </p:txBody>
      </p:sp>
      <p:sp>
        <p:nvSpPr>
          <p:cNvPr id="3" name="Content Placeholder 2"/>
          <p:cNvSpPr>
            <a:spLocks noGrp="1"/>
          </p:cNvSpPr>
          <p:nvPr>
            <p:ph sz="quarter" idx="1"/>
          </p:nvPr>
        </p:nvSpPr>
        <p:spPr/>
        <p:txBody>
          <a:bodyPr/>
          <a:lstStyle/>
          <a:p>
            <a:endParaRPr lang="en-US" dirty="0"/>
          </a:p>
        </p:txBody>
      </p:sp>
      <p:sp>
        <p:nvSpPr>
          <p:cNvPr id="11" name="Rectangle 10"/>
          <p:cNvSpPr/>
          <p:nvPr/>
        </p:nvSpPr>
        <p:spPr>
          <a:xfrm>
            <a:off x="4191000" y="1828800"/>
            <a:ext cx="1295400" cy="441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91000" y="6096000"/>
            <a:ext cx="12954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91000" y="5181600"/>
            <a:ext cx="12954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191000" y="5486400"/>
            <a:ext cx="12954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191000" y="5943600"/>
            <a:ext cx="12954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91000" y="5029200"/>
            <a:ext cx="12954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191000" y="4572000"/>
            <a:ext cx="1295400" cy="1524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3581400" y="2209800"/>
            <a:ext cx="461665" cy="3670236"/>
          </a:xfrm>
          <a:prstGeom prst="rect">
            <a:avLst/>
          </a:prstGeom>
          <a:noFill/>
        </p:spPr>
        <p:txBody>
          <a:bodyPr vert="vert270" wrap="none" rtlCol="0">
            <a:spAutoFit/>
          </a:bodyPr>
          <a:lstStyle/>
          <a:p>
            <a:r>
              <a:rPr lang="en-US" dirty="0" smtClean="0"/>
              <a:t>Master solutions from best to worst</a:t>
            </a:r>
            <a:endParaRPr lang="en-US" dirty="0"/>
          </a:p>
        </p:txBody>
      </p:sp>
      <p:sp>
        <p:nvSpPr>
          <p:cNvPr id="19" name="TextBox 18"/>
          <p:cNvSpPr txBox="1"/>
          <p:nvPr/>
        </p:nvSpPr>
        <p:spPr>
          <a:xfrm>
            <a:off x="6172200" y="1905000"/>
            <a:ext cx="2362200" cy="646331"/>
          </a:xfrm>
          <a:prstGeom prst="rect">
            <a:avLst/>
          </a:prstGeom>
          <a:noFill/>
        </p:spPr>
        <p:txBody>
          <a:bodyPr wrap="square" rtlCol="0">
            <a:spAutoFit/>
          </a:bodyPr>
          <a:lstStyle/>
          <a:p>
            <a:r>
              <a:rPr lang="en-US" dirty="0" smtClean="0"/>
              <a:t>What if optimal is here?</a:t>
            </a:r>
            <a:endParaRPr lang="en-US" dirty="0"/>
          </a:p>
        </p:txBody>
      </p:sp>
      <p:cxnSp>
        <p:nvCxnSpPr>
          <p:cNvPr id="21" name="Straight Arrow Connector 20"/>
          <p:cNvCxnSpPr/>
          <p:nvPr/>
        </p:nvCxnSpPr>
        <p:spPr>
          <a:xfrm rot="10800000" flipV="1">
            <a:off x="5486400" y="2209800"/>
            <a:ext cx="6096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1"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1"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grpId="1"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linds(horizontal)">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5" grpId="1" animBg="1"/>
      <p:bldP spid="16" grpId="1" animBg="1"/>
      <p:bldP spid="17" grpId="1" animBg="1"/>
      <p:bldP spid="19"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
          </p:nvPr>
        </p:nvSpPr>
        <p:spPr>
          <a:noFill/>
        </p:spPr>
        <p:txBody>
          <a:bodyPr/>
          <a:lstStyle/>
          <a:p>
            <a:r>
              <a:rPr lang="en-US" dirty="0" smtClean="0"/>
              <a:t>When should you consider it?</a:t>
            </a:r>
          </a:p>
          <a:p>
            <a:pPr lvl="1"/>
            <a:r>
              <a:rPr lang="en-US" dirty="0" smtClean="0"/>
              <a:t>Natural formulations with two types of variables</a:t>
            </a:r>
          </a:p>
          <a:p>
            <a:pPr lvl="1"/>
            <a:r>
              <a:rPr lang="en-US" dirty="0" smtClean="0"/>
              <a:t>“Important variables” master variables</a:t>
            </a:r>
          </a:p>
          <a:p>
            <a:pPr lvl="1"/>
            <a:r>
              <a:rPr lang="en-US" dirty="0" smtClean="0"/>
              <a:t>Any multiphase approach:  great way to provide feedback loop</a:t>
            </a:r>
          </a:p>
          <a:p>
            <a:pPr lvl="1"/>
            <a:r>
              <a:rPr lang="en-US" dirty="0" smtClean="0"/>
              <a:t>Reformulation on hard problems in order to exploit Benders approach</a:t>
            </a:r>
          </a:p>
          <a:p>
            <a:pPr lvl="1"/>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References</a:t>
            </a:r>
            <a:endParaRPr lang="en-US" dirty="0"/>
          </a:p>
        </p:txBody>
      </p:sp>
      <p:sp>
        <p:nvSpPr>
          <p:cNvPr id="3" name="Content Placeholder 2"/>
          <p:cNvSpPr>
            <a:spLocks noGrp="1"/>
          </p:cNvSpPr>
          <p:nvPr>
            <p:ph sz="quarter" idx="1"/>
          </p:nvPr>
        </p:nvSpPr>
        <p:spPr/>
        <p:txBody>
          <a:bodyPr>
            <a:normAutofit/>
          </a:bodyPr>
          <a:lstStyle/>
          <a:p>
            <a:pPr>
              <a:buNone/>
            </a:pPr>
            <a:r>
              <a:rPr lang="en-US" sz="2800" dirty="0" err="1" smtClean="0">
                <a:cs typeface="Arial" pitchFamily="34" charset="0"/>
              </a:rPr>
              <a:t>Codato</a:t>
            </a:r>
            <a:r>
              <a:rPr lang="en-US" sz="2800" dirty="0" smtClean="0">
                <a:cs typeface="Arial" pitchFamily="34" charset="0"/>
              </a:rPr>
              <a:t>, G., and M. </a:t>
            </a:r>
            <a:r>
              <a:rPr lang="en-US" sz="2800" dirty="0" err="1" smtClean="0">
                <a:cs typeface="Arial" pitchFamily="34" charset="0"/>
              </a:rPr>
              <a:t>Fischetti</a:t>
            </a:r>
            <a:r>
              <a:rPr lang="en-US" sz="2800" dirty="0" smtClean="0">
                <a:cs typeface="Arial" pitchFamily="34" charset="0"/>
              </a:rPr>
              <a:t>. "Combinatorial Benders' Cuts for Mixed-Integer Linear Programming." </a:t>
            </a:r>
            <a:r>
              <a:rPr lang="en-US" sz="2800" u="sng" dirty="0" smtClean="0">
                <a:cs typeface="Arial" pitchFamily="34" charset="0"/>
              </a:rPr>
              <a:t>Operations Research</a:t>
            </a:r>
            <a:r>
              <a:rPr lang="en-US" sz="2800" dirty="0" smtClean="0">
                <a:cs typeface="Arial" pitchFamily="34" charset="0"/>
              </a:rPr>
              <a:t> 54 (2006): 756-66.</a:t>
            </a:r>
          </a:p>
          <a:p>
            <a:pPr>
              <a:buNone/>
            </a:pPr>
            <a:r>
              <a:rPr lang="en-US" sz="2800" dirty="0" smtClean="0">
                <a:cs typeface="Arial" pitchFamily="34" charset="0"/>
              </a:rPr>
              <a:t>Hooker, J.N. </a:t>
            </a:r>
            <a:r>
              <a:rPr lang="en-US" sz="2800" i="1" dirty="0" smtClean="0">
                <a:cs typeface="Arial" pitchFamily="34" charset="0"/>
              </a:rPr>
              <a:t>Integrated Methods for Optimization</a:t>
            </a:r>
            <a:r>
              <a:rPr lang="en-US" sz="2800" dirty="0" smtClean="0">
                <a:cs typeface="Arial" pitchFamily="34" charset="0"/>
              </a:rPr>
              <a:t>. Springer (2006).</a:t>
            </a:r>
          </a:p>
          <a:p>
            <a:pPr>
              <a:buNone/>
            </a:pPr>
            <a:endParaRPr lang="en-US" sz="2800" dirty="0" smtClean="0">
              <a:cs typeface="Arial" pitchFamily="34" charset="0"/>
            </a:endParaRPr>
          </a:p>
          <a:p>
            <a:pPr>
              <a:buNone/>
            </a:pPr>
            <a:r>
              <a:rPr lang="en-US" sz="2800" dirty="0" smtClean="0">
                <a:cs typeface="Arial" pitchFamily="34" charset="0"/>
              </a:rPr>
              <a:t>Papers at </a:t>
            </a:r>
            <a:r>
              <a:rPr lang="en-US" sz="2800" dirty="0" smtClean="0">
                <a:cs typeface="Arial" pitchFamily="34" charset="0"/>
                <a:hlinkClick r:id="rId2"/>
              </a:rPr>
              <a:t>http://mat.tepper.cmu.edu/trick</a:t>
            </a:r>
            <a:r>
              <a:rPr lang="en-US" sz="2800" dirty="0" smtClean="0">
                <a:cs typeface="Arial" pitchFamily="34" charset="0"/>
              </a:rPr>
              <a:t> (this talk too!)</a:t>
            </a:r>
          </a:p>
          <a:p>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Conclusions</a:t>
            </a:r>
          </a:p>
        </p:txBody>
      </p:sp>
      <p:sp>
        <p:nvSpPr>
          <p:cNvPr id="70659" name="Rectangle 3"/>
          <p:cNvSpPr>
            <a:spLocks noGrp="1" noChangeArrowheads="1"/>
          </p:cNvSpPr>
          <p:nvPr>
            <p:ph sz="quarter" idx="1"/>
          </p:nvPr>
        </p:nvSpPr>
        <p:spPr/>
        <p:txBody>
          <a:bodyPr>
            <a:normAutofit/>
          </a:bodyPr>
          <a:lstStyle/>
          <a:p>
            <a:pPr eaLnBrk="1" hangingPunct="1"/>
            <a:r>
              <a:rPr lang="en-US" dirty="0" smtClean="0"/>
              <a:t>Benders constraints are an incredibly powerful way of formulating and solving problems</a:t>
            </a:r>
          </a:p>
          <a:p>
            <a:pPr eaLnBrk="1" hangingPunct="1"/>
            <a:r>
              <a:rPr lang="en-US" dirty="0" smtClean="0"/>
              <a:t>Often able to decompose problem into two much smaller problems</a:t>
            </a:r>
          </a:p>
          <a:p>
            <a:pPr eaLnBrk="1" hangingPunct="1"/>
            <a:r>
              <a:rPr lang="en-US" dirty="0" smtClean="0"/>
              <a:t>Consider for any multistage approach</a:t>
            </a:r>
          </a:p>
          <a:p>
            <a:pPr eaLnBrk="1" hangingPunct="1"/>
            <a:r>
              <a:rPr lang="en-US" dirty="0" smtClean="0"/>
              <a:t>Speedup can be multiple orders of magnitude</a:t>
            </a:r>
          </a:p>
          <a:p>
            <a:pPr eaLnBrk="1" hangingPunct="1"/>
            <a:r>
              <a:rPr lang="en-US" dirty="0" smtClean="0"/>
              <a:t>Easy to do if “no-goods” are available:  don’t need to characterize </a:t>
            </a:r>
            <a:r>
              <a:rPr lang="en-US" dirty="0" err="1" smtClean="0"/>
              <a:t>subproblem</a:t>
            </a:r>
            <a:r>
              <a:rPr lang="en-US" dirty="0" smtClean="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Benders Constraints, Examples</a:t>
            </a:r>
            <a:br>
              <a:rPr lang="en-US" dirty="0" smtClean="0"/>
            </a:br>
            <a:r>
              <a:rPr lang="en-US" dirty="0" smtClean="0"/>
              <a:t>2. Infeasibility</a:t>
            </a:r>
            <a:endParaRPr lang="en-US" dirty="0"/>
          </a:p>
        </p:txBody>
      </p:sp>
      <p:sp>
        <p:nvSpPr>
          <p:cNvPr id="3" name="Content Placeholder 2"/>
          <p:cNvSpPr>
            <a:spLocks noGrp="1"/>
          </p:cNvSpPr>
          <p:nvPr>
            <p:ph sz="quarter" idx="1"/>
          </p:nvPr>
        </p:nvSpPr>
        <p:spPr/>
        <p:txBody>
          <a:bodyPr/>
          <a:lstStyle/>
          <a:p>
            <a:r>
              <a:rPr lang="en-US" dirty="0" smtClean="0"/>
              <a:t>If </a:t>
            </a:r>
            <a:r>
              <a:rPr lang="en-US" dirty="0" err="1" smtClean="0"/>
              <a:t>subproblem</a:t>
            </a:r>
            <a:r>
              <a:rPr lang="en-US" dirty="0" smtClean="0"/>
              <a:t> is infeasible, then determine what makes it so:  generate corresponding constraint on x in order to avoid problem.</a:t>
            </a:r>
          </a:p>
          <a:p>
            <a:r>
              <a:rPr lang="en-US" dirty="0" smtClean="0"/>
              <a:t>Possibilities:</a:t>
            </a:r>
          </a:p>
          <a:p>
            <a:pPr lvl="1"/>
            <a:r>
              <a:rPr lang="en-US" dirty="0" smtClean="0"/>
              <a:t>Minimal infeasible subsystems </a:t>
            </a:r>
          </a:p>
          <a:p>
            <a:pPr lvl="1"/>
            <a:r>
              <a:rPr lang="en-US" dirty="0" smtClean="0"/>
              <a:t>Problem specific structures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Benders Constraints Examples</a:t>
            </a:r>
            <a:br>
              <a:rPr lang="en-US" dirty="0" smtClean="0"/>
            </a:br>
            <a:r>
              <a:rPr lang="en-US" dirty="0" smtClean="0"/>
              <a:t>3. Math Programming Duality</a:t>
            </a:r>
            <a:endParaRPr lang="en-US" dirty="0"/>
          </a:p>
        </p:txBody>
      </p:sp>
      <p:sp>
        <p:nvSpPr>
          <p:cNvPr id="3" name="Content Placeholder 2"/>
          <p:cNvSpPr>
            <a:spLocks noGrp="1"/>
          </p:cNvSpPr>
          <p:nvPr>
            <p:ph sz="quarter" idx="1"/>
          </p:nvPr>
        </p:nvSpPr>
        <p:spPr/>
        <p:txBody>
          <a:bodyPr>
            <a:normAutofit/>
          </a:bodyPr>
          <a:lstStyle/>
          <a:p>
            <a:r>
              <a:rPr lang="en-US" dirty="0" smtClean="0"/>
              <a:t>As we have seen, if </a:t>
            </a:r>
            <a:r>
              <a:rPr lang="en-US" dirty="0" err="1" smtClean="0"/>
              <a:t>subproblem</a:t>
            </a:r>
            <a:r>
              <a:rPr lang="en-US" dirty="0" smtClean="0"/>
              <a:t> is a linear program, we get constraints</a:t>
            </a:r>
          </a:p>
          <a:p>
            <a:endParaRPr lang="en-US" dirty="0" smtClean="0"/>
          </a:p>
          <a:p>
            <a:r>
              <a:rPr lang="en-US" dirty="0" smtClean="0"/>
              <a:t>Can add constraints generated by relaxation of </a:t>
            </a:r>
            <a:r>
              <a:rPr lang="en-US" dirty="0" err="1" smtClean="0"/>
              <a:t>subproblem</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Benders Constraints Examples</a:t>
            </a:r>
            <a:br>
              <a:rPr lang="en-US" dirty="0" smtClean="0"/>
            </a:br>
            <a:r>
              <a:rPr lang="en-US" dirty="0" smtClean="0"/>
              <a:t>4. Bounds from inference</a:t>
            </a:r>
            <a:endParaRPr lang="en-US" dirty="0"/>
          </a:p>
        </p:txBody>
      </p:sp>
      <p:sp>
        <p:nvSpPr>
          <p:cNvPr id="3" name="Content Placeholder 2"/>
          <p:cNvSpPr>
            <a:spLocks noGrp="1"/>
          </p:cNvSpPr>
          <p:nvPr>
            <p:ph sz="quarter" idx="1"/>
          </p:nvPr>
        </p:nvSpPr>
        <p:spPr/>
        <p:txBody>
          <a:bodyPr/>
          <a:lstStyle/>
          <a:p>
            <a:r>
              <a:rPr lang="en-US" dirty="0" smtClean="0"/>
              <a:t>Infer (either formally or informally) bounds on the objective from the structure of the solution to the </a:t>
            </a:r>
            <a:r>
              <a:rPr lang="en-US" dirty="0" err="1" smtClean="0"/>
              <a:t>subproblem</a:t>
            </a:r>
            <a:r>
              <a:rPr lang="en-US" dirty="0" smtClean="0"/>
              <a: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it work</a:t>
            </a:r>
            <a:endParaRPr lang="en-US" dirty="0"/>
          </a:p>
        </p:txBody>
      </p:sp>
      <p:sp>
        <p:nvSpPr>
          <p:cNvPr id="3" name="Content Placeholder 2"/>
          <p:cNvSpPr>
            <a:spLocks noGrp="1"/>
          </p:cNvSpPr>
          <p:nvPr>
            <p:ph sz="quarter" idx="1"/>
          </p:nvPr>
        </p:nvSpPr>
        <p:spPr/>
        <p:txBody>
          <a:bodyPr/>
          <a:lstStyle/>
          <a:p>
            <a:r>
              <a:rPr lang="en-US" dirty="0" smtClean="0"/>
              <a:t>To be sure that the approach works, it is necessarily to ensure that you can always generate a constraint whenever </a:t>
            </a:r>
            <a:r>
              <a:rPr lang="en-US" dirty="0" err="1" smtClean="0"/>
              <a:t>x</a:t>
            </a:r>
            <a:r>
              <a:rPr lang="en-US" baseline="30000" dirty="0" err="1" smtClean="0"/>
              <a:t>k</a:t>
            </a:r>
            <a:r>
              <a:rPr lang="en-US" dirty="0" smtClean="0"/>
              <a:t> is not optimal.</a:t>
            </a:r>
          </a:p>
          <a:p>
            <a:endParaRPr lang="en-US" dirty="0" smtClean="0"/>
          </a:p>
          <a:p>
            <a:r>
              <a:rPr lang="en-US" dirty="0" smtClean="0"/>
              <a:t>Generally a hard thing to do:  requires characterization of y </a:t>
            </a:r>
            <a:r>
              <a:rPr lang="en-US" dirty="0" err="1" smtClean="0"/>
              <a:t>subproblem</a:t>
            </a:r>
            <a:r>
              <a:rPr lang="en-US" dirty="0" smtClean="0"/>
              <a:t> </a:t>
            </a:r>
          </a:p>
          <a:p>
            <a:r>
              <a:rPr lang="en-US" dirty="0" smtClean="0"/>
              <a:t>Sometimes easy:</a:t>
            </a:r>
          </a:p>
          <a:p>
            <a:pPr lvl="1"/>
            <a:r>
              <a:rPr lang="en-US" dirty="0" smtClean="0"/>
              <a:t>Linear programming </a:t>
            </a:r>
            <a:r>
              <a:rPr lang="en-US" dirty="0" err="1" smtClean="0"/>
              <a:t>subproblem</a:t>
            </a:r>
            <a:endParaRPr lang="en-US" dirty="0" smtClean="0"/>
          </a:p>
          <a:p>
            <a:pPr lvl="1"/>
            <a:endParaRPr lang="en-US" dirty="0" smtClean="0"/>
          </a:p>
          <a:p>
            <a:r>
              <a:rPr lang="en-US" sz="3200" i="1" dirty="0" smtClean="0"/>
              <a:t>But no-goods provide “constraint of last resort”</a:t>
            </a:r>
            <a:endParaRPr lang="en-US" sz="3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horizontal)">
                                      <p:cBhvr>
                                        <p:cTn id="12" dur="500"/>
                                        <p:tgtEl>
                                          <p:spTgt spid="3">
                                            <p:txEl>
                                              <p:pRg st="3" end="3"/>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blinds(horizontal)">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a:t>
            </a:r>
            <a:r>
              <a:rPr lang="en-US" dirty="0" err="1" smtClean="0"/>
              <a:t>Subproblem</a:t>
            </a:r>
            <a:r>
              <a:rPr lang="en-US" dirty="0" smtClean="0"/>
              <a:t> solver</a:t>
            </a:r>
            <a:endParaRPr lang="en-US" dirty="0"/>
          </a:p>
        </p:txBody>
      </p:sp>
      <p:sp>
        <p:nvSpPr>
          <p:cNvPr id="9" name="Content Placeholder 8"/>
          <p:cNvSpPr>
            <a:spLocks noGrp="1"/>
          </p:cNvSpPr>
          <p:nvPr>
            <p:ph sz="quarter" idx="1"/>
          </p:nvPr>
        </p:nvSpPr>
        <p:spPr/>
        <p:txBody>
          <a:bodyPr/>
          <a:lstStyle/>
          <a:p>
            <a:endParaRPr lang="en-US" dirty="0"/>
          </a:p>
        </p:txBody>
      </p:sp>
      <p:cxnSp>
        <p:nvCxnSpPr>
          <p:cNvPr id="6" name="Straight Arrow Connector 5"/>
          <p:cNvCxnSpPr/>
          <p:nvPr/>
        </p:nvCxnSpPr>
        <p:spPr>
          <a:xfrm rot="5400000">
            <a:off x="3750727" y="2954873"/>
            <a:ext cx="103453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429000" y="3429000"/>
            <a:ext cx="1752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Try Constraint type 2</a:t>
            </a:r>
            <a:endParaRPr lang="en-US" sz="2000" dirty="0"/>
          </a:p>
        </p:txBody>
      </p:sp>
      <p:cxnSp>
        <p:nvCxnSpPr>
          <p:cNvPr id="24" name="Straight Arrow Connector 23"/>
          <p:cNvCxnSpPr/>
          <p:nvPr/>
        </p:nvCxnSpPr>
        <p:spPr>
          <a:xfrm rot="5400000">
            <a:off x="3826927" y="4707473"/>
            <a:ext cx="103453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4343400" y="4800600"/>
            <a:ext cx="2362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429000" y="5257800"/>
            <a:ext cx="1834116"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Generate no-good</a:t>
            </a:r>
            <a:endParaRPr lang="en-US" sz="2000" dirty="0"/>
          </a:p>
        </p:txBody>
      </p:sp>
      <p:cxnSp>
        <p:nvCxnSpPr>
          <p:cNvPr id="33" name="Straight Arrow Connector 32"/>
          <p:cNvCxnSpPr/>
          <p:nvPr/>
        </p:nvCxnSpPr>
        <p:spPr>
          <a:xfrm>
            <a:off x="5257800" y="5562600"/>
            <a:ext cx="247207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343400" y="4343400"/>
            <a:ext cx="966931" cy="369332"/>
          </a:xfrm>
          <a:prstGeom prst="rect">
            <a:avLst/>
          </a:prstGeom>
          <a:noFill/>
        </p:spPr>
        <p:txBody>
          <a:bodyPr wrap="none" rtlCol="0">
            <a:spAutoFit/>
          </a:bodyPr>
          <a:lstStyle/>
          <a:p>
            <a:r>
              <a:rPr lang="en-US" dirty="0" smtClean="0"/>
              <a:t>Found?</a:t>
            </a:r>
            <a:endParaRPr lang="en-US" dirty="0"/>
          </a:p>
        </p:txBody>
      </p:sp>
      <p:sp>
        <p:nvSpPr>
          <p:cNvPr id="40" name="TextBox 39"/>
          <p:cNvSpPr txBox="1"/>
          <p:nvPr/>
        </p:nvSpPr>
        <p:spPr>
          <a:xfrm>
            <a:off x="5715000" y="4419600"/>
            <a:ext cx="561051" cy="369332"/>
          </a:xfrm>
          <a:prstGeom prst="rect">
            <a:avLst/>
          </a:prstGeom>
          <a:noFill/>
        </p:spPr>
        <p:txBody>
          <a:bodyPr wrap="none" rtlCol="0">
            <a:spAutoFit/>
          </a:bodyPr>
          <a:lstStyle/>
          <a:p>
            <a:r>
              <a:rPr lang="en-US" dirty="0" smtClean="0"/>
              <a:t>Yes</a:t>
            </a:r>
            <a:endParaRPr lang="en-US" dirty="0"/>
          </a:p>
        </p:txBody>
      </p:sp>
      <p:sp>
        <p:nvSpPr>
          <p:cNvPr id="41" name="TextBox 40"/>
          <p:cNvSpPr txBox="1"/>
          <p:nvPr/>
        </p:nvSpPr>
        <p:spPr>
          <a:xfrm>
            <a:off x="3810000" y="4800600"/>
            <a:ext cx="479618" cy="369332"/>
          </a:xfrm>
          <a:prstGeom prst="rect">
            <a:avLst/>
          </a:prstGeom>
          <a:noFill/>
        </p:spPr>
        <p:txBody>
          <a:bodyPr wrap="none" rtlCol="0">
            <a:spAutoFit/>
          </a:bodyPr>
          <a:lstStyle/>
          <a:p>
            <a:r>
              <a:rPr lang="en-US" dirty="0" smtClean="0"/>
              <a:t>No</a:t>
            </a:r>
            <a:endParaRPr lang="en-US" dirty="0"/>
          </a:p>
        </p:txBody>
      </p:sp>
      <p:grpSp>
        <p:nvGrpSpPr>
          <p:cNvPr id="27" name="Group 26"/>
          <p:cNvGrpSpPr/>
          <p:nvPr/>
        </p:nvGrpSpPr>
        <p:grpSpPr>
          <a:xfrm>
            <a:off x="3352800" y="1676400"/>
            <a:ext cx="3276600" cy="1740932"/>
            <a:chOff x="3352800" y="1676400"/>
            <a:chExt cx="3276600" cy="1740932"/>
          </a:xfrm>
        </p:grpSpPr>
        <p:sp>
          <p:nvSpPr>
            <p:cNvPr id="10" name="TextBox 9"/>
            <p:cNvSpPr txBox="1"/>
            <p:nvPr/>
          </p:nvSpPr>
          <p:spPr>
            <a:xfrm>
              <a:off x="4419600" y="2514600"/>
              <a:ext cx="966931" cy="369332"/>
            </a:xfrm>
            <a:prstGeom prst="rect">
              <a:avLst/>
            </a:prstGeom>
            <a:noFill/>
          </p:spPr>
          <p:txBody>
            <a:bodyPr wrap="none" rtlCol="0">
              <a:spAutoFit/>
            </a:bodyPr>
            <a:lstStyle/>
            <a:p>
              <a:r>
                <a:rPr lang="en-US" dirty="0" smtClean="0"/>
                <a:t>Found?</a:t>
              </a:r>
              <a:endParaRPr lang="en-US" dirty="0"/>
            </a:p>
          </p:txBody>
        </p:sp>
        <p:sp>
          <p:nvSpPr>
            <p:cNvPr id="4" name="Rectangle 3"/>
            <p:cNvSpPr/>
            <p:nvPr/>
          </p:nvSpPr>
          <p:spPr>
            <a:xfrm>
              <a:off x="3352800" y="1676400"/>
              <a:ext cx="17526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Try Constraint type 1</a:t>
              </a:r>
              <a:endParaRPr lang="en-US" sz="2000" dirty="0"/>
            </a:p>
          </p:txBody>
        </p:sp>
        <p:cxnSp>
          <p:nvCxnSpPr>
            <p:cNvPr id="12" name="Straight Arrow Connector 11"/>
            <p:cNvCxnSpPr/>
            <p:nvPr/>
          </p:nvCxnSpPr>
          <p:spPr>
            <a:xfrm>
              <a:off x="4267200" y="3048000"/>
              <a:ext cx="2362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715000" y="2895600"/>
              <a:ext cx="561051" cy="369332"/>
            </a:xfrm>
            <a:prstGeom prst="rect">
              <a:avLst/>
            </a:prstGeom>
            <a:noFill/>
          </p:spPr>
          <p:txBody>
            <a:bodyPr wrap="none" rtlCol="0">
              <a:spAutoFit/>
            </a:bodyPr>
            <a:lstStyle/>
            <a:p>
              <a:r>
                <a:rPr lang="en-US" dirty="0" smtClean="0"/>
                <a:t>Yes</a:t>
              </a:r>
              <a:endParaRPr lang="en-US" dirty="0"/>
            </a:p>
          </p:txBody>
        </p:sp>
        <p:sp>
          <p:nvSpPr>
            <p:cNvPr id="42" name="TextBox 41"/>
            <p:cNvSpPr txBox="1"/>
            <p:nvPr/>
          </p:nvSpPr>
          <p:spPr>
            <a:xfrm>
              <a:off x="3810000" y="3048000"/>
              <a:ext cx="479618" cy="369332"/>
            </a:xfrm>
            <a:prstGeom prst="rect">
              <a:avLst/>
            </a:prstGeom>
            <a:noFill/>
          </p:spPr>
          <p:txBody>
            <a:bodyPr wrap="none" rtlCol="0">
              <a:spAutoFit/>
            </a:bodyPr>
            <a:lstStyle/>
            <a:p>
              <a:r>
                <a:rPr lang="en-US" dirty="0" smtClean="0"/>
                <a:t>No</a:t>
              </a:r>
              <a:endParaRPr lang="en-US" dirty="0"/>
            </a:p>
          </p:txBody>
        </p:sp>
      </p:grpSp>
      <p:sp>
        <p:nvSpPr>
          <p:cNvPr id="20" name="Left Brace 19"/>
          <p:cNvSpPr/>
          <p:nvPr/>
        </p:nvSpPr>
        <p:spPr>
          <a:xfrm>
            <a:off x="2362200" y="2057400"/>
            <a:ext cx="762000" cy="2209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457200" y="2819400"/>
            <a:ext cx="2313454" cy="646331"/>
          </a:xfrm>
          <a:prstGeom prst="rect">
            <a:avLst/>
          </a:prstGeom>
          <a:noFill/>
        </p:spPr>
        <p:txBody>
          <a:bodyPr wrap="none" rtlCol="0">
            <a:spAutoFit/>
          </a:bodyPr>
          <a:lstStyle/>
          <a:p>
            <a:r>
              <a:rPr lang="en-US" dirty="0" smtClean="0"/>
              <a:t>Don’t need</a:t>
            </a:r>
          </a:p>
          <a:p>
            <a:r>
              <a:rPr lang="en-US" dirty="0" smtClean="0"/>
              <a:t>Full characterization!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par>
                                <p:cTn id="8" presetID="3"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blinds(horizontal)">
                                      <p:cBhvr>
                                        <p:cTn id="18" dur="500"/>
                                        <p:tgtEl>
                                          <p:spTgt spid="38"/>
                                        </p:tgtEl>
                                      </p:cBhvr>
                                    </p:animEffect>
                                  </p:childTnLst>
                                </p:cTn>
                              </p:par>
                              <p:par>
                                <p:cTn id="19" presetID="3" presetClass="entr" presetSubtype="1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linds(horizontal)">
                                      <p:cBhvr>
                                        <p:cTn id="21" dur="500"/>
                                        <p:tgtEl>
                                          <p:spTgt spid="25"/>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blinds(horizontal)">
                                      <p:cBhvr>
                                        <p:cTn id="24" dur="500"/>
                                        <p:tgtEl>
                                          <p:spTgt spid="40"/>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linds(horizontal)">
                                      <p:cBhvr>
                                        <p:cTn id="27" dur="500"/>
                                        <p:tgtEl>
                                          <p:spTgt spid="41"/>
                                        </p:tgtEl>
                                      </p:cBhvr>
                                    </p:animEffect>
                                  </p:childTnLst>
                                </p:cTn>
                              </p:par>
                              <p:par>
                                <p:cTn id="28" presetID="3" presetClass="entr" presetSubtype="1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linds(horizontal)">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blinds(horizontal)">
                                      <p:cBhvr>
                                        <p:cTn id="35" dur="500"/>
                                        <p:tgtEl>
                                          <p:spTgt spid="31"/>
                                        </p:tgtEl>
                                      </p:cBhvr>
                                    </p:animEffect>
                                  </p:childTnLst>
                                </p:cTn>
                              </p:par>
                              <p:par>
                                <p:cTn id="36" presetID="3" presetClass="entr" presetSubtype="1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blinds(horizontal)">
                                      <p:cBhvr>
                                        <p:cTn id="38" dur="500"/>
                                        <p:tgtEl>
                                          <p:spTgt spid="3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blinds(horizontal)">
                                      <p:cBhvr>
                                        <p:cTn id="43" dur="500"/>
                                        <p:tgtEl>
                                          <p:spTgt spid="2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linds(horizontal)">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1" grpId="0" animBg="1"/>
      <p:bldP spid="38" grpId="0"/>
      <p:bldP spid="40" grpId="0"/>
      <p:bldP spid="41" grpId="0"/>
      <p:bldP spid="20"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goods</a:t>
            </a:r>
            <a:endParaRPr lang="en-US" dirty="0"/>
          </a:p>
        </p:txBody>
      </p:sp>
      <p:sp>
        <p:nvSpPr>
          <p:cNvPr id="3" name="Content Placeholder 2"/>
          <p:cNvSpPr>
            <a:spLocks noGrp="1"/>
          </p:cNvSpPr>
          <p:nvPr>
            <p:ph sz="quarter" idx="1"/>
          </p:nvPr>
        </p:nvSpPr>
        <p:spPr/>
        <p:txBody>
          <a:bodyPr/>
          <a:lstStyle/>
          <a:p>
            <a:r>
              <a:rPr lang="en-US" dirty="0" smtClean="0"/>
              <a:t>Easy if master problem is binary integer program.  To implement x ≠ </a:t>
            </a:r>
            <a:r>
              <a:rPr lang="en-US" dirty="0" err="1" smtClean="0"/>
              <a:t>xk</a:t>
            </a:r>
            <a:r>
              <a:rPr lang="en-US" dirty="0" smtClean="0"/>
              <a:t>  for x=(x1,x2,…</a:t>
            </a:r>
            <a:r>
              <a:rPr lang="en-US" dirty="0" err="1" smtClean="0"/>
              <a:t>xn</a:t>
            </a:r>
            <a:r>
              <a:rPr lang="en-US" dirty="0" smtClean="0"/>
              <a:t>) then add constraint</a:t>
            </a:r>
          </a:p>
          <a:p>
            <a:pPr lvl="1">
              <a:buNone/>
            </a:pPr>
            <a:r>
              <a:rPr lang="en-US" dirty="0" smtClean="0"/>
              <a:t>		∑</a:t>
            </a:r>
            <a:r>
              <a:rPr lang="en-US" baseline="-25000" dirty="0" smtClean="0"/>
              <a:t>{</a:t>
            </a:r>
            <a:r>
              <a:rPr lang="en-US" baseline="-25000" dirty="0" err="1" smtClean="0"/>
              <a:t>i</a:t>
            </a:r>
            <a:r>
              <a:rPr lang="en-US" baseline="-25000" dirty="0" smtClean="0"/>
              <a:t> : </a:t>
            </a:r>
            <a:r>
              <a:rPr lang="en-US" baseline="-25000" dirty="0" err="1" smtClean="0"/>
              <a:t>x</a:t>
            </a:r>
            <a:r>
              <a:rPr lang="en-US" baseline="-50000" dirty="0" err="1" smtClean="0"/>
              <a:t>i</a:t>
            </a:r>
            <a:r>
              <a:rPr lang="en-US" baseline="2000" dirty="0" err="1" smtClean="0"/>
              <a:t>k</a:t>
            </a:r>
            <a:r>
              <a:rPr lang="en-US" baseline="-25000" dirty="0" smtClean="0"/>
              <a:t> = 1} </a:t>
            </a:r>
            <a:r>
              <a:rPr lang="en-US" dirty="0" smtClean="0"/>
              <a:t>x</a:t>
            </a:r>
            <a:r>
              <a:rPr lang="en-US" baseline="-25000" dirty="0" smtClean="0"/>
              <a:t>i</a:t>
            </a:r>
            <a:r>
              <a:rPr lang="en-US" dirty="0" smtClean="0"/>
              <a:t> + ∑</a:t>
            </a:r>
            <a:r>
              <a:rPr lang="en-US" baseline="-25000" dirty="0" smtClean="0"/>
              <a:t>{</a:t>
            </a:r>
            <a:r>
              <a:rPr lang="en-US" baseline="-25000" dirty="0" err="1" smtClean="0"/>
              <a:t>i</a:t>
            </a:r>
            <a:r>
              <a:rPr lang="en-US" baseline="-25000" dirty="0" smtClean="0"/>
              <a:t>: </a:t>
            </a:r>
            <a:r>
              <a:rPr lang="en-US" baseline="-25000" dirty="0" err="1" smtClean="0"/>
              <a:t>x</a:t>
            </a:r>
            <a:r>
              <a:rPr lang="en-US" baseline="-50000" dirty="0" err="1" smtClean="0"/>
              <a:t>i</a:t>
            </a:r>
            <a:r>
              <a:rPr lang="en-US" baseline="2000" dirty="0" err="1" smtClean="0"/>
              <a:t>k</a:t>
            </a:r>
            <a:r>
              <a:rPr lang="en-US" baseline="-25000" dirty="0" smtClean="0"/>
              <a:t> = 0} </a:t>
            </a:r>
            <a:r>
              <a:rPr lang="en-US" dirty="0" smtClean="0"/>
              <a:t>(1-x</a:t>
            </a:r>
            <a:r>
              <a:rPr lang="en-US" baseline="-25000" dirty="0" smtClean="0"/>
              <a:t>i</a:t>
            </a:r>
            <a:r>
              <a:rPr lang="en-US" dirty="0" smtClean="0"/>
              <a:t>) ≤  n-1</a:t>
            </a:r>
          </a:p>
          <a:p>
            <a:pPr lvl="1">
              <a:buNone/>
            </a:pPr>
            <a:endParaRPr lang="en-US" dirty="0" smtClean="0"/>
          </a:p>
          <a:p>
            <a:pPr lvl="1">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Integer Programming</a:t>
            </a:r>
            <a:endParaRPr lang="en-US" dirty="0"/>
          </a:p>
        </p:txBody>
      </p:sp>
      <p:sp>
        <p:nvSpPr>
          <p:cNvPr id="3" name="Content Placeholder 2"/>
          <p:cNvSpPr>
            <a:spLocks noGrp="1"/>
          </p:cNvSpPr>
          <p:nvPr>
            <p:ph sz="quarter" idx="1"/>
          </p:nvPr>
        </p:nvSpPr>
        <p:spPr/>
        <p:txBody>
          <a:bodyPr/>
          <a:lstStyle/>
          <a:p>
            <a:r>
              <a:rPr lang="en-US" dirty="0" smtClean="0"/>
              <a:t>Can’t be formulated in integer programming but easy to implement.</a:t>
            </a:r>
          </a:p>
          <a:p>
            <a:endParaRPr lang="en-US" dirty="0" smtClean="0"/>
          </a:p>
          <a:p>
            <a:r>
              <a:rPr lang="en-US" dirty="0" smtClean="0"/>
              <a:t>Simply track no-goods in search tree and mark nodes infeasible if match to no-good.</a:t>
            </a:r>
          </a:p>
          <a:p>
            <a:endParaRPr lang="en-US" dirty="0" smtClean="0"/>
          </a:p>
          <a:p>
            <a:r>
              <a:rPr lang="en-US" dirty="0" smtClean="0"/>
              <a:t>No-good not part of linear relaxation, but easily implemented through node call-back routines</a:t>
            </a:r>
          </a:p>
          <a:p>
            <a:endParaRPr lang="en-US" dirty="0" smtClean="0"/>
          </a:p>
          <a:p>
            <a:r>
              <a:rPr lang="en-US" dirty="0" smtClean="0"/>
              <a:t>Summary:  tell code to keep going if hit a no-good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sz="quarter" idx="1"/>
          </p:nvPr>
        </p:nvSpPr>
        <p:spPr/>
        <p:txBody>
          <a:bodyPr/>
          <a:lstStyle/>
          <a:p>
            <a:r>
              <a:rPr lang="en-US" dirty="0" smtClean="0"/>
              <a:t>Limit ourselves to master problem is integer program (generally binary)</a:t>
            </a:r>
          </a:p>
          <a:p>
            <a:endParaRPr lang="en-US" dirty="0" smtClean="0"/>
          </a:p>
          <a:p>
            <a:r>
              <a:rPr lang="en-US" dirty="0" smtClean="0"/>
              <a:t>Constraints typically are not complete:  we need to resort to no-goods</a:t>
            </a:r>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normAutofit/>
          </a:bodyPr>
          <a:lstStyle/>
          <a:p>
            <a:r>
              <a:rPr lang="en-US" dirty="0" smtClean="0"/>
              <a:t>Example </a:t>
            </a:r>
            <a:r>
              <a:rPr lang="en-US" dirty="0" smtClean="0"/>
              <a:t>1: </a:t>
            </a:r>
            <a:r>
              <a:rPr lang="en-US" dirty="0"/>
              <a:t>Machine </a:t>
            </a:r>
            <a:r>
              <a:rPr lang="en-US" dirty="0" smtClean="0"/>
              <a:t>Scheduling</a:t>
            </a:r>
            <a:br>
              <a:rPr lang="en-US" dirty="0" smtClean="0"/>
            </a:br>
            <a:r>
              <a:rPr lang="en-US" sz="1600" i="1" dirty="0" smtClean="0">
                <a:solidFill>
                  <a:srgbClr val="990000"/>
                </a:solidFill>
                <a:latin typeface="Arial Narrow" pitchFamily="34" charset="0"/>
              </a:rPr>
              <a:t> (Hooker 2000, Jain &amp; Grossmann 2001)</a:t>
            </a:r>
            <a:r>
              <a:rPr lang="en-US" sz="1600" dirty="0" smtClean="0">
                <a:solidFill>
                  <a:srgbClr val="000099"/>
                </a:solidFill>
                <a:latin typeface="Arial Narrow" pitchFamily="34" charset="0"/>
              </a:rPr>
              <a:t> </a:t>
            </a:r>
            <a:endParaRPr lang="en-US" dirty="0"/>
          </a:p>
        </p:txBody>
      </p:sp>
      <p:sp>
        <p:nvSpPr>
          <p:cNvPr id="86019" name="Rectangle 3"/>
          <p:cNvSpPr>
            <a:spLocks noGrp="1" noChangeArrowheads="1"/>
          </p:cNvSpPr>
          <p:nvPr>
            <p:ph sz="quarter" idx="1"/>
          </p:nvPr>
        </p:nvSpPr>
        <p:spPr/>
        <p:txBody>
          <a:bodyPr/>
          <a:lstStyle/>
          <a:p>
            <a:pPr>
              <a:buFont typeface="Wingdings" pitchFamily="2" charset="2"/>
              <a:buNone/>
            </a:pPr>
            <a:r>
              <a:rPr lang="en-US" sz="2200" dirty="0"/>
              <a:t>Multiple jobs, multiple machines</a:t>
            </a:r>
          </a:p>
          <a:p>
            <a:r>
              <a:rPr lang="en-US" sz="2200" dirty="0"/>
              <a:t>x variables: </a:t>
            </a:r>
            <a:r>
              <a:rPr lang="en-US" sz="2200" dirty="0" smtClean="0"/>
              <a:t>x[</a:t>
            </a:r>
            <a:r>
              <a:rPr lang="en-US" sz="2200" dirty="0" err="1" smtClean="0"/>
              <a:t>i,j</a:t>
            </a:r>
            <a:r>
              <a:rPr lang="en-US" sz="2200" dirty="0"/>
              <a:t>] is 1 if machine job </a:t>
            </a:r>
            <a:r>
              <a:rPr lang="en-US" sz="2200" dirty="0" err="1"/>
              <a:t>i</a:t>
            </a:r>
            <a:r>
              <a:rPr lang="en-US" sz="2200" dirty="0"/>
              <a:t> is placed on machine j</a:t>
            </a:r>
          </a:p>
          <a:p>
            <a:r>
              <a:rPr lang="en-US" sz="2200" dirty="0"/>
              <a:t>y variables: y[</a:t>
            </a:r>
            <a:r>
              <a:rPr lang="en-US" sz="2200" dirty="0" err="1"/>
              <a:t>i</a:t>
            </a:r>
            <a:r>
              <a:rPr lang="en-US" sz="2200" dirty="0"/>
              <a:t>] is the start time for job </a:t>
            </a:r>
            <a:r>
              <a:rPr lang="en-US" sz="2200" dirty="0" err="1"/>
              <a:t>i</a:t>
            </a:r>
            <a:endParaRPr lang="en-US" sz="2200" dirty="0"/>
          </a:p>
          <a:p>
            <a:r>
              <a:rPr lang="en-US" sz="2200" dirty="0"/>
              <a:t>Each job has a release time, deadline, and processing time</a:t>
            </a:r>
          </a:p>
          <a:p>
            <a:r>
              <a:rPr lang="en-US" sz="2200" dirty="0"/>
              <a:t>Goal is to minimize </a:t>
            </a:r>
            <a:r>
              <a:rPr lang="en-US" sz="2200" dirty="0" err="1"/>
              <a:t>makespan</a:t>
            </a:r>
            <a:endParaRPr lang="en-US" sz="2200" dirty="0"/>
          </a:p>
          <a:p>
            <a:endParaRPr lang="en-US" sz="2200" dirty="0"/>
          </a:p>
        </p:txBody>
      </p:sp>
      <p:sp>
        <p:nvSpPr>
          <p:cNvPr id="86020" name="Rectangle 4"/>
          <p:cNvSpPr>
            <a:spLocks noGrp="1" noChangeArrowheads="1"/>
          </p:cNvSpPr>
          <p:nvPr>
            <p:ph sz="quarter" idx="2"/>
          </p:nvPr>
        </p:nvSpPr>
        <p:spPr/>
        <p:txBody>
          <a:bodyPr/>
          <a:lstStyle/>
          <a:p>
            <a:r>
              <a:rPr lang="en-US" sz="2200" dirty="0"/>
              <a:t>Master Problem</a:t>
            </a:r>
          </a:p>
          <a:p>
            <a:pPr>
              <a:buFont typeface="Wingdings" pitchFamily="2" charset="2"/>
              <a:buNone/>
            </a:pPr>
            <a:r>
              <a:rPr lang="en-US" sz="2200" dirty="0"/>
              <a:t>Minimize v</a:t>
            </a:r>
          </a:p>
          <a:p>
            <a:pPr>
              <a:buFont typeface="Wingdings" pitchFamily="2" charset="2"/>
              <a:buNone/>
            </a:pPr>
            <a:r>
              <a:rPr lang="en-US" sz="2200" dirty="0"/>
              <a:t>Subject to</a:t>
            </a:r>
          </a:p>
          <a:p>
            <a:pPr>
              <a:buFont typeface="Wingdings" pitchFamily="2" charset="2"/>
              <a:buNone/>
            </a:pPr>
            <a:r>
              <a:rPr lang="en-US" sz="2200" dirty="0"/>
              <a:t>   Every job on a machine</a:t>
            </a:r>
          </a:p>
          <a:p>
            <a:pPr>
              <a:buFont typeface="Wingdings" pitchFamily="2" charset="2"/>
              <a:buNone/>
            </a:pPr>
            <a:r>
              <a:rPr lang="en-US" sz="2200" dirty="0"/>
              <a:t>   v &gt;= processing time assigned to each machine</a:t>
            </a:r>
          </a:p>
          <a:p>
            <a:pPr>
              <a:buFont typeface="Wingdings" pitchFamily="2" charset="2"/>
              <a:buNone/>
            </a:pPr>
            <a:endParaRPr lang="en-US" sz="2200" dirty="0"/>
          </a:p>
          <a:p>
            <a:pPr>
              <a:buFont typeface="Wingdings" pitchFamily="2" charset="2"/>
              <a:buNone/>
            </a:pPr>
            <a:r>
              <a:rPr lang="en-US" sz="2200" dirty="0"/>
              <a:t>(This ignores release and deadlines)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Outline</a:t>
            </a:r>
          </a:p>
        </p:txBody>
      </p:sp>
      <p:sp>
        <p:nvSpPr>
          <p:cNvPr id="22531" name="Rectangle 3"/>
          <p:cNvSpPr>
            <a:spLocks noGrp="1" noChangeArrowheads="1"/>
          </p:cNvSpPr>
          <p:nvPr>
            <p:ph sz="quarter" idx="1"/>
          </p:nvPr>
        </p:nvSpPr>
        <p:spPr/>
        <p:txBody>
          <a:bodyPr/>
          <a:lstStyle/>
          <a:p>
            <a:pPr eaLnBrk="1" hangingPunct="1"/>
            <a:r>
              <a:rPr lang="en-US" dirty="0" smtClean="0"/>
              <a:t>Benders Approaches to </a:t>
            </a:r>
            <a:r>
              <a:rPr lang="en-US" dirty="0" smtClean="0"/>
              <a:t>Optimization</a:t>
            </a:r>
          </a:p>
          <a:p>
            <a:r>
              <a:rPr lang="en-US" dirty="0" smtClean="0"/>
              <a:t>Example </a:t>
            </a:r>
            <a:r>
              <a:rPr lang="en-US" dirty="0" smtClean="0"/>
              <a:t>1: </a:t>
            </a:r>
            <a:r>
              <a:rPr lang="en-US" dirty="0" err="1" smtClean="0"/>
              <a:t>Makespan</a:t>
            </a:r>
            <a:r>
              <a:rPr lang="en-US" dirty="0" smtClean="0"/>
              <a:t> </a:t>
            </a:r>
            <a:r>
              <a:rPr lang="en-US" dirty="0" smtClean="0"/>
              <a:t>Scheduling</a:t>
            </a:r>
            <a:endParaRPr lang="en-US" dirty="0" smtClean="0"/>
          </a:p>
          <a:p>
            <a:pPr eaLnBrk="1" hangingPunct="1"/>
            <a:r>
              <a:rPr lang="en-US" dirty="0" smtClean="0"/>
              <a:t>Example </a:t>
            </a:r>
            <a:r>
              <a:rPr lang="en-US" dirty="0" smtClean="0"/>
              <a:t>2: </a:t>
            </a:r>
            <a:r>
              <a:rPr lang="en-US" dirty="0" smtClean="0"/>
              <a:t>Lower Bounds to the Traveling Tournament Problem</a:t>
            </a:r>
          </a:p>
          <a:p>
            <a:pPr eaLnBrk="1" hangingPunct="1"/>
            <a:r>
              <a:rPr lang="en-US" dirty="0" smtClean="0"/>
              <a:t>Example </a:t>
            </a:r>
            <a:r>
              <a:rPr lang="en-US" dirty="0" smtClean="0"/>
              <a:t>3: </a:t>
            </a:r>
            <a:r>
              <a:rPr lang="en-US" dirty="0" smtClean="0"/>
              <a:t>Shipping Contract Selection</a:t>
            </a:r>
          </a:p>
          <a:p>
            <a:pPr eaLnBrk="1" hangingPunct="1"/>
            <a:r>
              <a:rPr lang="en-US" dirty="0" smtClean="0"/>
              <a:t>Example </a:t>
            </a:r>
            <a:r>
              <a:rPr lang="en-US" dirty="0" smtClean="0"/>
              <a:t>4: </a:t>
            </a:r>
            <a:r>
              <a:rPr lang="en-US" dirty="0" smtClean="0"/>
              <a:t>The three-phase approach to timetabling</a:t>
            </a:r>
          </a:p>
          <a:p>
            <a:pPr eaLnBrk="1" hangingPunct="1"/>
            <a:r>
              <a:rPr lang="en-US" dirty="0" smtClean="0"/>
              <a:t>Example </a:t>
            </a:r>
            <a:r>
              <a:rPr lang="en-US" dirty="0" smtClean="0"/>
              <a:t>5: Umpire Scheduling (if time)</a:t>
            </a:r>
          </a:p>
          <a:p>
            <a:pPr eaLnBrk="1" hangingPunct="1"/>
            <a:r>
              <a:rPr lang="en-US" dirty="0" smtClean="0"/>
              <a:t>Why does Benders work?  When should you use it?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title"/>
          </p:nvPr>
        </p:nvSpPr>
        <p:spPr/>
        <p:txBody>
          <a:bodyPr>
            <a:normAutofit/>
          </a:bodyPr>
          <a:lstStyle/>
          <a:p>
            <a:r>
              <a:rPr lang="en-US"/>
              <a:t>Machine scheduling subproblem</a:t>
            </a:r>
          </a:p>
        </p:txBody>
      </p:sp>
      <p:sp>
        <p:nvSpPr>
          <p:cNvPr id="88069" name="Rectangle 5"/>
          <p:cNvSpPr>
            <a:spLocks noGrp="1" noChangeArrowheads="1"/>
          </p:cNvSpPr>
          <p:nvPr>
            <p:ph sz="quarter" idx="1"/>
          </p:nvPr>
        </p:nvSpPr>
        <p:spPr/>
        <p:txBody>
          <a:bodyPr>
            <a:normAutofit/>
          </a:bodyPr>
          <a:lstStyle/>
          <a:p>
            <a:r>
              <a:rPr lang="en-US" sz="2600"/>
              <a:t>Subproblems: Series of one machine problems to get s[i] </a:t>
            </a:r>
          </a:p>
          <a:p>
            <a:pPr>
              <a:buFont typeface="Wingdings" pitchFamily="2" charset="2"/>
              <a:buNone/>
            </a:pPr>
            <a:r>
              <a:rPr lang="en-US" sz="2600"/>
              <a:t>Minimize makespan</a:t>
            </a:r>
          </a:p>
          <a:p>
            <a:pPr>
              <a:buFont typeface="Wingdings" pitchFamily="2" charset="2"/>
              <a:buNone/>
            </a:pPr>
            <a:r>
              <a:rPr lang="en-US" sz="2600"/>
              <a:t>Subject to</a:t>
            </a:r>
          </a:p>
          <a:p>
            <a:pPr>
              <a:buFont typeface="Wingdings" pitchFamily="2" charset="2"/>
              <a:buNone/>
            </a:pPr>
            <a:r>
              <a:rPr lang="en-US" sz="2600"/>
              <a:t>   Release times</a:t>
            </a:r>
          </a:p>
          <a:p>
            <a:pPr>
              <a:buFont typeface="Wingdings" pitchFamily="2" charset="2"/>
              <a:buNone/>
            </a:pPr>
            <a:r>
              <a:rPr lang="en-US" sz="2600"/>
              <a:t>   Due dates</a:t>
            </a:r>
          </a:p>
          <a:p>
            <a:pPr>
              <a:buFont typeface="Wingdings" pitchFamily="2" charset="2"/>
              <a:buNone/>
            </a:pPr>
            <a:r>
              <a:rPr lang="en-US" sz="2600"/>
              <a:t>   Disjunction (one job on machine at time)</a:t>
            </a:r>
          </a:p>
        </p:txBody>
      </p:sp>
      <p:sp>
        <p:nvSpPr>
          <p:cNvPr id="88070" name="Rectangle 6"/>
          <p:cNvSpPr>
            <a:spLocks noGrp="1" noChangeArrowheads="1"/>
          </p:cNvSpPr>
          <p:nvPr>
            <p:ph sz="quarter" idx="2"/>
          </p:nvPr>
        </p:nvSpPr>
        <p:spPr/>
        <p:txBody>
          <a:bodyPr>
            <a:normAutofit/>
          </a:bodyPr>
          <a:lstStyle/>
          <a:p>
            <a:r>
              <a:rPr lang="en-US" sz="2600"/>
              <a:t>Solve by your favorite approach (probably CP or specialized branch and bound)</a:t>
            </a:r>
          </a:p>
          <a:p>
            <a:endParaRPr lang="en-US" sz="2600"/>
          </a:p>
          <a:p>
            <a:r>
              <a:rPr lang="en-US" sz="2600"/>
              <a:t>If infeasible, generate constraint that not all of the jobs can go on that machine</a:t>
            </a:r>
          </a:p>
          <a:p>
            <a:endParaRPr lang="en-US" sz="26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normAutofit/>
          </a:bodyPr>
          <a:lstStyle/>
          <a:p>
            <a:r>
              <a:rPr lang="en-US"/>
              <a:t>Machine Scheduling Subproblem</a:t>
            </a:r>
          </a:p>
        </p:txBody>
      </p:sp>
      <p:sp>
        <p:nvSpPr>
          <p:cNvPr id="90115" name="Rectangle 3"/>
          <p:cNvSpPr>
            <a:spLocks noGrp="1" noChangeArrowheads="1"/>
          </p:cNvSpPr>
          <p:nvPr>
            <p:ph sz="quarter" idx="1"/>
          </p:nvPr>
        </p:nvSpPr>
        <p:spPr/>
        <p:txBody>
          <a:bodyPr/>
          <a:lstStyle/>
          <a:p>
            <a:r>
              <a:rPr lang="en-US"/>
              <a:t>If feasible, with makespan m, find set of jobs that force makespan m</a:t>
            </a:r>
          </a:p>
        </p:txBody>
      </p:sp>
      <p:grpSp>
        <p:nvGrpSpPr>
          <p:cNvPr id="2" name="Group 13"/>
          <p:cNvGrpSpPr>
            <a:grpSpLocks/>
          </p:cNvGrpSpPr>
          <p:nvPr/>
        </p:nvGrpSpPr>
        <p:grpSpPr bwMode="auto">
          <a:xfrm>
            <a:off x="1066800" y="3962400"/>
            <a:ext cx="5105400" cy="708025"/>
            <a:chOff x="672" y="2256"/>
            <a:chExt cx="3216" cy="446"/>
          </a:xfrm>
        </p:grpSpPr>
        <p:sp>
          <p:nvSpPr>
            <p:cNvPr id="90116" name="Line 4"/>
            <p:cNvSpPr>
              <a:spLocks noChangeShapeType="1"/>
            </p:cNvSpPr>
            <p:nvPr/>
          </p:nvSpPr>
          <p:spPr bwMode="auto">
            <a:xfrm>
              <a:off x="672" y="2352"/>
              <a:ext cx="3216" cy="0"/>
            </a:xfrm>
            <a:prstGeom prst="line">
              <a:avLst/>
            </a:prstGeom>
            <a:noFill/>
            <a:ln w="9525">
              <a:solidFill>
                <a:schemeClr val="tx1"/>
              </a:solidFill>
              <a:round/>
              <a:headEnd/>
              <a:tailEnd/>
            </a:ln>
            <a:effectLst/>
          </p:spPr>
          <p:txBody>
            <a:bodyPr/>
            <a:lstStyle/>
            <a:p>
              <a:endParaRPr lang="en-US"/>
            </a:p>
          </p:txBody>
        </p:sp>
        <p:sp>
          <p:nvSpPr>
            <p:cNvPr id="90117" name="Line 5"/>
            <p:cNvSpPr>
              <a:spLocks noChangeShapeType="1"/>
            </p:cNvSpPr>
            <p:nvPr/>
          </p:nvSpPr>
          <p:spPr bwMode="auto">
            <a:xfrm>
              <a:off x="3504" y="2256"/>
              <a:ext cx="0" cy="192"/>
            </a:xfrm>
            <a:prstGeom prst="line">
              <a:avLst/>
            </a:prstGeom>
            <a:noFill/>
            <a:ln w="9525">
              <a:solidFill>
                <a:schemeClr val="tx1"/>
              </a:solidFill>
              <a:round/>
              <a:headEnd/>
              <a:tailEnd/>
            </a:ln>
            <a:effectLst/>
          </p:spPr>
          <p:txBody>
            <a:bodyPr/>
            <a:lstStyle/>
            <a:p>
              <a:endParaRPr lang="en-US"/>
            </a:p>
          </p:txBody>
        </p:sp>
        <p:sp>
          <p:nvSpPr>
            <p:cNvPr id="90118" name="Text Box 6"/>
            <p:cNvSpPr txBox="1">
              <a:spLocks noChangeArrowheads="1"/>
            </p:cNvSpPr>
            <p:nvPr/>
          </p:nvSpPr>
          <p:spPr bwMode="auto">
            <a:xfrm>
              <a:off x="3398" y="2471"/>
              <a:ext cx="236" cy="231"/>
            </a:xfrm>
            <a:prstGeom prst="rect">
              <a:avLst/>
            </a:prstGeom>
            <a:noFill/>
            <a:ln w="9525">
              <a:noFill/>
              <a:miter lim="800000"/>
              <a:headEnd/>
              <a:tailEnd/>
            </a:ln>
            <a:effectLst/>
          </p:spPr>
          <p:txBody>
            <a:bodyPr wrap="none">
              <a:spAutoFit/>
            </a:bodyPr>
            <a:lstStyle/>
            <a:p>
              <a:r>
                <a:rPr lang="en-US"/>
                <a:t>m</a:t>
              </a:r>
            </a:p>
          </p:txBody>
        </p:sp>
      </p:grpSp>
      <p:sp>
        <p:nvSpPr>
          <p:cNvPr id="90119" name="Rectangle 7"/>
          <p:cNvSpPr>
            <a:spLocks noChangeArrowheads="1"/>
          </p:cNvSpPr>
          <p:nvPr/>
        </p:nvSpPr>
        <p:spPr bwMode="auto">
          <a:xfrm>
            <a:off x="2209800" y="2743200"/>
            <a:ext cx="1295400" cy="304800"/>
          </a:xfrm>
          <a:prstGeom prst="rect">
            <a:avLst/>
          </a:prstGeom>
          <a:solidFill>
            <a:schemeClr val="accent1"/>
          </a:solidFill>
          <a:ln w="9525">
            <a:solidFill>
              <a:schemeClr val="tx1"/>
            </a:solidFill>
            <a:miter lim="800000"/>
            <a:headEnd/>
            <a:tailEnd/>
          </a:ln>
          <a:effectLst/>
        </p:spPr>
        <p:txBody>
          <a:bodyPr wrap="none" anchor="ctr"/>
          <a:lstStyle/>
          <a:p>
            <a:pPr algn="ctr"/>
            <a:r>
              <a:rPr lang="en-US"/>
              <a:t>A</a:t>
            </a:r>
          </a:p>
        </p:txBody>
      </p:sp>
      <p:sp>
        <p:nvSpPr>
          <p:cNvPr id="90121" name="Rectangle 9"/>
          <p:cNvSpPr>
            <a:spLocks noChangeArrowheads="1"/>
          </p:cNvSpPr>
          <p:nvPr/>
        </p:nvSpPr>
        <p:spPr bwMode="auto">
          <a:xfrm>
            <a:off x="3505200" y="3048000"/>
            <a:ext cx="1295400" cy="304800"/>
          </a:xfrm>
          <a:prstGeom prst="rect">
            <a:avLst/>
          </a:prstGeom>
          <a:solidFill>
            <a:schemeClr val="accent1"/>
          </a:solidFill>
          <a:ln w="9525">
            <a:solidFill>
              <a:schemeClr val="tx1"/>
            </a:solidFill>
            <a:miter lim="800000"/>
            <a:headEnd/>
            <a:tailEnd/>
          </a:ln>
          <a:effectLst/>
        </p:spPr>
        <p:txBody>
          <a:bodyPr wrap="none" anchor="ctr"/>
          <a:lstStyle/>
          <a:p>
            <a:pPr algn="ctr"/>
            <a:r>
              <a:rPr lang="en-US"/>
              <a:t>B</a:t>
            </a:r>
          </a:p>
        </p:txBody>
      </p:sp>
      <p:sp>
        <p:nvSpPr>
          <p:cNvPr id="90123" name="Rectangle 11"/>
          <p:cNvSpPr>
            <a:spLocks noChangeArrowheads="1"/>
          </p:cNvSpPr>
          <p:nvPr/>
        </p:nvSpPr>
        <p:spPr bwMode="auto">
          <a:xfrm>
            <a:off x="4800600" y="3352800"/>
            <a:ext cx="762000" cy="304800"/>
          </a:xfrm>
          <a:prstGeom prst="rect">
            <a:avLst/>
          </a:prstGeom>
          <a:solidFill>
            <a:schemeClr val="accent1"/>
          </a:solidFill>
          <a:ln w="9525">
            <a:solidFill>
              <a:schemeClr val="tx1"/>
            </a:solidFill>
            <a:miter lim="800000"/>
            <a:headEnd/>
            <a:tailEnd/>
          </a:ln>
          <a:effectLst/>
        </p:spPr>
        <p:txBody>
          <a:bodyPr wrap="none" anchor="ctr"/>
          <a:lstStyle/>
          <a:p>
            <a:pPr algn="ctr"/>
            <a:r>
              <a:rPr lang="en-US"/>
              <a:t>D</a:t>
            </a:r>
          </a:p>
        </p:txBody>
      </p:sp>
      <p:sp>
        <p:nvSpPr>
          <p:cNvPr id="90126" name="Rectangle 14"/>
          <p:cNvSpPr>
            <a:spLocks noChangeArrowheads="1"/>
          </p:cNvSpPr>
          <p:nvPr/>
        </p:nvSpPr>
        <p:spPr bwMode="auto">
          <a:xfrm>
            <a:off x="1066800" y="3733800"/>
            <a:ext cx="685800" cy="304800"/>
          </a:xfrm>
          <a:prstGeom prst="rect">
            <a:avLst/>
          </a:prstGeom>
          <a:solidFill>
            <a:schemeClr val="accent1"/>
          </a:solidFill>
          <a:ln w="9525">
            <a:solidFill>
              <a:schemeClr val="tx1"/>
            </a:solidFill>
            <a:miter lim="800000"/>
            <a:headEnd/>
            <a:tailEnd/>
          </a:ln>
          <a:effectLst/>
        </p:spPr>
        <p:txBody>
          <a:bodyPr wrap="none" anchor="ctr"/>
          <a:lstStyle/>
          <a:p>
            <a:pPr algn="ctr"/>
            <a:r>
              <a:rPr lang="en-US"/>
              <a:t>E</a:t>
            </a:r>
          </a:p>
        </p:txBody>
      </p:sp>
      <p:sp>
        <p:nvSpPr>
          <p:cNvPr id="90128" name="Line 16"/>
          <p:cNvSpPr>
            <a:spLocks noChangeShapeType="1"/>
          </p:cNvSpPr>
          <p:nvPr/>
        </p:nvSpPr>
        <p:spPr bwMode="auto">
          <a:xfrm>
            <a:off x="2133600" y="3962400"/>
            <a:ext cx="0" cy="304800"/>
          </a:xfrm>
          <a:prstGeom prst="line">
            <a:avLst/>
          </a:prstGeom>
          <a:noFill/>
          <a:ln w="9525">
            <a:solidFill>
              <a:schemeClr val="tx1"/>
            </a:solidFill>
            <a:round/>
            <a:headEnd/>
            <a:tailEnd/>
          </a:ln>
          <a:effectLst/>
        </p:spPr>
        <p:txBody>
          <a:bodyPr/>
          <a:lstStyle/>
          <a:p>
            <a:endParaRPr lang="en-US"/>
          </a:p>
        </p:txBody>
      </p:sp>
      <p:sp>
        <p:nvSpPr>
          <p:cNvPr id="90129" name="Text Box 17"/>
          <p:cNvSpPr txBox="1">
            <a:spLocks noChangeArrowheads="1"/>
          </p:cNvSpPr>
          <p:nvPr/>
        </p:nvSpPr>
        <p:spPr bwMode="auto">
          <a:xfrm>
            <a:off x="1889125" y="4303713"/>
            <a:ext cx="1390650" cy="366712"/>
          </a:xfrm>
          <a:prstGeom prst="rect">
            <a:avLst/>
          </a:prstGeom>
          <a:noFill/>
          <a:ln w="9525">
            <a:noFill/>
            <a:miter lim="800000"/>
            <a:headEnd/>
            <a:tailEnd/>
          </a:ln>
          <a:effectLst/>
        </p:spPr>
        <p:txBody>
          <a:bodyPr wrap="none">
            <a:spAutoFit/>
          </a:bodyPr>
          <a:lstStyle/>
          <a:p>
            <a:r>
              <a:rPr lang="en-US"/>
              <a:t>r[A],r[B],r[D]</a:t>
            </a:r>
          </a:p>
        </p:txBody>
      </p:sp>
      <p:sp>
        <p:nvSpPr>
          <p:cNvPr id="90130" name="Text Box 18"/>
          <p:cNvSpPr txBox="1">
            <a:spLocks noChangeArrowheads="1"/>
          </p:cNvSpPr>
          <p:nvPr/>
        </p:nvSpPr>
        <p:spPr bwMode="auto">
          <a:xfrm>
            <a:off x="2117725" y="5221288"/>
            <a:ext cx="4054475" cy="457200"/>
          </a:xfrm>
          <a:prstGeom prst="rect">
            <a:avLst/>
          </a:prstGeom>
          <a:noFill/>
          <a:ln w="9525">
            <a:noFill/>
            <a:miter lim="800000"/>
            <a:headEnd/>
            <a:tailEnd/>
          </a:ln>
          <a:effectLst/>
        </p:spPr>
        <p:txBody>
          <a:bodyPr wrap="none">
            <a:spAutoFit/>
          </a:bodyPr>
          <a:lstStyle/>
          <a:p>
            <a:r>
              <a:rPr lang="en-US" sz="2400"/>
              <a:t>v &gt;= m(x[A,j]+x[B,j]+x[C,j]-2)</a:t>
            </a:r>
            <a:r>
              <a:rPr lang="en-US"/>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Benders Constraint</a:t>
            </a:r>
            <a:endParaRPr lang="en-US" dirty="0"/>
          </a:p>
        </p:txBody>
      </p:sp>
      <p:sp>
        <p:nvSpPr>
          <p:cNvPr id="3" name="Content Placeholder 2"/>
          <p:cNvSpPr>
            <a:spLocks noGrp="1"/>
          </p:cNvSpPr>
          <p:nvPr>
            <p:ph sz="quarter" idx="1"/>
          </p:nvPr>
        </p:nvSpPr>
        <p:spPr/>
        <p:txBody>
          <a:bodyPr/>
          <a:lstStyle/>
          <a:p>
            <a:r>
              <a:rPr lang="en-US" dirty="0" smtClean="0"/>
              <a:t>This is an example (one of few) where the </a:t>
            </a:r>
            <a:r>
              <a:rPr lang="en-US" dirty="0" err="1" smtClean="0"/>
              <a:t>subproblem</a:t>
            </a:r>
            <a:r>
              <a:rPr lang="en-US" dirty="0" smtClean="0"/>
              <a:t> generates more than infeasibility Benders constraints</a:t>
            </a:r>
          </a:p>
          <a:p>
            <a:endParaRPr lang="en-US" dirty="0" smtClean="0"/>
          </a:p>
          <a:p>
            <a:r>
              <a:rPr lang="en-US" dirty="0" smtClean="0"/>
              <a:t>Not based on linear programming duality, but on a form of inference duality.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hangingPunct="1"/>
            <a:r>
              <a:rPr lang="en-US" sz="3800" dirty="0" smtClean="0"/>
              <a:t>Example </a:t>
            </a:r>
            <a:r>
              <a:rPr lang="en-US" sz="3800" dirty="0" smtClean="0"/>
              <a:t>2: </a:t>
            </a:r>
            <a:r>
              <a:rPr lang="en-US" sz="3800" dirty="0" smtClean="0"/>
              <a:t>Traveling Tournament Problem</a:t>
            </a:r>
          </a:p>
        </p:txBody>
      </p:sp>
      <p:sp>
        <p:nvSpPr>
          <p:cNvPr id="33795" name="Rectangle 3"/>
          <p:cNvSpPr>
            <a:spLocks noGrp="1" noChangeArrowheads="1"/>
          </p:cNvSpPr>
          <p:nvPr>
            <p:ph sz="quarter" idx="1"/>
          </p:nvPr>
        </p:nvSpPr>
        <p:spPr>
          <a:xfrm>
            <a:off x="749300" y="1835150"/>
            <a:ext cx="7645400" cy="4217988"/>
          </a:xfrm>
        </p:spPr>
        <p:txBody>
          <a:bodyPr/>
          <a:lstStyle/>
          <a:p>
            <a:pPr eaLnBrk="1" hangingPunct="1">
              <a:buFont typeface="Wingdings" pitchFamily="2" charset="2"/>
              <a:buNone/>
            </a:pPr>
            <a:r>
              <a:rPr lang="en-US" sz="2200" smtClean="0"/>
              <a:t>Given an </a:t>
            </a:r>
            <a:r>
              <a:rPr lang="en-US" sz="2200" i="1" smtClean="0"/>
              <a:t>n</a:t>
            </a:r>
            <a:r>
              <a:rPr lang="en-US" sz="2200" smtClean="0"/>
              <a:t> by </a:t>
            </a:r>
            <a:r>
              <a:rPr lang="en-US" sz="2200" i="1" smtClean="0"/>
              <a:t>n</a:t>
            </a:r>
            <a:r>
              <a:rPr lang="en-US" sz="2200" smtClean="0"/>
              <a:t> distance matrix </a:t>
            </a:r>
            <a:r>
              <a:rPr lang="en-US" sz="2200" i="1" smtClean="0"/>
              <a:t>D= [d(i,j)]</a:t>
            </a:r>
            <a:r>
              <a:rPr lang="en-US" sz="2200" smtClean="0"/>
              <a:t> and an integer </a:t>
            </a:r>
            <a:r>
              <a:rPr lang="en-US" sz="2200" i="1" smtClean="0"/>
              <a:t>k </a:t>
            </a:r>
            <a:r>
              <a:rPr lang="en-US" sz="2200" smtClean="0"/>
              <a:t>find a double round robin (every team plays at every other team) schedule such that:</a:t>
            </a:r>
          </a:p>
          <a:p>
            <a:pPr lvl="1" eaLnBrk="1" hangingPunct="1"/>
            <a:r>
              <a:rPr lang="en-US" sz="2000" smtClean="0"/>
              <a:t>The total distance traveled by the teams is minimized (teams are assumed to start at home and must return home at the end of the tournament), and</a:t>
            </a:r>
          </a:p>
          <a:p>
            <a:pPr lvl="1" eaLnBrk="1" hangingPunct="1"/>
            <a:r>
              <a:rPr lang="en-US" sz="2000" smtClean="0"/>
              <a:t>No team is away more than </a:t>
            </a:r>
            <a:r>
              <a:rPr lang="en-US" sz="2000" i="1" smtClean="0"/>
              <a:t>k</a:t>
            </a:r>
            <a:r>
              <a:rPr lang="en-US" sz="2000" smtClean="0"/>
              <a:t> consecutive games, or home more than </a:t>
            </a:r>
            <a:r>
              <a:rPr lang="en-US" sz="2000" i="1" smtClean="0"/>
              <a:t>k</a:t>
            </a:r>
            <a:r>
              <a:rPr lang="en-US" sz="2000" smtClean="0"/>
              <a:t> consecutive games.</a:t>
            </a:r>
          </a:p>
          <a:p>
            <a:pPr lvl="1" eaLnBrk="1" hangingPunct="1">
              <a:buFont typeface="Wingdings" pitchFamily="2" charset="2"/>
              <a:buNone/>
            </a:pPr>
            <a:endParaRPr lang="en-US" sz="2000" smtClean="0"/>
          </a:p>
          <a:p>
            <a:pPr lvl="1" eaLnBrk="1" hangingPunct="1">
              <a:buFont typeface="Wingdings" pitchFamily="2" charset="2"/>
              <a:buNone/>
            </a:pPr>
            <a:r>
              <a:rPr lang="en-US" sz="2000" smtClean="0"/>
              <a:t>(For the instances that follow, an additional constraint that if </a:t>
            </a:r>
            <a:r>
              <a:rPr lang="en-US" sz="2000" i="1" smtClean="0"/>
              <a:t>i </a:t>
            </a:r>
            <a:r>
              <a:rPr lang="en-US" sz="2000" smtClean="0"/>
              <a:t>is at </a:t>
            </a:r>
            <a:r>
              <a:rPr lang="en-US" sz="2000" i="1" smtClean="0"/>
              <a:t>j</a:t>
            </a:r>
            <a:r>
              <a:rPr lang="en-US" sz="2000" smtClean="0"/>
              <a:t> in slot </a:t>
            </a:r>
            <a:r>
              <a:rPr lang="en-US" sz="2000" i="1" smtClean="0"/>
              <a:t>t</a:t>
            </a:r>
            <a:r>
              <a:rPr lang="en-US" sz="2000" smtClean="0"/>
              <a:t>, then </a:t>
            </a:r>
            <a:r>
              <a:rPr lang="en-US" sz="2000" i="1" smtClean="0"/>
              <a:t>j</a:t>
            </a:r>
            <a:r>
              <a:rPr lang="en-US" sz="2000" smtClean="0"/>
              <a:t> is not at </a:t>
            </a:r>
            <a:r>
              <a:rPr lang="en-US" sz="2000" i="1" smtClean="0"/>
              <a:t>i </a:t>
            </a:r>
            <a:r>
              <a:rPr lang="en-US" sz="2000" smtClean="0"/>
              <a:t>in </a:t>
            </a:r>
            <a:r>
              <a:rPr lang="en-US" sz="2000" i="1" smtClean="0"/>
              <a:t>t</a:t>
            </a:r>
            <a:r>
              <a:rPr lang="en-US" sz="2000" smtClean="0"/>
              <a:t>+1.)</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smtClean="0"/>
              <a:t>Sample Instance</a:t>
            </a:r>
          </a:p>
        </p:txBody>
      </p:sp>
      <p:sp>
        <p:nvSpPr>
          <p:cNvPr id="34819" name="Rectangle 3"/>
          <p:cNvSpPr>
            <a:spLocks noGrp="1" noChangeArrowheads="1"/>
          </p:cNvSpPr>
          <p:nvPr>
            <p:ph sz="quarter" idx="1"/>
          </p:nvPr>
        </p:nvSpPr>
        <p:spPr>
          <a:xfrm>
            <a:off x="893763" y="1835150"/>
            <a:ext cx="7793037" cy="4217988"/>
          </a:xfrm>
        </p:spPr>
        <p:txBody>
          <a:bodyPr>
            <a:normAutofit/>
          </a:bodyPr>
          <a:lstStyle/>
          <a:p>
            <a:pPr eaLnBrk="1" hangingPunct="1">
              <a:buFont typeface="Wingdings" pitchFamily="2" charset="2"/>
              <a:buNone/>
            </a:pPr>
            <a:r>
              <a:rPr lang="en-US" smtClean="0"/>
              <a:t>NL6:  Six teams from the National League of (American) Major League Baseball.  Distances:</a:t>
            </a:r>
          </a:p>
          <a:p>
            <a:pPr eaLnBrk="1" hangingPunct="1">
              <a:buFont typeface="Wingdings" pitchFamily="2" charset="2"/>
              <a:buNone/>
            </a:pPr>
            <a:r>
              <a:rPr lang="en-US" smtClean="0"/>
              <a:t>     </a:t>
            </a:r>
            <a:r>
              <a:rPr lang="en-US" sz="1900" b="1" smtClean="0">
                <a:latin typeface="Courier New" pitchFamily="49" charset="0"/>
              </a:rPr>
              <a:t>0  745  665  929  605  521  </a:t>
            </a:r>
          </a:p>
          <a:p>
            <a:pPr eaLnBrk="1" hangingPunct="1">
              <a:buFont typeface="Wingdings" pitchFamily="2" charset="2"/>
              <a:buNone/>
            </a:pPr>
            <a:r>
              <a:rPr lang="en-US" sz="1900" b="1" smtClean="0">
                <a:latin typeface="Courier New" pitchFamily="49" charset="0"/>
              </a:rPr>
              <a:t> 745    0   80  337 1090  315  </a:t>
            </a:r>
          </a:p>
          <a:p>
            <a:pPr eaLnBrk="1" hangingPunct="1">
              <a:buFont typeface="Wingdings" pitchFamily="2" charset="2"/>
              <a:buNone/>
            </a:pPr>
            <a:r>
              <a:rPr lang="en-US" sz="1900" b="1" smtClean="0">
                <a:latin typeface="Courier New" pitchFamily="49" charset="0"/>
              </a:rPr>
              <a:t> 665   80    0  380 1020  257  </a:t>
            </a:r>
          </a:p>
          <a:p>
            <a:pPr eaLnBrk="1" hangingPunct="1">
              <a:buFont typeface="Wingdings" pitchFamily="2" charset="2"/>
              <a:buNone/>
            </a:pPr>
            <a:r>
              <a:rPr lang="en-US" sz="1900" b="1" smtClean="0">
                <a:latin typeface="Courier New" pitchFamily="49" charset="0"/>
              </a:rPr>
              <a:t> 929  337  380    0 1380  408  </a:t>
            </a:r>
          </a:p>
          <a:p>
            <a:pPr eaLnBrk="1" hangingPunct="1">
              <a:buFont typeface="Wingdings" pitchFamily="2" charset="2"/>
              <a:buNone/>
            </a:pPr>
            <a:r>
              <a:rPr lang="en-US" sz="1900" b="1" smtClean="0">
                <a:latin typeface="Courier New" pitchFamily="49" charset="0"/>
              </a:rPr>
              <a:t> 605 1090 1020 1380    0 1010 </a:t>
            </a:r>
          </a:p>
          <a:p>
            <a:pPr eaLnBrk="1" hangingPunct="1">
              <a:buFont typeface="Wingdings" pitchFamily="2" charset="2"/>
              <a:buNone/>
            </a:pPr>
            <a:r>
              <a:rPr lang="en-US" sz="1900" b="1" smtClean="0">
                <a:latin typeface="Courier New" pitchFamily="49" charset="0"/>
              </a:rPr>
              <a:t> 521  315  257  408 1010    0</a:t>
            </a:r>
            <a:r>
              <a:rPr lang="en-US" sz="2600" smtClean="0">
                <a:latin typeface="Courier" pitchFamily="49" charset="0"/>
              </a:rPr>
              <a:t> </a:t>
            </a:r>
          </a:p>
          <a:p>
            <a:pPr eaLnBrk="1" hangingPunct="1">
              <a:buFont typeface="Wingdings" pitchFamily="2" charset="2"/>
              <a:buNone/>
            </a:pPr>
            <a:r>
              <a:rPr lang="en-US" sz="2600" i="1" smtClean="0"/>
              <a:t>k</a:t>
            </a:r>
            <a:r>
              <a:rPr lang="en-US" sz="2600" smtClean="0"/>
              <a:t> is 3</a:t>
            </a:r>
            <a:endParaRPr lang="en-US" sz="2100" smtClean="0">
              <a:latin typeface="Courier" pitchFamily="49"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Sample Solution</a:t>
            </a:r>
          </a:p>
        </p:txBody>
      </p:sp>
      <p:sp>
        <p:nvSpPr>
          <p:cNvPr id="35843" name="Rectangle 3"/>
          <p:cNvSpPr>
            <a:spLocks noGrp="1" noChangeArrowheads="1"/>
          </p:cNvSpPr>
          <p:nvPr>
            <p:ph sz="quarter" idx="1"/>
          </p:nvPr>
        </p:nvSpPr>
        <p:spPr>
          <a:xfrm>
            <a:off x="381000" y="1905000"/>
            <a:ext cx="8610600" cy="4114800"/>
          </a:xfrm>
        </p:spPr>
        <p:txBody>
          <a:bodyPr>
            <a:normAutofit fontScale="92500" lnSpcReduction="10000"/>
          </a:bodyPr>
          <a:lstStyle/>
          <a:p>
            <a:pPr eaLnBrk="1" hangingPunct="1">
              <a:buFont typeface="Wingdings" pitchFamily="2" charset="2"/>
              <a:buNone/>
            </a:pPr>
            <a:r>
              <a:rPr lang="en-US" sz="1700" smtClean="0">
                <a:latin typeface="Courier New" pitchFamily="49" charset="0"/>
              </a:rPr>
              <a:t>Distance: 23916 (Easton May 7, 1999)</a:t>
            </a:r>
          </a:p>
          <a:p>
            <a:pPr eaLnBrk="1" hangingPunct="1">
              <a:buFont typeface="Wingdings" pitchFamily="2" charset="2"/>
              <a:buNone/>
            </a:pPr>
            <a:r>
              <a:rPr lang="en-US" sz="1700" smtClean="0">
                <a:latin typeface="Courier New" pitchFamily="49" charset="0"/>
              </a:rPr>
              <a:t>Slot    ATL     NYM     PHI     MON     FLA     PIT</a:t>
            </a:r>
          </a:p>
          <a:p>
            <a:pPr eaLnBrk="1" hangingPunct="1">
              <a:buFont typeface="Wingdings" pitchFamily="2" charset="2"/>
              <a:buNone/>
            </a:pPr>
            <a:endParaRPr lang="en-US" sz="1700" smtClean="0">
              <a:latin typeface="Courier New" pitchFamily="49" charset="0"/>
            </a:endParaRPr>
          </a:p>
          <a:p>
            <a:pPr eaLnBrk="1" hangingPunct="1">
              <a:buFont typeface="Wingdings" pitchFamily="2" charset="2"/>
              <a:buNone/>
            </a:pPr>
            <a:r>
              <a:rPr lang="en-US" sz="1700" smtClean="0">
                <a:latin typeface="Courier New" pitchFamily="49" charset="0"/>
              </a:rPr>
              <a:t>   </a:t>
            </a:r>
            <a:r>
              <a:rPr lang="en-US" sz="1800" smtClean="0">
                <a:latin typeface="Courier New" pitchFamily="49" charset="0"/>
              </a:rPr>
              <a:t>0       FLA     @PIT    @MON    PHI     @ATL    NYM</a:t>
            </a:r>
          </a:p>
          <a:p>
            <a:pPr eaLnBrk="1" hangingPunct="1">
              <a:buFont typeface="Wingdings" pitchFamily="2" charset="2"/>
              <a:buNone/>
            </a:pPr>
            <a:r>
              <a:rPr lang="en-US" sz="1800" smtClean="0">
                <a:latin typeface="Courier New" pitchFamily="49" charset="0"/>
              </a:rPr>
              <a:t>   1       NYM     @ATL    FLA     @PIT    @PHI    MON</a:t>
            </a:r>
          </a:p>
          <a:p>
            <a:pPr eaLnBrk="1" hangingPunct="1">
              <a:buFont typeface="Wingdings" pitchFamily="2" charset="2"/>
              <a:buNone/>
            </a:pPr>
            <a:r>
              <a:rPr lang="en-US" sz="1800" smtClean="0">
                <a:latin typeface="Courier New" pitchFamily="49" charset="0"/>
              </a:rPr>
              <a:t>   2       PIT     @FLA    MON     @PHI    NYM     @ATL</a:t>
            </a:r>
          </a:p>
          <a:p>
            <a:pPr eaLnBrk="1" hangingPunct="1">
              <a:buFont typeface="Wingdings" pitchFamily="2" charset="2"/>
              <a:buNone/>
            </a:pPr>
            <a:r>
              <a:rPr lang="en-US" sz="1800" smtClean="0">
                <a:latin typeface="Courier New" pitchFamily="49" charset="0"/>
              </a:rPr>
              <a:t>   3       @PHI    MON     ATL     @NYM    PIT     @FLA</a:t>
            </a:r>
          </a:p>
          <a:p>
            <a:pPr eaLnBrk="1" hangingPunct="1">
              <a:buFont typeface="Wingdings" pitchFamily="2" charset="2"/>
              <a:buNone/>
            </a:pPr>
            <a:r>
              <a:rPr lang="en-US" sz="1800" smtClean="0">
                <a:latin typeface="Courier New" pitchFamily="49" charset="0"/>
              </a:rPr>
              <a:t>   4       @MON    FLA     @PIT    ATL     @NYM    PHI</a:t>
            </a:r>
          </a:p>
          <a:p>
            <a:pPr eaLnBrk="1" hangingPunct="1">
              <a:buFont typeface="Wingdings" pitchFamily="2" charset="2"/>
              <a:buNone/>
            </a:pPr>
            <a:r>
              <a:rPr lang="en-US" sz="1800" smtClean="0">
                <a:latin typeface="Courier New" pitchFamily="49" charset="0"/>
              </a:rPr>
              <a:t>   5       @PIT    @PHI    NYM     FLA     @MON    ATL</a:t>
            </a:r>
          </a:p>
          <a:p>
            <a:pPr eaLnBrk="1" hangingPunct="1">
              <a:buFont typeface="Wingdings" pitchFamily="2" charset="2"/>
              <a:buNone/>
            </a:pPr>
            <a:r>
              <a:rPr lang="en-US" sz="1800" smtClean="0">
                <a:latin typeface="Courier New" pitchFamily="49" charset="0"/>
              </a:rPr>
              <a:t>   6       PHI     @MON    @ATL    NYM     @PIT    FLA</a:t>
            </a:r>
          </a:p>
          <a:p>
            <a:pPr eaLnBrk="1" hangingPunct="1">
              <a:buFont typeface="Wingdings" pitchFamily="2" charset="2"/>
              <a:buNone/>
            </a:pPr>
            <a:r>
              <a:rPr lang="en-US" sz="1800" smtClean="0">
                <a:latin typeface="Courier New" pitchFamily="49" charset="0"/>
              </a:rPr>
              <a:t>   7       MON     PIT     @FLA    @ATL    PHI     @NYM</a:t>
            </a:r>
          </a:p>
          <a:p>
            <a:pPr eaLnBrk="1" hangingPunct="1">
              <a:buFont typeface="Wingdings" pitchFamily="2" charset="2"/>
              <a:buNone/>
            </a:pPr>
            <a:r>
              <a:rPr lang="en-US" sz="1800" smtClean="0">
                <a:latin typeface="Courier New" pitchFamily="49" charset="0"/>
              </a:rPr>
              <a:t>   8       @NYM    ATL     PIT     @FLA    MON     @PHI</a:t>
            </a:r>
          </a:p>
          <a:p>
            <a:pPr eaLnBrk="1" hangingPunct="1">
              <a:buFont typeface="Wingdings" pitchFamily="2" charset="2"/>
              <a:buNone/>
            </a:pPr>
            <a:r>
              <a:rPr lang="en-US" sz="1800" smtClean="0">
                <a:latin typeface="Courier New" pitchFamily="49" charset="0"/>
              </a:rPr>
              <a:t>   9       @FLA    PHI     @NYM    PIT     ATL     @MON</a:t>
            </a:r>
          </a:p>
          <a:p>
            <a:pPr eaLnBrk="1" hangingPunct="1">
              <a:buFont typeface="Wingdings" pitchFamily="2" charset="2"/>
              <a:buNone/>
            </a:pPr>
            <a:endParaRPr lang="en-US" sz="1800" smtClean="0">
              <a:latin typeface="Courier New" pitchFamily="49" charset="0"/>
            </a:endParaRPr>
          </a:p>
          <a:p>
            <a:pPr eaLnBrk="1" hangingPunct="1">
              <a:buFont typeface="Wingdings" pitchFamily="2" charset="2"/>
              <a:buNone/>
            </a:pPr>
            <a:endParaRPr lang="en-US" sz="1800" smtClean="0">
              <a:latin typeface="Courier New" pitchFamily="49"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Simple Problem, yes?</a:t>
            </a:r>
          </a:p>
        </p:txBody>
      </p:sp>
      <p:sp>
        <p:nvSpPr>
          <p:cNvPr id="36867" name="Rectangle 3"/>
          <p:cNvSpPr>
            <a:spLocks noGrp="1" noChangeArrowheads="1"/>
          </p:cNvSpPr>
          <p:nvPr>
            <p:ph sz="quarter" idx="1"/>
          </p:nvPr>
        </p:nvSpPr>
        <p:spPr/>
        <p:txBody>
          <a:bodyPr/>
          <a:lstStyle/>
          <a:p>
            <a:pPr eaLnBrk="1" hangingPunct="1">
              <a:buFont typeface="Wingdings" pitchFamily="2" charset="2"/>
              <a:buNone/>
            </a:pPr>
            <a:r>
              <a:rPr lang="en-US" smtClean="0"/>
              <a:t>    </a:t>
            </a:r>
          </a:p>
        </p:txBody>
      </p:sp>
      <p:sp>
        <p:nvSpPr>
          <p:cNvPr id="36868" name="Rectangle 4"/>
          <p:cNvSpPr>
            <a:spLocks noChangeArrowheads="1"/>
          </p:cNvSpPr>
          <p:nvPr/>
        </p:nvSpPr>
        <p:spPr bwMode="auto">
          <a:xfrm>
            <a:off x="685800" y="1296988"/>
            <a:ext cx="7620000" cy="4664075"/>
          </a:xfrm>
          <a:prstGeom prst="rect">
            <a:avLst/>
          </a:prstGeom>
          <a:noFill/>
          <a:ln w="9525">
            <a:noFill/>
            <a:miter lim="800000"/>
            <a:headEnd/>
            <a:tailEnd/>
          </a:ln>
        </p:spPr>
        <p:txBody>
          <a:bodyPr anchor="ctr">
            <a:spAutoFit/>
          </a:bodyPr>
          <a:lstStyle/>
          <a:p>
            <a:r>
              <a:rPr lang="en-US" sz="2000" dirty="0"/>
              <a:t>NL12. 12 teams</a:t>
            </a:r>
          </a:p>
          <a:p>
            <a:endParaRPr lang="en-US" sz="2000" dirty="0"/>
          </a:p>
          <a:p>
            <a:r>
              <a:rPr lang="en-US" sz="2000" dirty="0"/>
              <a:t>Feasible Solution: 143655 (</a:t>
            </a:r>
            <a:r>
              <a:rPr lang="en-US" sz="2000" dirty="0" err="1"/>
              <a:t>Rottembourg</a:t>
            </a:r>
            <a:r>
              <a:rPr lang="en-US" sz="2000" dirty="0"/>
              <a:t> and </a:t>
            </a:r>
            <a:r>
              <a:rPr lang="en-US" sz="2000" dirty="0" err="1"/>
              <a:t>Laburthe</a:t>
            </a:r>
            <a:r>
              <a:rPr lang="en-US" sz="2000" dirty="0"/>
              <a:t> May 2001), 138850 (</a:t>
            </a:r>
            <a:r>
              <a:rPr lang="en-US" sz="2000" dirty="0" err="1"/>
              <a:t>Larichi</a:t>
            </a:r>
            <a:r>
              <a:rPr lang="en-US" sz="2000" dirty="0"/>
              <a:t>, </a:t>
            </a:r>
            <a:r>
              <a:rPr lang="en-US" sz="2000" dirty="0" err="1"/>
              <a:t>Lapierre</a:t>
            </a:r>
            <a:r>
              <a:rPr lang="en-US" sz="2000" dirty="0"/>
              <a:t>, and </a:t>
            </a:r>
            <a:r>
              <a:rPr lang="en-US" sz="2000" dirty="0" err="1"/>
              <a:t>Laporte</a:t>
            </a:r>
            <a:r>
              <a:rPr lang="en-US" sz="2000" dirty="0"/>
              <a:t> July 8 2002), 125803 (</a:t>
            </a:r>
            <a:r>
              <a:rPr lang="en-US" sz="2000" dirty="0" err="1"/>
              <a:t>Cardemil</a:t>
            </a:r>
            <a:r>
              <a:rPr lang="en-US" sz="2000" dirty="0"/>
              <a:t>, July 2 2002), 119990 (</a:t>
            </a:r>
            <a:r>
              <a:rPr lang="en-US" sz="2000" dirty="0" err="1"/>
              <a:t>Dorrepaal</a:t>
            </a:r>
            <a:r>
              <a:rPr lang="en-US" sz="2000" dirty="0"/>
              <a:t> July 16, 2002), 119012 (Zhang, August 19 2002), 118955 (</a:t>
            </a:r>
            <a:r>
              <a:rPr lang="en-US" sz="2000" dirty="0" err="1"/>
              <a:t>Cardemil</a:t>
            </a:r>
            <a:r>
              <a:rPr lang="en-US" sz="2000" dirty="0"/>
              <a:t>, November 1 2002), 114153 (Van </a:t>
            </a:r>
            <a:r>
              <a:rPr lang="en-US" sz="2000" dirty="0" err="1"/>
              <a:t>Hentenryck</a:t>
            </a:r>
            <a:r>
              <a:rPr lang="en-US" sz="2000" dirty="0"/>
              <a:t> January 14, 2003), 113090 (Van </a:t>
            </a:r>
            <a:r>
              <a:rPr lang="en-US" sz="2000" dirty="0" err="1"/>
              <a:t>Hentenryck</a:t>
            </a:r>
            <a:r>
              <a:rPr lang="en-US" sz="2000" dirty="0"/>
              <a:t> February 26, 2003), 112800 (Van </a:t>
            </a:r>
            <a:r>
              <a:rPr lang="en-US" sz="2000" dirty="0" err="1"/>
              <a:t>Hentenryck</a:t>
            </a:r>
            <a:r>
              <a:rPr lang="en-US" sz="2000" dirty="0"/>
              <a:t> June 26, 2003), 112684 (Langford February 16, 2004), 112549 (Langford February 27, 2004), 112298 (Langford March 12, 2004), 111248 (Van </a:t>
            </a:r>
            <a:r>
              <a:rPr lang="en-US" sz="2000" dirty="0" err="1"/>
              <a:t>Hentenryck</a:t>
            </a:r>
            <a:r>
              <a:rPr lang="en-US" sz="2000" dirty="0"/>
              <a:t> May 13, 2004), 110729 (Van </a:t>
            </a:r>
            <a:r>
              <a:rPr lang="en-US" sz="2000" dirty="0" err="1"/>
              <a:t>Hentenryck</a:t>
            </a:r>
            <a:r>
              <a:rPr lang="en-US" sz="2000" dirty="0"/>
              <a:t> and </a:t>
            </a:r>
            <a:r>
              <a:rPr lang="en-US" sz="2000" dirty="0" err="1"/>
              <a:t>Vergados</a:t>
            </a:r>
            <a:r>
              <a:rPr lang="en-US" sz="2000" dirty="0"/>
              <a:t>, May 30 2007). </a:t>
            </a:r>
            <a:br>
              <a:rPr lang="en-US" sz="2000" dirty="0"/>
            </a:br>
            <a:endParaRPr lang="en-US" sz="2000" dirty="0"/>
          </a:p>
          <a:p>
            <a:r>
              <a:rPr lang="en-US" sz="2000" dirty="0"/>
              <a:t>Lower Bound: 107483 (</a:t>
            </a:r>
            <a:r>
              <a:rPr lang="en-US" sz="2000" dirty="0" err="1"/>
              <a:t>Waalewign</a:t>
            </a:r>
            <a:r>
              <a:rPr lang="en-US" sz="2000" dirty="0"/>
              <a:t> August 2001), 107494 (</a:t>
            </a:r>
            <a:r>
              <a:rPr lang="en-US" sz="2000" dirty="0" err="1"/>
              <a:t>Melo</a:t>
            </a:r>
            <a:r>
              <a:rPr lang="en-US" sz="2000" dirty="0"/>
              <a:t>, </a:t>
            </a:r>
            <a:r>
              <a:rPr lang="en-US" sz="2000" dirty="0" err="1"/>
              <a:t>Ribeiro</a:t>
            </a:r>
            <a:r>
              <a:rPr lang="en-US" sz="2000" dirty="0"/>
              <a:t>, and </a:t>
            </a:r>
            <a:r>
              <a:rPr lang="en-US" sz="2000" dirty="0" err="1"/>
              <a:t>Urrutia</a:t>
            </a:r>
            <a:r>
              <a:rPr lang="en-US" sz="2000" dirty="0"/>
              <a:t> July 15 2006)  </a:t>
            </a:r>
          </a:p>
        </p:txBody>
      </p:sp>
      <p:sp>
        <p:nvSpPr>
          <p:cNvPr id="5" name="Rectangular Callout 4"/>
          <p:cNvSpPr/>
          <p:nvPr/>
        </p:nvSpPr>
        <p:spPr>
          <a:xfrm>
            <a:off x="4800600" y="5867400"/>
            <a:ext cx="3276600" cy="838200"/>
          </a:xfrm>
          <a:prstGeom prst="wedgeRectCallout">
            <a:avLst>
              <a:gd name="adj1" fmla="val -60647"/>
              <a:gd name="adj2" fmla="val -553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Can we improve this via Benders?</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t>Formulation for Benders</a:t>
            </a:r>
          </a:p>
        </p:txBody>
      </p:sp>
      <p:sp>
        <p:nvSpPr>
          <p:cNvPr id="39939" name="Rectangle 3"/>
          <p:cNvSpPr>
            <a:spLocks noGrp="1" noChangeArrowheads="1"/>
          </p:cNvSpPr>
          <p:nvPr>
            <p:ph sz="quarter" idx="1"/>
          </p:nvPr>
        </p:nvSpPr>
        <p:spPr/>
        <p:txBody>
          <a:bodyPr/>
          <a:lstStyle/>
          <a:p>
            <a:pPr eaLnBrk="1" hangingPunct="1"/>
            <a:r>
              <a:rPr lang="en-US" dirty="0" smtClean="0"/>
              <a:t>Key is to formulate in terms of x and y such that</a:t>
            </a:r>
          </a:p>
          <a:p>
            <a:pPr lvl="1" eaLnBrk="1" hangingPunct="1"/>
            <a:r>
              <a:rPr lang="en-US" dirty="0" smtClean="0"/>
              <a:t>Solving for y is “easy” for each x</a:t>
            </a:r>
          </a:p>
          <a:p>
            <a:pPr lvl="1" eaLnBrk="1" hangingPunct="1"/>
            <a:r>
              <a:rPr lang="en-US" dirty="0" smtClean="0"/>
              <a:t>Master problem (in terms of x) is relatively easy, and</a:t>
            </a:r>
          </a:p>
          <a:p>
            <a:pPr lvl="1" eaLnBrk="1" hangingPunct="1"/>
            <a:r>
              <a:rPr lang="en-US" dirty="0" smtClean="0"/>
              <a:t>Good Benders’ cuts link them</a:t>
            </a:r>
          </a:p>
          <a:p>
            <a:pPr lvl="1" eaLnBrk="1" hangingPunct="1"/>
            <a:endParaRPr lang="en-US" dirty="0" smtClean="0"/>
          </a:p>
          <a:p>
            <a:pPr lvl="1" eaLnBrk="1" hangingPunct="1">
              <a:buFont typeface="Wingdings" pitchFamily="2" charset="2"/>
              <a:buNone/>
            </a:pPr>
            <a:r>
              <a:rPr lang="en-US" dirty="0" smtClean="0"/>
              <a:t>(In this example, the Benders will simply be no-goods)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Formulation</a:t>
            </a:r>
          </a:p>
        </p:txBody>
      </p:sp>
      <p:sp>
        <p:nvSpPr>
          <p:cNvPr id="40963" name="Rectangle 3"/>
          <p:cNvSpPr>
            <a:spLocks noGrp="1" noChangeArrowheads="1"/>
          </p:cNvSpPr>
          <p:nvPr>
            <p:ph sz="quarter" idx="1"/>
          </p:nvPr>
        </p:nvSpPr>
        <p:spPr/>
        <p:txBody>
          <a:bodyPr/>
          <a:lstStyle/>
          <a:p>
            <a:pPr eaLnBrk="1" hangingPunct="1"/>
            <a:r>
              <a:rPr lang="en-US" smtClean="0"/>
              <a:t>Let x[i,S] be 1 if team i visits cities S consecutively, where S is an ordered sequence</a:t>
            </a:r>
          </a:p>
          <a:p>
            <a:pPr eaLnBrk="1" hangingPunct="1"/>
            <a:endParaRPr lang="en-US" smtClean="0"/>
          </a:p>
          <a:p>
            <a:pPr eaLnBrk="1" hangingPunct="1"/>
            <a:endParaRPr lang="en-US" smtClean="0"/>
          </a:p>
          <a:p>
            <a:pPr eaLnBrk="1" hangingPunct="1"/>
            <a:r>
              <a:rPr lang="en-US" smtClean="0"/>
              <a:t>Let y[i,S,t] be 1 if team i visits cities S consecutively (S an ordered sequence), starting in time slot 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14400" y="274638"/>
            <a:ext cx="7772400" cy="639762"/>
          </a:xfrm>
        </p:spPr>
        <p:txBody>
          <a:bodyPr>
            <a:normAutofit fontScale="90000"/>
          </a:bodyPr>
          <a:lstStyle/>
          <a:p>
            <a:pPr eaLnBrk="1" hangingPunct="1"/>
            <a:r>
              <a:rPr lang="en-US" dirty="0" err="1" smtClean="0"/>
              <a:t>Illustratrative</a:t>
            </a:r>
            <a:r>
              <a:rPr lang="en-US" dirty="0" smtClean="0"/>
              <a:t> Solutions</a:t>
            </a:r>
          </a:p>
        </p:txBody>
      </p:sp>
      <p:sp>
        <p:nvSpPr>
          <p:cNvPr id="41987" name="Text Box 4"/>
          <p:cNvSpPr txBox="1">
            <a:spLocks noChangeArrowheads="1"/>
          </p:cNvSpPr>
          <p:nvPr/>
        </p:nvSpPr>
        <p:spPr bwMode="auto">
          <a:xfrm>
            <a:off x="517525" y="1484313"/>
            <a:ext cx="958850" cy="366712"/>
          </a:xfrm>
          <a:prstGeom prst="rect">
            <a:avLst/>
          </a:prstGeom>
          <a:noFill/>
          <a:ln w="9525">
            <a:noFill/>
            <a:miter lim="800000"/>
            <a:headEnd/>
            <a:tailEnd/>
          </a:ln>
        </p:spPr>
        <p:txBody>
          <a:bodyPr wrap="none">
            <a:spAutoFit/>
          </a:bodyPr>
          <a:lstStyle/>
          <a:p>
            <a:r>
              <a:rPr lang="en-US"/>
              <a:t>Team 2</a:t>
            </a:r>
          </a:p>
        </p:txBody>
      </p:sp>
      <p:sp>
        <p:nvSpPr>
          <p:cNvPr id="41988" name="Text Box 5"/>
          <p:cNvSpPr txBox="1">
            <a:spLocks noChangeArrowheads="1"/>
          </p:cNvSpPr>
          <p:nvPr/>
        </p:nvSpPr>
        <p:spPr bwMode="auto">
          <a:xfrm>
            <a:off x="1371600" y="2971800"/>
            <a:ext cx="701675" cy="376238"/>
          </a:xfrm>
          <a:prstGeom prst="rect">
            <a:avLst/>
          </a:prstGeom>
          <a:noFill/>
          <a:ln w="9525">
            <a:solidFill>
              <a:schemeClr val="tx1"/>
            </a:solidFill>
            <a:miter lim="800000"/>
            <a:headEnd/>
            <a:tailEnd/>
          </a:ln>
        </p:spPr>
        <p:txBody>
          <a:bodyPr wrap="none">
            <a:spAutoFit/>
          </a:bodyPr>
          <a:lstStyle/>
          <a:p>
            <a:r>
              <a:rPr lang="en-US"/>
              <a:t>1 4 5</a:t>
            </a:r>
          </a:p>
        </p:txBody>
      </p:sp>
      <p:sp>
        <p:nvSpPr>
          <p:cNvPr id="41989" name="Text Box 6"/>
          <p:cNvSpPr txBox="1">
            <a:spLocks noChangeArrowheads="1"/>
          </p:cNvSpPr>
          <p:nvPr/>
        </p:nvSpPr>
        <p:spPr bwMode="auto">
          <a:xfrm>
            <a:off x="1279525" y="3694113"/>
            <a:ext cx="701675" cy="376237"/>
          </a:xfrm>
          <a:prstGeom prst="rect">
            <a:avLst/>
          </a:prstGeom>
          <a:noFill/>
          <a:ln w="9525">
            <a:solidFill>
              <a:schemeClr val="tx1"/>
            </a:solidFill>
            <a:miter lim="800000"/>
            <a:headEnd/>
            <a:tailEnd/>
          </a:ln>
        </p:spPr>
        <p:txBody>
          <a:bodyPr wrap="none">
            <a:spAutoFit/>
          </a:bodyPr>
          <a:lstStyle/>
          <a:p>
            <a:r>
              <a:rPr lang="en-US"/>
              <a:t>3 6 7</a:t>
            </a:r>
          </a:p>
        </p:txBody>
      </p:sp>
      <p:sp>
        <p:nvSpPr>
          <p:cNvPr id="41990" name="Text Box 7"/>
          <p:cNvSpPr txBox="1">
            <a:spLocks noChangeArrowheads="1"/>
          </p:cNvSpPr>
          <p:nvPr/>
        </p:nvSpPr>
        <p:spPr bwMode="auto">
          <a:xfrm>
            <a:off x="1508125" y="4303713"/>
            <a:ext cx="955675" cy="376237"/>
          </a:xfrm>
          <a:prstGeom prst="rect">
            <a:avLst/>
          </a:prstGeom>
          <a:noFill/>
          <a:ln w="9525">
            <a:solidFill>
              <a:schemeClr val="tx1"/>
            </a:solidFill>
            <a:miter lim="800000"/>
            <a:headEnd/>
            <a:tailEnd/>
          </a:ln>
        </p:spPr>
        <p:txBody>
          <a:bodyPr wrap="none">
            <a:spAutoFit/>
          </a:bodyPr>
          <a:lstStyle/>
          <a:p>
            <a:r>
              <a:rPr lang="en-US"/>
              <a:t>8 10 12</a:t>
            </a:r>
          </a:p>
        </p:txBody>
      </p:sp>
      <p:sp>
        <p:nvSpPr>
          <p:cNvPr id="41991" name="Text Box 8"/>
          <p:cNvSpPr txBox="1">
            <a:spLocks noChangeArrowheads="1"/>
          </p:cNvSpPr>
          <p:nvPr/>
        </p:nvSpPr>
        <p:spPr bwMode="auto">
          <a:xfrm>
            <a:off x="1355725" y="5065713"/>
            <a:ext cx="638175" cy="376237"/>
          </a:xfrm>
          <a:prstGeom prst="rect">
            <a:avLst/>
          </a:prstGeom>
          <a:noFill/>
          <a:ln w="9525">
            <a:solidFill>
              <a:schemeClr val="tx1"/>
            </a:solidFill>
            <a:miter lim="800000"/>
            <a:headEnd/>
            <a:tailEnd/>
          </a:ln>
        </p:spPr>
        <p:txBody>
          <a:bodyPr wrap="none">
            <a:spAutoFit/>
          </a:bodyPr>
          <a:lstStyle/>
          <a:p>
            <a:r>
              <a:rPr lang="en-US"/>
              <a:t>9 11</a:t>
            </a:r>
          </a:p>
        </p:txBody>
      </p:sp>
      <p:sp>
        <p:nvSpPr>
          <p:cNvPr id="41992" name="Line 9"/>
          <p:cNvSpPr>
            <a:spLocks noChangeShapeType="1"/>
          </p:cNvSpPr>
          <p:nvPr/>
        </p:nvSpPr>
        <p:spPr bwMode="auto">
          <a:xfrm>
            <a:off x="4419600" y="685800"/>
            <a:ext cx="0" cy="5638800"/>
          </a:xfrm>
          <a:prstGeom prst="line">
            <a:avLst/>
          </a:prstGeom>
          <a:noFill/>
          <a:ln w="9525">
            <a:solidFill>
              <a:schemeClr val="tx1"/>
            </a:solidFill>
            <a:round/>
            <a:headEnd/>
            <a:tailEnd/>
          </a:ln>
        </p:spPr>
        <p:txBody>
          <a:bodyPr/>
          <a:lstStyle/>
          <a:p>
            <a:endParaRPr lang="en-US"/>
          </a:p>
        </p:txBody>
      </p:sp>
      <p:sp>
        <p:nvSpPr>
          <p:cNvPr id="41993" name="Text Box 10"/>
          <p:cNvSpPr txBox="1">
            <a:spLocks noChangeArrowheads="1"/>
          </p:cNvSpPr>
          <p:nvPr/>
        </p:nvSpPr>
        <p:spPr bwMode="auto">
          <a:xfrm>
            <a:off x="1889125" y="1103313"/>
            <a:ext cx="1136650" cy="366712"/>
          </a:xfrm>
          <a:prstGeom prst="rect">
            <a:avLst/>
          </a:prstGeom>
          <a:noFill/>
          <a:ln w="9525">
            <a:noFill/>
            <a:miter lim="800000"/>
            <a:headEnd/>
            <a:tailEnd/>
          </a:ln>
        </p:spPr>
        <p:txBody>
          <a:bodyPr wrap="none">
            <a:spAutoFit/>
          </a:bodyPr>
          <a:lstStyle/>
          <a:p>
            <a:r>
              <a:rPr lang="en-US"/>
              <a:t>MASTER</a:t>
            </a:r>
          </a:p>
        </p:txBody>
      </p:sp>
      <p:sp>
        <p:nvSpPr>
          <p:cNvPr id="41994" name="Text Box 11"/>
          <p:cNvSpPr txBox="1">
            <a:spLocks noChangeArrowheads="1"/>
          </p:cNvSpPr>
          <p:nvPr/>
        </p:nvSpPr>
        <p:spPr bwMode="auto">
          <a:xfrm>
            <a:off x="5089525" y="874713"/>
            <a:ext cx="1771650" cy="366712"/>
          </a:xfrm>
          <a:prstGeom prst="rect">
            <a:avLst/>
          </a:prstGeom>
          <a:noFill/>
          <a:ln w="9525">
            <a:noFill/>
            <a:miter lim="800000"/>
            <a:headEnd/>
            <a:tailEnd/>
          </a:ln>
        </p:spPr>
        <p:txBody>
          <a:bodyPr wrap="none">
            <a:spAutoFit/>
          </a:bodyPr>
          <a:lstStyle/>
          <a:p>
            <a:r>
              <a:rPr lang="en-US" dirty="0"/>
              <a:t>SUBPROBLEM</a:t>
            </a:r>
          </a:p>
        </p:txBody>
      </p:sp>
      <p:sp>
        <p:nvSpPr>
          <p:cNvPr id="41995" name="Text Box 12"/>
          <p:cNvSpPr txBox="1">
            <a:spLocks noChangeArrowheads="1"/>
          </p:cNvSpPr>
          <p:nvPr/>
        </p:nvSpPr>
        <p:spPr bwMode="auto">
          <a:xfrm>
            <a:off x="4860925" y="1789113"/>
            <a:ext cx="781050" cy="3662362"/>
          </a:xfrm>
          <a:prstGeom prst="rect">
            <a:avLst/>
          </a:prstGeom>
          <a:noFill/>
          <a:ln w="9525">
            <a:noFill/>
            <a:miter lim="800000"/>
            <a:headEnd/>
            <a:tailEnd/>
          </a:ln>
        </p:spPr>
        <p:txBody>
          <a:bodyPr wrap="none">
            <a:spAutoFit/>
          </a:bodyPr>
          <a:lstStyle/>
          <a:p>
            <a:pPr marL="342900" indent="-342900"/>
            <a:r>
              <a:rPr lang="en-US"/>
              <a:t>0   H</a:t>
            </a:r>
          </a:p>
          <a:p>
            <a:pPr marL="342900" indent="-342900">
              <a:buFontTx/>
              <a:buAutoNum type="arabicPlain"/>
            </a:pPr>
            <a:r>
              <a:rPr lang="en-US"/>
              <a:t>H</a:t>
            </a:r>
          </a:p>
          <a:p>
            <a:pPr marL="342900" indent="-342900">
              <a:buFontTx/>
              <a:buAutoNum type="arabicPlain"/>
            </a:pPr>
            <a:r>
              <a:rPr lang="en-US"/>
              <a:t>1</a:t>
            </a:r>
          </a:p>
          <a:p>
            <a:pPr marL="342900" indent="-342900">
              <a:buFontTx/>
              <a:buAutoNum type="arabicPlain"/>
            </a:pPr>
            <a:r>
              <a:rPr lang="en-US"/>
              <a:t>4</a:t>
            </a:r>
          </a:p>
          <a:p>
            <a:pPr marL="342900" indent="-342900">
              <a:buFontTx/>
              <a:buAutoNum type="arabicPlain"/>
            </a:pPr>
            <a:r>
              <a:rPr lang="en-US"/>
              <a:t>5</a:t>
            </a:r>
          </a:p>
          <a:p>
            <a:pPr marL="342900" indent="-342900">
              <a:buFontTx/>
              <a:buAutoNum type="arabicPlain"/>
            </a:pPr>
            <a:r>
              <a:rPr lang="en-US"/>
              <a:t>H</a:t>
            </a:r>
          </a:p>
          <a:p>
            <a:pPr marL="342900" indent="-342900">
              <a:buFontTx/>
              <a:buAutoNum type="arabicPlain"/>
            </a:pPr>
            <a:r>
              <a:rPr lang="en-US"/>
              <a:t>H</a:t>
            </a:r>
          </a:p>
          <a:p>
            <a:pPr marL="342900" indent="-342900">
              <a:buFontTx/>
              <a:buAutoNum type="arabicPlain"/>
            </a:pPr>
            <a:r>
              <a:rPr lang="en-US"/>
              <a:t>H</a:t>
            </a:r>
          </a:p>
          <a:p>
            <a:pPr marL="342900" indent="-342900">
              <a:buFontTx/>
              <a:buAutoNum type="arabicPlain"/>
            </a:pPr>
            <a:r>
              <a:rPr lang="en-US"/>
              <a:t>12</a:t>
            </a:r>
          </a:p>
          <a:p>
            <a:pPr marL="342900" indent="-342900">
              <a:buFontTx/>
              <a:buAutoNum type="arabicPlain"/>
            </a:pPr>
            <a:r>
              <a:rPr lang="en-US"/>
              <a:t>10</a:t>
            </a:r>
          </a:p>
          <a:p>
            <a:pPr marL="342900" indent="-342900">
              <a:buFontTx/>
              <a:buAutoNum type="arabicPlain"/>
            </a:pPr>
            <a:r>
              <a:rPr lang="en-US"/>
              <a:t>8</a:t>
            </a:r>
          </a:p>
          <a:p>
            <a:pPr marL="342900" indent="-342900">
              <a:buFontTx/>
              <a:buAutoNum type="arabicPlain"/>
            </a:pPr>
            <a:r>
              <a:rPr lang="en-US"/>
              <a:t>H</a:t>
            </a:r>
          </a:p>
          <a:p>
            <a:pPr marL="342900" indent="-342900">
              <a:buFontTx/>
              <a:buAutoNum type="arabicPlain"/>
            </a:pPr>
            <a:r>
              <a:rPr lang="en-US"/>
              <a:t>H</a:t>
            </a:r>
          </a:p>
        </p:txBody>
      </p:sp>
      <p:sp>
        <p:nvSpPr>
          <p:cNvPr id="41996" name="Text Box 13"/>
          <p:cNvSpPr txBox="1">
            <a:spLocks noChangeArrowheads="1"/>
          </p:cNvSpPr>
          <p:nvPr/>
        </p:nvSpPr>
        <p:spPr bwMode="auto">
          <a:xfrm>
            <a:off x="6019800" y="1828800"/>
            <a:ext cx="755650" cy="2838450"/>
          </a:xfrm>
          <a:prstGeom prst="rect">
            <a:avLst/>
          </a:prstGeom>
          <a:noFill/>
          <a:ln w="9525">
            <a:noFill/>
            <a:miter lim="800000"/>
            <a:headEnd/>
            <a:tailEnd/>
          </a:ln>
        </p:spPr>
        <p:txBody>
          <a:bodyPr wrap="none">
            <a:spAutoFit/>
          </a:bodyPr>
          <a:lstStyle/>
          <a:p>
            <a:r>
              <a:rPr lang="en-US" dirty="0"/>
              <a:t>13 H</a:t>
            </a:r>
          </a:p>
          <a:p>
            <a:r>
              <a:rPr lang="en-US" dirty="0"/>
              <a:t>14 9</a:t>
            </a:r>
          </a:p>
          <a:p>
            <a:r>
              <a:rPr lang="en-US" dirty="0"/>
              <a:t>15 11</a:t>
            </a:r>
          </a:p>
          <a:p>
            <a:r>
              <a:rPr lang="en-US" dirty="0"/>
              <a:t>16 H</a:t>
            </a:r>
          </a:p>
          <a:p>
            <a:r>
              <a:rPr lang="en-US" dirty="0"/>
              <a:t>17 H</a:t>
            </a:r>
          </a:p>
          <a:p>
            <a:r>
              <a:rPr lang="en-US" dirty="0"/>
              <a:t>18 H</a:t>
            </a:r>
          </a:p>
          <a:p>
            <a:r>
              <a:rPr lang="en-US" dirty="0"/>
              <a:t>19 7</a:t>
            </a:r>
          </a:p>
          <a:p>
            <a:r>
              <a:rPr lang="en-US" dirty="0"/>
              <a:t>20 6</a:t>
            </a:r>
          </a:p>
          <a:p>
            <a:r>
              <a:rPr lang="en-US" dirty="0"/>
              <a:t>21 3</a:t>
            </a:r>
          </a:p>
          <a:p>
            <a:r>
              <a:rPr lang="en-US" dirty="0"/>
              <a:t>22 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1962</a:t>
            </a:r>
            <a:endParaRPr lang="en-US" dirty="0"/>
          </a:p>
        </p:txBody>
      </p:sp>
      <p:sp>
        <p:nvSpPr>
          <p:cNvPr id="5" name="Content Placeholder 4"/>
          <p:cNvSpPr>
            <a:spLocks noGrp="1"/>
          </p:cNvSpPr>
          <p:nvPr>
            <p:ph sz="quarter" idx="1"/>
          </p:nvPr>
        </p:nvSpPr>
        <p:spPr/>
        <p:txBody>
          <a:bodyPr/>
          <a:lstStyle/>
          <a:p>
            <a:endParaRPr lang="en-US"/>
          </a:p>
        </p:txBody>
      </p:sp>
      <p:pic>
        <p:nvPicPr>
          <p:cNvPr id="120835" name="Picture 3"/>
          <p:cNvPicPr>
            <a:picLocks noChangeAspect="1" noChangeArrowheads="1"/>
          </p:cNvPicPr>
          <p:nvPr/>
        </p:nvPicPr>
        <p:blipFill>
          <a:blip r:embed="rId2" cstate="print"/>
          <a:srcRect/>
          <a:stretch>
            <a:fillRect/>
          </a:stretch>
        </p:blipFill>
        <p:spPr bwMode="auto">
          <a:xfrm>
            <a:off x="4343400" y="0"/>
            <a:ext cx="4276725" cy="68774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Constraints</a:t>
            </a:r>
          </a:p>
        </p:txBody>
      </p:sp>
      <p:sp>
        <p:nvSpPr>
          <p:cNvPr id="43011" name="Rectangle 3"/>
          <p:cNvSpPr>
            <a:spLocks noGrp="1" noChangeArrowheads="1"/>
          </p:cNvSpPr>
          <p:nvPr>
            <p:ph sz="quarter" idx="1"/>
          </p:nvPr>
        </p:nvSpPr>
        <p:spPr/>
        <p:txBody>
          <a:bodyPr/>
          <a:lstStyle/>
          <a:p>
            <a:pPr eaLnBrk="1" hangingPunct="1"/>
            <a:r>
              <a:rPr lang="en-US" dirty="0" smtClean="0"/>
              <a:t>Master: Break down by Team</a:t>
            </a:r>
          </a:p>
          <a:p>
            <a:pPr lvl="1" eaLnBrk="1" hangingPunct="1"/>
            <a:r>
              <a:rPr lang="en-US" dirty="0" smtClean="0"/>
              <a:t>Visit every Team</a:t>
            </a:r>
          </a:p>
          <a:p>
            <a:pPr lvl="1" eaLnBrk="1" hangingPunct="1"/>
            <a:r>
              <a:rPr lang="en-US" dirty="0" smtClean="0"/>
              <a:t>No more than 3 in sequence</a:t>
            </a:r>
          </a:p>
          <a:p>
            <a:pPr lvl="1" eaLnBrk="1" hangingPunct="1"/>
            <a:r>
              <a:rPr lang="en-US" dirty="0" smtClean="0"/>
              <a:t>Cost based on travel of sequences</a:t>
            </a:r>
          </a:p>
          <a:p>
            <a:pPr eaLnBrk="1" hangingPunct="1"/>
            <a:r>
              <a:rPr lang="en-US" dirty="0" err="1" smtClean="0"/>
              <a:t>Subproblem</a:t>
            </a:r>
            <a:r>
              <a:rPr lang="en-US" dirty="0" smtClean="0"/>
              <a:t>: Link teams</a:t>
            </a:r>
          </a:p>
          <a:p>
            <a:pPr lvl="1" eaLnBrk="1" hangingPunct="1"/>
            <a:r>
              <a:rPr lang="en-US" dirty="0" smtClean="0"/>
              <a:t>Use only sequences from Master</a:t>
            </a:r>
          </a:p>
          <a:p>
            <a:pPr lvl="1" eaLnBrk="1" hangingPunct="1"/>
            <a:r>
              <a:rPr lang="en-US" dirty="0" smtClean="0"/>
              <a:t>If team </a:t>
            </a:r>
            <a:r>
              <a:rPr lang="en-US" dirty="0" err="1" smtClean="0"/>
              <a:t>i</a:t>
            </a:r>
            <a:r>
              <a:rPr lang="en-US" dirty="0" smtClean="0"/>
              <a:t> plays at j in slot t, then j home in slot t</a:t>
            </a:r>
          </a:p>
          <a:p>
            <a:pPr lvl="1" eaLnBrk="1" hangingPunct="1"/>
            <a:r>
              <a:rPr lang="en-US" dirty="0" smtClean="0"/>
              <a:t>No more than one team at j in any slot</a:t>
            </a:r>
          </a:p>
          <a:p>
            <a:pPr lvl="1" eaLnBrk="1" hangingPunct="1"/>
            <a:r>
              <a:rPr lang="en-US" dirty="0" smtClean="0"/>
              <a:t>No consecutive away; no more than k consecutive home</a:t>
            </a:r>
          </a:p>
          <a:p>
            <a:pPr lvl="1" eaLnBrk="1" hangingPunct="1"/>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a:bodyPr>
          <a:lstStyle/>
          <a:p>
            <a:pPr eaLnBrk="1" hangingPunct="1"/>
            <a:r>
              <a:rPr lang="en-US" smtClean="0"/>
              <a:t>Traveling Tournament Problem</a:t>
            </a:r>
          </a:p>
        </p:txBody>
      </p:sp>
      <p:sp>
        <p:nvSpPr>
          <p:cNvPr id="45059" name="Rectangle 3"/>
          <p:cNvSpPr>
            <a:spLocks noGrp="1" noChangeArrowheads="1"/>
          </p:cNvSpPr>
          <p:nvPr>
            <p:ph sz="quarter" idx="1"/>
          </p:nvPr>
        </p:nvSpPr>
        <p:spPr/>
        <p:txBody>
          <a:bodyPr/>
          <a:lstStyle/>
          <a:p>
            <a:pPr eaLnBrk="1" hangingPunct="1"/>
            <a:r>
              <a:rPr lang="en-US" smtClean="0"/>
              <a:t>Solve individual teams problems to get best sequences (trips)</a:t>
            </a:r>
          </a:p>
          <a:p>
            <a:pPr eaLnBrk="1" hangingPunct="1"/>
            <a:r>
              <a:rPr lang="en-US" smtClean="0"/>
              <a:t>Determine if trips fit together.  If so, then optimal, else</a:t>
            </a:r>
          </a:p>
          <a:p>
            <a:pPr eaLnBrk="1" hangingPunct="1"/>
            <a:r>
              <a:rPr lang="en-US" smtClean="0"/>
              <a:t>Generate “no-good” and find next best combination of sequences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Results</a:t>
            </a:r>
          </a:p>
        </p:txBody>
      </p:sp>
      <p:sp>
        <p:nvSpPr>
          <p:cNvPr id="46083" name="Rectangle 3"/>
          <p:cNvSpPr>
            <a:spLocks noGrp="1" noChangeArrowheads="1"/>
          </p:cNvSpPr>
          <p:nvPr>
            <p:ph type="body" sz="half" idx="1"/>
          </p:nvPr>
        </p:nvSpPr>
        <p:spPr>
          <a:xfrm>
            <a:off x="457200" y="1600200"/>
            <a:ext cx="2667000" cy="4530725"/>
          </a:xfrm>
        </p:spPr>
        <p:txBody>
          <a:bodyPr/>
          <a:lstStyle/>
          <a:p>
            <a:pPr eaLnBrk="1" hangingPunct="1">
              <a:buFont typeface="Wingdings" pitchFamily="2" charset="2"/>
              <a:buNone/>
            </a:pPr>
            <a:r>
              <a:rPr lang="en-US" sz="2200" smtClean="0"/>
              <a:t>For 12 teams, the best trips for each team can be generated in a matter of seconds</a:t>
            </a:r>
          </a:p>
          <a:p>
            <a:pPr eaLnBrk="1" hangingPunct="1">
              <a:buFont typeface="Wingdings" pitchFamily="2" charset="2"/>
              <a:buNone/>
            </a:pPr>
            <a:endParaRPr lang="en-US" sz="2200" smtClean="0"/>
          </a:p>
          <a:p>
            <a:pPr eaLnBrk="1" hangingPunct="1">
              <a:buFont typeface="Wingdings" pitchFamily="2" charset="2"/>
              <a:buNone/>
            </a:pPr>
            <a:r>
              <a:rPr lang="en-US" sz="2200" smtClean="0"/>
              <a:t>Easy to generate sets in order of size</a:t>
            </a:r>
          </a:p>
        </p:txBody>
      </p:sp>
      <p:graphicFrame>
        <p:nvGraphicFramePr>
          <p:cNvPr id="46429" name="Group 349"/>
          <p:cNvGraphicFramePr>
            <a:graphicFrameLocks noGrp="1"/>
          </p:cNvGraphicFramePr>
          <p:nvPr>
            <p:ph sz="half" idx="2"/>
          </p:nvPr>
        </p:nvGraphicFramePr>
        <p:xfrm>
          <a:off x="3657600" y="685800"/>
          <a:ext cx="5029200" cy="5524504"/>
        </p:xfrm>
        <a:graphic>
          <a:graphicData uri="http://schemas.openxmlformats.org/drawingml/2006/table">
            <a:tbl>
              <a:tblPr/>
              <a:tblGrid>
                <a:gridCol w="838200"/>
                <a:gridCol w="838200"/>
                <a:gridCol w="838200"/>
                <a:gridCol w="838200"/>
                <a:gridCol w="838200"/>
                <a:gridCol w="838200"/>
              </a:tblGrid>
              <a:tr h="54768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a:t>
                      </a:r>
                    </a:p>
                  </a:txBody>
                  <a:tcPr anchor="b" horzOverflow="overflow">
                    <a:lnL cap="flat">
                      <a:noFill/>
                    </a:lnL>
                    <a:lnR>
                      <a:noFill/>
                    </a:lnR>
                    <a:lnT cap="fla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8282</a:t>
                      </a:r>
                    </a:p>
                  </a:txBody>
                  <a:tcPr anchor="b"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8297</a:t>
                      </a:r>
                    </a:p>
                  </a:txBody>
                  <a:tcPr anchor="b"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8354</a:t>
                      </a:r>
                    </a:p>
                  </a:txBody>
                  <a:tcPr anchor="b"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8362</a:t>
                      </a:r>
                    </a:p>
                  </a:txBody>
                  <a:tcPr anchor="b" horzOverflow="overflow">
                    <a:lnL>
                      <a:noFill/>
                    </a:lnL>
                    <a:lnR>
                      <a:noFill/>
                    </a:lnR>
                    <a:lnT cap="fla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8398</a:t>
                      </a:r>
                    </a:p>
                  </a:txBody>
                  <a:tcPr anchor="b" horzOverflow="overflow">
                    <a:lnL>
                      <a:noFill/>
                    </a:lnL>
                    <a:lnR cap="flat">
                      <a:noFill/>
                    </a:lnR>
                    <a:lnT cap="flat">
                      <a:noFill/>
                    </a:lnT>
                    <a:lnB>
                      <a:noFill/>
                    </a:lnB>
                    <a:lnTlToBr>
                      <a:noFill/>
                    </a:lnTlToBr>
                    <a:lnBlToTr>
                      <a:noFill/>
                    </a:lnBlToTr>
                    <a:noFill/>
                  </a:tcPr>
                </a:tc>
              </a:tr>
              <a:tr h="4524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2</a:t>
                      </a: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8935</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8944</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8956</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8972</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8981</a:t>
                      </a:r>
                    </a:p>
                  </a:txBody>
                  <a:tcPr anchor="b" horzOverflow="overflow">
                    <a:lnL>
                      <a:noFill/>
                    </a:lnL>
                    <a:lnR cap="flat">
                      <a:noFill/>
                    </a:lnR>
                    <a:lnT>
                      <a:noFill/>
                    </a:lnT>
                    <a:lnB>
                      <a:noFill/>
                    </a:lnB>
                    <a:lnTlToBr>
                      <a:noFill/>
                    </a:lnTlToBr>
                    <a:lnBlToTr>
                      <a:noFill/>
                    </a:lnBlToTr>
                    <a:noFill/>
                  </a:tcPr>
                </a:tc>
              </a:tr>
              <a:tr h="4540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3</a:t>
                      </a: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8554</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8563</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8571</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8596</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8625</a:t>
                      </a:r>
                    </a:p>
                  </a:txBody>
                  <a:tcPr anchor="b" horzOverflow="overflow">
                    <a:lnL>
                      <a:noFill/>
                    </a:lnL>
                    <a:lnR cap="flat">
                      <a:noFill/>
                    </a:lnR>
                    <a:lnT>
                      <a:noFill/>
                    </a:lnT>
                    <a:lnB>
                      <a:noFill/>
                    </a:lnB>
                    <a:lnTlToBr>
                      <a:noFill/>
                    </a:lnTlToBr>
                    <a:lnBlToTr>
                      <a:noFill/>
                    </a:lnBlToTr>
                    <a:noFill/>
                  </a:tcPr>
                </a:tc>
              </a:tr>
              <a:tr h="4508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4</a:t>
                      </a: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9330</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9355</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9366</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9375</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9393</a:t>
                      </a:r>
                    </a:p>
                  </a:txBody>
                  <a:tcPr anchor="b" horzOverflow="overflow">
                    <a:lnL>
                      <a:noFill/>
                    </a:lnL>
                    <a:lnR cap="flat">
                      <a:noFill/>
                    </a:lnR>
                    <a:lnT>
                      <a:noFill/>
                    </a:lnT>
                    <a:lnB>
                      <a:noFill/>
                    </a:lnB>
                    <a:lnTlToBr>
                      <a:noFill/>
                    </a:lnTlToBr>
                    <a:lnBlToTr>
                      <a:noFill/>
                    </a:lnBlToTr>
                    <a:noFill/>
                  </a:tcPr>
                </a:tc>
              </a:tr>
              <a:tr h="4524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5</a:t>
                      </a: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11184</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11194</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11209</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11214</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11219</a:t>
                      </a:r>
                    </a:p>
                  </a:txBody>
                  <a:tcPr anchor="b" horzOverflow="overflow">
                    <a:lnL>
                      <a:noFill/>
                    </a:lnL>
                    <a:lnR cap="flat">
                      <a:noFill/>
                    </a:lnR>
                    <a:lnT>
                      <a:noFill/>
                    </a:lnT>
                    <a:lnB>
                      <a:noFill/>
                    </a:lnB>
                    <a:lnTlToBr>
                      <a:noFill/>
                    </a:lnTlToBr>
                    <a:lnBlToTr>
                      <a:noFill/>
                    </a:lnBlToTr>
                    <a:noFill/>
                  </a:tcPr>
                </a:tc>
              </a:tr>
              <a:tr h="4524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6</a:t>
                      </a: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7627</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7636</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7661</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7692</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7701</a:t>
                      </a:r>
                    </a:p>
                  </a:txBody>
                  <a:tcPr anchor="b" horzOverflow="overflow">
                    <a:lnL>
                      <a:noFill/>
                    </a:lnL>
                    <a:lnR cap="flat">
                      <a:noFill/>
                    </a:lnR>
                    <a:lnT>
                      <a:noFill/>
                    </a:lnT>
                    <a:lnB>
                      <a:noFill/>
                    </a:lnB>
                    <a:lnTlToBr>
                      <a:noFill/>
                    </a:lnTlToBr>
                    <a:lnBlToTr>
                      <a:noFill/>
                    </a:lnBlToTr>
                    <a:noFill/>
                  </a:tcPr>
                </a:tc>
              </a:tr>
              <a:tr h="4524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7</a:t>
                      </a: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7319</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7392</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7397</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7417</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7426</a:t>
                      </a:r>
                    </a:p>
                  </a:txBody>
                  <a:tcPr anchor="b" horzOverflow="overflow">
                    <a:lnL>
                      <a:noFill/>
                    </a:lnL>
                    <a:lnR cap="flat">
                      <a:noFill/>
                    </a:lnR>
                    <a:lnT>
                      <a:noFill/>
                    </a:lnT>
                    <a:lnB>
                      <a:noFill/>
                    </a:lnB>
                    <a:lnTlToBr>
                      <a:noFill/>
                    </a:lnTlToBr>
                    <a:lnBlToTr>
                      <a:noFill/>
                    </a:lnBlToTr>
                    <a:noFill/>
                  </a:tcPr>
                </a:tc>
              </a:tr>
              <a:tr h="4524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a:t>
                      </a: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7733</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7744</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7782</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7806</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7822</a:t>
                      </a:r>
                    </a:p>
                  </a:txBody>
                  <a:tcPr anchor="b" horzOverflow="overflow">
                    <a:lnL>
                      <a:noFill/>
                    </a:lnL>
                    <a:lnR cap="flat">
                      <a:noFill/>
                    </a:lnR>
                    <a:lnT>
                      <a:noFill/>
                    </a:lnT>
                    <a:lnB>
                      <a:noFill/>
                    </a:lnB>
                    <a:lnTlToBr>
                      <a:noFill/>
                    </a:lnTlToBr>
                    <a:lnBlToTr>
                      <a:noFill/>
                    </a:lnBlToTr>
                    <a:noFill/>
                  </a:tcPr>
                </a:tc>
              </a:tr>
              <a:tr h="45402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9</a:t>
                      </a: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7986</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8027</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8065</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8068</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8075</a:t>
                      </a:r>
                    </a:p>
                  </a:txBody>
                  <a:tcPr anchor="b" horzOverflow="overflow">
                    <a:lnL>
                      <a:noFill/>
                    </a:lnL>
                    <a:lnR cap="flat">
                      <a:noFill/>
                    </a:lnR>
                    <a:lnT>
                      <a:noFill/>
                    </a:lnT>
                    <a:lnB>
                      <a:noFill/>
                    </a:lnB>
                    <a:lnTlToBr>
                      <a:noFill/>
                    </a:lnTlToBr>
                    <a:lnBlToTr>
                      <a:noFill/>
                    </a:lnBlToTr>
                    <a:noFill/>
                  </a:tcPr>
                </a:tc>
              </a:tr>
              <a:tr h="45085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10</a:t>
                      </a: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8033</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8120</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8140</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8144</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8153</a:t>
                      </a:r>
                    </a:p>
                  </a:txBody>
                  <a:tcPr anchor="b" horzOverflow="overflow">
                    <a:lnL>
                      <a:noFill/>
                    </a:lnL>
                    <a:lnR cap="flat">
                      <a:noFill/>
                    </a:lnR>
                    <a:lnT>
                      <a:noFill/>
                    </a:lnT>
                    <a:lnB>
                      <a:noFill/>
                    </a:lnB>
                    <a:lnTlToBr>
                      <a:noFill/>
                    </a:lnTlToBr>
                    <a:lnBlToTr>
                      <a:noFill/>
                    </a:lnBlToTr>
                    <a:noFill/>
                  </a:tcPr>
                </a:tc>
              </a:tr>
              <a:tr h="4524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11</a:t>
                      </a:r>
                    </a:p>
                  </a:txBody>
                  <a:tcPr anchor="b" horzOverflow="overflow">
                    <a:lnL cap="flat">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10739</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10742</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10816</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10819</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10837</a:t>
                      </a:r>
                    </a:p>
                  </a:txBody>
                  <a:tcPr anchor="b" horzOverflow="overflow">
                    <a:lnL>
                      <a:noFill/>
                    </a:lnL>
                    <a:lnR cap="flat">
                      <a:noFill/>
                    </a:lnR>
                    <a:lnT>
                      <a:noFill/>
                    </a:lnT>
                    <a:lnB>
                      <a:noFill/>
                    </a:lnB>
                    <a:lnTlToBr>
                      <a:noFill/>
                    </a:lnTlToBr>
                    <a:lnBlToTr>
                      <a:noFill/>
                    </a:lnBlToTr>
                    <a:noFill/>
                  </a:tcPr>
                </a:tc>
              </a:tr>
              <a:tr h="4524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12</a:t>
                      </a:r>
                    </a:p>
                  </a:txBody>
                  <a:tcPr anchor="b" horzOverflow="overflow">
                    <a:lnL cap="flat">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11761</a:t>
                      </a: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11777</a:t>
                      </a: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11845</a:t>
                      </a: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11864</a:t>
                      </a:r>
                    </a:p>
                  </a:txBody>
                  <a:tcPr anchor="b"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cs typeface="Arial" charset="0"/>
                        </a:rPr>
                        <a:t>11872</a:t>
                      </a:r>
                    </a:p>
                  </a:txBody>
                  <a:tcPr anchor="b" horzOverflow="overflow">
                    <a:lnL>
                      <a:noFill/>
                    </a:lnL>
                    <a:lnR cap="flat">
                      <a:noFill/>
                    </a:lnR>
                    <a:lnT>
                      <a:noFill/>
                    </a:lnT>
                    <a:lnB cap="flat">
                      <a:noFill/>
                    </a:lnB>
                    <a:lnTlToBr>
                      <a:noFill/>
                    </a:lnTlToBr>
                    <a:lnBlToTr>
                      <a:noFill/>
                    </a:lnBlToTr>
                    <a:noFill/>
                  </a:tcPr>
                </a:tc>
              </a:tr>
            </a:tbl>
          </a:graphicData>
        </a:graphic>
      </p:graphicFrame>
      <p:sp>
        <p:nvSpPr>
          <p:cNvPr id="46430" name="Oval 350"/>
          <p:cNvSpPr>
            <a:spLocks noChangeArrowheads="1"/>
          </p:cNvSpPr>
          <p:nvPr/>
        </p:nvSpPr>
        <p:spPr bwMode="auto">
          <a:xfrm>
            <a:off x="4648200" y="762000"/>
            <a:ext cx="685800" cy="533400"/>
          </a:xfrm>
          <a:prstGeom prst="ellipse">
            <a:avLst/>
          </a:prstGeom>
          <a:noFill/>
          <a:ln w="25400">
            <a:solidFill>
              <a:srgbClr val="FF0000"/>
            </a:solidFill>
            <a:round/>
            <a:headEnd/>
            <a:tailEnd/>
          </a:ln>
        </p:spPr>
        <p:txBody>
          <a:bodyPr wrap="none" anchor="ctr"/>
          <a:lstStyle/>
          <a:p>
            <a:endParaRPr lang="en-US"/>
          </a:p>
        </p:txBody>
      </p:sp>
      <p:sp>
        <p:nvSpPr>
          <p:cNvPr id="46431" name="Oval 351"/>
          <p:cNvSpPr>
            <a:spLocks noChangeArrowheads="1"/>
          </p:cNvSpPr>
          <p:nvPr/>
        </p:nvSpPr>
        <p:spPr bwMode="auto">
          <a:xfrm>
            <a:off x="4648200" y="1219200"/>
            <a:ext cx="685800" cy="533400"/>
          </a:xfrm>
          <a:prstGeom prst="ellipse">
            <a:avLst/>
          </a:prstGeom>
          <a:noFill/>
          <a:ln w="25400">
            <a:solidFill>
              <a:srgbClr val="FF0000"/>
            </a:solidFill>
            <a:round/>
            <a:headEnd/>
            <a:tailEnd/>
          </a:ln>
        </p:spPr>
        <p:txBody>
          <a:bodyPr wrap="none" anchor="ctr"/>
          <a:lstStyle/>
          <a:p>
            <a:endParaRPr lang="en-US"/>
          </a:p>
        </p:txBody>
      </p:sp>
      <p:sp>
        <p:nvSpPr>
          <p:cNvPr id="46432" name="Oval 352"/>
          <p:cNvSpPr>
            <a:spLocks noChangeArrowheads="1"/>
          </p:cNvSpPr>
          <p:nvPr/>
        </p:nvSpPr>
        <p:spPr bwMode="auto">
          <a:xfrm>
            <a:off x="4648200" y="1676400"/>
            <a:ext cx="685800" cy="533400"/>
          </a:xfrm>
          <a:prstGeom prst="ellipse">
            <a:avLst/>
          </a:prstGeom>
          <a:noFill/>
          <a:ln w="25400">
            <a:solidFill>
              <a:srgbClr val="FF0000"/>
            </a:solidFill>
            <a:round/>
            <a:headEnd/>
            <a:tailEnd/>
          </a:ln>
        </p:spPr>
        <p:txBody>
          <a:bodyPr wrap="none" anchor="ctr"/>
          <a:lstStyle/>
          <a:p>
            <a:endParaRPr lang="en-US"/>
          </a:p>
        </p:txBody>
      </p:sp>
      <p:sp>
        <p:nvSpPr>
          <p:cNvPr id="46433" name="Oval 353"/>
          <p:cNvSpPr>
            <a:spLocks noChangeArrowheads="1"/>
          </p:cNvSpPr>
          <p:nvPr/>
        </p:nvSpPr>
        <p:spPr bwMode="auto">
          <a:xfrm>
            <a:off x="4648200" y="2133600"/>
            <a:ext cx="685800" cy="533400"/>
          </a:xfrm>
          <a:prstGeom prst="ellipse">
            <a:avLst/>
          </a:prstGeom>
          <a:noFill/>
          <a:ln w="25400">
            <a:solidFill>
              <a:srgbClr val="FF0000"/>
            </a:solidFill>
            <a:round/>
            <a:headEnd/>
            <a:tailEnd/>
          </a:ln>
        </p:spPr>
        <p:txBody>
          <a:bodyPr wrap="none" anchor="ctr"/>
          <a:lstStyle/>
          <a:p>
            <a:endParaRPr lang="en-US"/>
          </a:p>
        </p:txBody>
      </p:sp>
      <p:sp>
        <p:nvSpPr>
          <p:cNvPr id="46434" name="Oval 354"/>
          <p:cNvSpPr>
            <a:spLocks noChangeArrowheads="1"/>
          </p:cNvSpPr>
          <p:nvPr/>
        </p:nvSpPr>
        <p:spPr bwMode="auto">
          <a:xfrm>
            <a:off x="4572000" y="2590800"/>
            <a:ext cx="685800" cy="533400"/>
          </a:xfrm>
          <a:prstGeom prst="ellipse">
            <a:avLst/>
          </a:prstGeom>
          <a:noFill/>
          <a:ln w="25400">
            <a:solidFill>
              <a:srgbClr val="FF0000"/>
            </a:solidFill>
            <a:round/>
            <a:headEnd/>
            <a:tailEnd/>
          </a:ln>
        </p:spPr>
        <p:txBody>
          <a:bodyPr wrap="none" anchor="ctr"/>
          <a:lstStyle/>
          <a:p>
            <a:endParaRPr lang="en-US"/>
          </a:p>
        </p:txBody>
      </p:sp>
      <p:sp>
        <p:nvSpPr>
          <p:cNvPr id="46435" name="Oval 355"/>
          <p:cNvSpPr>
            <a:spLocks noChangeArrowheads="1"/>
          </p:cNvSpPr>
          <p:nvPr/>
        </p:nvSpPr>
        <p:spPr bwMode="auto">
          <a:xfrm>
            <a:off x="4572000" y="3048000"/>
            <a:ext cx="685800" cy="533400"/>
          </a:xfrm>
          <a:prstGeom prst="ellipse">
            <a:avLst/>
          </a:prstGeom>
          <a:noFill/>
          <a:ln w="25400">
            <a:solidFill>
              <a:srgbClr val="FF0000"/>
            </a:solidFill>
            <a:round/>
            <a:headEnd/>
            <a:tailEnd/>
          </a:ln>
        </p:spPr>
        <p:txBody>
          <a:bodyPr wrap="none" anchor="ctr"/>
          <a:lstStyle/>
          <a:p>
            <a:endParaRPr lang="en-US"/>
          </a:p>
        </p:txBody>
      </p:sp>
      <p:sp>
        <p:nvSpPr>
          <p:cNvPr id="46436" name="Oval 356"/>
          <p:cNvSpPr>
            <a:spLocks noChangeArrowheads="1"/>
          </p:cNvSpPr>
          <p:nvPr/>
        </p:nvSpPr>
        <p:spPr bwMode="auto">
          <a:xfrm>
            <a:off x="4572000" y="3505200"/>
            <a:ext cx="685800" cy="533400"/>
          </a:xfrm>
          <a:prstGeom prst="ellipse">
            <a:avLst/>
          </a:prstGeom>
          <a:noFill/>
          <a:ln w="25400">
            <a:solidFill>
              <a:srgbClr val="FF0000"/>
            </a:solidFill>
            <a:round/>
            <a:headEnd/>
            <a:tailEnd/>
          </a:ln>
        </p:spPr>
        <p:txBody>
          <a:bodyPr wrap="none" anchor="ctr"/>
          <a:lstStyle/>
          <a:p>
            <a:endParaRPr lang="en-US"/>
          </a:p>
        </p:txBody>
      </p:sp>
      <p:sp>
        <p:nvSpPr>
          <p:cNvPr id="46437" name="Oval 357"/>
          <p:cNvSpPr>
            <a:spLocks noChangeArrowheads="1"/>
          </p:cNvSpPr>
          <p:nvPr/>
        </p:nvSpPr>
        <p:spPr bwMode="auto">
          <a:xfrm>
            <a:off x="4572000" y="3886200"/>
            <a:ext cx="685800" cy="533400"/>
          </a:xfrm>
          <a:prstGeom prst="ellipse">
            <a:avLst/>
          </a:prstGeom>
          <a:noFill/>
          <a:ln w="25400">
            <a:solidFill>
              <a:srgbClr val="FF0000"/>
            </a:solidFill>
            <a:round/>
            <a:headEnd/>
            <a:tailEnd/>
          </a:ln>
        </p:spPr>
        <p:txBody>
          <a:bodyPr wrap="none" anchor="ctr"/>
          <a:lstStyle/>
          <a:p>
            <a:endParaRPr lang="en-US"/>
          </a:p>
        </p:txBody>
      </p:sp>
      <p:sp>
        <p:nvSpPr>
          <p:cNvPr id="46438" name="Oval 358"/>
          <p:cNvSpPr>
            <a:spLocks noChangeArrowheads="1"/>
          </p:cNvSpPr>
          <p:nvPr/>
        </p:nvSpPr>
        <p:spPr bwMode="auto">
          <a:xfrm>
            <a:off x="4572000" y="4419600"/>
            <a:ext cx="685800" cy="533400"/>
          </a:xfrm>
          <a:prstGeom prst="ellipse">
            <a:avLst/>
          </a:prstGeom>
          <a:noFill/>
          <a:ln w="25400">
            <a:solidFill>
              <a:srgbClr val="FF0000"/>
            </a:solidFill>
            <a:round/>
            <a:headEnd/>
            <a:tailEnd/>
          </a:ln>
        </p:spPr>
        <p:txBody>
          <a:bodyPr wrap="none" anchor="ctr"/>
          <a:lstStyle/>
          <a:p>
            <a:endParaRPr lang="en-US"/>
          </a:p>
        </p:txBody>
      </p:sp>
      <p:sp>
        <p:nvSpPr>
          <p:cNvPr id="46439" name="Oval 359"/>
          <p:cNvSpPr>
            <a:spLocks noChangeArrowheads="1"/>
          </p:cNvSpPr>
          <p:nvPr/>
        </p:nvSpPr>
        <p:spPr bwMode="auto">
          <a:xfrm>
            <a:off x="4648200" y="4876800"/>
            <a:ext cx="685800" cy="533400"/>
          </a:xfrm>
          <a:prstGeom prst="ellipse">
            <a:avLst/>
          </a:prstGeom>
          <a:noFill/>
          <a:ln w="25400">
            <a:solidFill>
              <a:srgbClr val="FF0000"/>
            </a:solidFill>
            <a:round/>
            <a:headEnd/>
            <a:tailEnd/>
          </a:ln>
        </p:spPr>
        <p:txBody>
          <a:bodyPr wrap="none" anchor="ctr"/>
          <a:lstStyle/>
          <a:p>
            <a:endParaRPr lang="en-US"/>
          </a:p>
        </p:txBody>
      </p:sp>
      <p:sp>
        <p:nvSpPr>
          <p:cNvPr id="46440" name="Oval 360"/>
          <p:cNvSpPr>
            <a:spLocks noChangeArrowheads="1"/>
          </p:cNvSpPr>
          <p:nvPr/>
        </p:nvSpPr>
        <p:spPr bwMode="auto">
          <a:xfrm>
            <a:off x="4572000" y="5334000"/>
            <a:ext cx="685800" cy="533400"/>
          </a:xfrm>
          <a:prstGeom prst="ellipse">
            <a:avLst/>
          </a:prstGeom>
          <a:noFill/>
          <a:ln w="25400">
            <a:solidFill>
              <a:srgbClr val="FF0000"/>
            </a:solidFill>
            <a:round/>
            <a:headEnd/>
            <a:tailEnd/>
          </a:ln>
        </p:spPr>
        <p:txBody>
          <a:bodyPr wrap="none" anchor="ctr"/>
          <a:lstStyle/>
          <a:p>
            <a:endParaRPr lang="en-US"/>
          </a:p>
        </p:txBody>
      </p:sp>
      <p:sp>
        <p:nvSpPr>
          <p:cNvPr id="46441" name="Oval 361"/>
          <p:cNvSpPr>
            <a:spLocks noChangeArrowheads="1"/>
          </p:cNvSpPr>
          <p:nvPr/>
        </p:nvSpPr>
        <p:spPr bwMode="auto">
          <a:xfrm>
            <a:off x="4572000" y="5791200"/>
            <a:ext cx="685800" cy="533400"/>
          </a:xfrm>
          <a:prstGeom prst="ellipse">
            <a:avLst/>
          </a:prstGeom>
          <a:noFill/>
          <a:ln w="25400">
            <a:solidFill>
              <a:srgbClr val="FF0000"/>
            </a:solidFill>
            <a:round/>
            <a:headEnd/>
            <a:tailEnd/>
          </a:ln>
        </p:spPr>
        <p:txBody>
          <a:bodyPr wrap="none" anchor="ctr"/>
          <a:lstStyle/>
          <a:p>
            <a:endParaRPr lang="en-US"/>
          </a:p>
        </p:txBody>
      </p:sp>
      <p:sp>
        <p:nvSpPr>
          <p:cNvPr id="46442" name="Oval 362"/>
          <p:cNvSpPr>
            <a:spLocks noChangeArrowheads="1"/>
          </p:cNvSpPr>
          <p:nvPr/>
        </p:nvSpPr>
        <p:spPr bwMode="auto">
          <a:xfrm>
            <a:off x="5410200" y="5334000"/>
            <a:ext cx="685800" cy="533400"/>
          </a:xfrm>
          <a:prstGeom prst="ellipse">
            <a:avLst/>
          </a:prstGeom>
          <a:noFill/>
          <a:ln w="25400">
            <a:solidFill>
              <a:srgbClr val="FF0000"/>
            </a:solidFill>
            <a:round/>
            <a:headEnd/>
            <a:tailEnd/>
          </a:ln>
        </p:spPr>
        <p:txBody>
          <a:bodyPr wrap="none" anchor="ctr"/>
          <a:lstStyle/>
          <a:p>
            <a:endParaRPr lang="en-US"/>
          </a:p>
        </p:txBody>
      </p:sp>
      <p:sp>
        <p:nvSpPr>
          <p:cNvPr id="46443" name="Oval 363"/>
          <p:cNvSpPr>
            <a:spLocks noChangeArrowheads="1"/>
          </p:cNvSpPr>
          <p:nvPr/>
        </p:nvSpPr>
        <p:spPr bwMode="auto">
          <a:xfrm>
            <a:off x="5562600" y="1295400"/>
            <a:ext cx="685800" cy="533400"/>
          </a:xfrm>
          <a:prstGeom prst="ellipse">
            <a:avLst/>
          </a:prstGeom>
          <a:noFill/>
          <a:ln w="25400">
            <a:solidFill>
              <a:srgbClr val="FF0000"/>
            </a:solidFill>
            <a:round/>
            <a:headEnd/>
            <a:tailEnd/>
          </a:ln>
        </p:spPr>
        <p:txBody>
          <a:bodyPr wrap="none" anchor="ctr"/>
          <a:lstStyle/>
          <a:p>
            <a:endParaRPr lang="en-US"/>
          </a:p>
        </p:txBody>
      </p:sp>
      <p:sp>
        <p:nvSpPr>
          <p:cNvPr id="46444" name="Oval 364"/>
          <p:cNvSpPr>
            <a:spLocks noChangeArrowheads="1"/>
          </p:cNvSpPr>
          <p:nvPr/>
        </p:nvSpPr>
        <p:spPr bwMode="auto">
          <a:xfrm>
            <a:off x="5486400" y="1752600"/>
            <a:ext cx="685800" cy="533400"/>
          </a:xfrm>
          <a:prstGeom prst="ellipse">
            <a:avLst/>
          </a:prstGeom>
          <a:noFill/>
          <a:ln w="25400">
            <a:solidFill>
              <a:srgbClr val="FF0000"/>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6441"/>
                                        </p:tgtEl>
                                        <p:attrNameLst>
                                          <p:attrName>style.visibility</p:attrName>
                                        </p:attrNameLst>
                                      </p:cBhvr>
                                      <p:to>
                                        <p:strVal val="visible"/>
                                      </p:to>
                                    </p:set>
                                    <p:animEffect transition="in" filter="blinds(horizontal)">
                                      <p:cBhvr>
                                        <p:cTn id="7" dur="500"/>
                                        <p:tgtEl>
                                          <p:spTgt spid="4644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6440"/>
                                        </p:tgtEl>
                                        <p:attrNameLst>
                                          <p:attrName>style.visibility</p:attrName>
                                        </p:attrNameLst>
                                      </p:cBhvr>
                                      <p:to>
                                        <p:strVal val="visible"/>
                                      </p:to>
                                    </p:set>
                                    <p:animEffect transition="in" filter="blinds(horizontal)">
                                      <p:cBhvr>
                                        <p:cTn id="10" dur="500"/>
                                        <p:tgtEl>
                                          <p:spTgt spid="4644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6439"/>
                                        </p:tgtEl>
                                        <p:attrNameLst>
                                          <p:attrName>style.visibility</p:attrName>
                                        </p:attrNameLst>
                                      </p:cBhvr>
                                      <p:to>
                                        <p:strVal val="visible"/>
                                      </p:to>
                                    </p:set>
                                    <p:animEffect transition="in" filter="blinds(horizontal)">
                                      <p:cBhvr>
                                        <p:cTn id="13" dur="500"/>
                                        <p:tgtEl>
                                          <p:spTgt spid="4643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46438"/>
                                        </p:tgtEl>
                                        <p:attrNameLst>
                                          <p:attrName>style.visibility</p:attrName>
                                        </p:attrNameLst>
                                      </p:cBhvr>
                                      <p:to>
                                        <p:strVal val="visible"/>
                                      </p:to>
                                    </p:set>
                                    <p:animEffect transition="in" filter="blinds(horizontal)">
                                      <p:cBhvr>
                                        <p:cTn id="16" dur="500"/>
                                        <p:tgtEl>
                                          <p:spTgt spid="4643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6437"/>
                                        </p:tgtEl>
                                        <p:attrNameLst>
                                          <p:attrName>style.visibility</p:attrName>
                                        </p:attrNameLst>
                                      </p:cBhvr>
                                      <p:to>
                                        <p:strVal val="visible"/>
                                      </p:to>
                                    </p:set>
                                    <p:animEffect transition="in" filter="blinds(horizontal)">
                                      <p:cBhvr>
                                        <p:cTn id="19" dur="500"/>
                                        <p:tgtEl>
                                          <p:spTgt spid="4643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46436"/>
                                        </p:tgtEl>
                                        <p:attrNameLst>
                                          <p:attrName>style.visibility</p:attrName>
                                        </p:attrNameLst>
                                      </p:cBhvr>
                                      <p:to>
                                        <p:strVal val="visible"/>
                                      </p:to>
                                    </p:set>
                                    <p:animEffect transition="in" filter="blinds(horizontal)">
                                      <p:cBhvr>
                                        <p:cTn id="22" dur="500"/>
                                        <p:tgtEl>
                                          <p:spTgt spid="4643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6435"/>
                                        </p:tgtEl>
                                        <p:attrNameLst>
                                          <p:attrName>style.visibility</p:attrName>
                                        </p:attrNameLst>
                                      </p:cBhvr>
                                      <p:to>
                                        <p:strVal val="visible"/>
                                      </p:to>
                                    </p:set>
                                    <p:animEffect transition="in" filter="blinds(horizontal)">
                                      <p:cBhvr>
                                        <p:cTn id="25" dur="500"/>
                                        <p:tgtEl>
                                          <p:spTgt spid="4643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6434"/>
                                        </p:tgtEl>
                                        <p:attrNameLst>
                                          <p:attrName>style.visibility</p:attrName>
                                        </p:attrNameLst>
                                      </p:cBhvr>
                                      <p:to>
                                        <p:strVal val="visible"/>
                                      </p:to>
                                    </p:set>
                                    <p:animEffect transition="in" filter="blinds(horizontal)">
                                      <p:cBhvr>
                                        <p:cTn id="28" dur="500"/>
                                        <p:tgtEl>
                                          <p:spTgt spid="46434"/>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46433"/>
                                        </p:tgtEl>
                                        <p:attrNameLst>
                                          <p:attrName>style.visibility</p:attrName>
                                        </p:attrNameLst>
                                      </p:cBhvr>
                                      <p:to>
                                        <p:strVal val="visible"/>
                                      </p:to>
                                    </p:set>
                                    <p:animEffect transition="in" filter="blinds(horizontal)">
                                      <p:cBhvr>
                                        <p:cTn id="31" dur="500"/>
                                        <p:tgtEl>
                                          <p:spTgt spid="4643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46432"/>
                                        </p:tgtEl>
                                        <p:attrNameLst>
                                          <p:attrName>style.visibility</p:attrName>
                                        </p:attrNameLst>
                                      </p:cBhvr>
                                      <p:to>
                                        <p:strVal val="visible"/>
                                      </p:to>
                                    </p:set>
                                    <p:animEffect transition="in" filter="blinds(horizontal)">
                                      <p:cBhvr>
                                        <p:cTn id="34" dur="500"/>
                                        <p:tgtEl>
                                          <p:spTgt spid="4643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46431"/>
                                        </p:tgtEl>
                                        <p:attrNameLst>
                                          <p:attrName>style.visibility</p:attrName>
                                        </p:attrNameLst>
                                      </p:cBhvr>
                                      <p:to>
                                        <p:strVal val="visible"/>
                                      </p:to>
                                    </p:set>
                                    <p:animEffect transition="in" filter="blinds(horizontal)">
                                      <p:cBhvr>
                                        <p:cTn id="37" dur="500"/>
                                        <p:tgtEl>
                                          <p:spTgt spid="4643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46430"/>
                                        </p:tgtEl>
                                        <p:attrNameLst>
                                          <p:attrName>style.visibility</p:attrName>
                                        </p:attrNameLst>
                                      </p:cBhvr>
                                      <p:to>
                                        <p:strVal val="visible"/>
                                      </p:to>
                                    </p:set>
                                    <p:animEffect transition="in" filter="blinds(horizontal)">
                                      <p:cBhvr>
                                        <p:cTn id="40" dur="500"/>
                                        <p:tgtEl>
                                          <p:spTgt spid="46430"/>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grpId="1" nodeType="clickEffect">
                                  <p:stCondLst>
                                    <p:cond delay="0"/>
                                  </p:stCondLst>
                                  <p:childTnLst>
                                    <p:animEffect transition="out" filter="blinds(horizontal)">
                                      <p:cBhvr>
                                        <p:cTn id="44" dur="500"/>
                                        <p:tgtEl>
                                          <p:spTgt spid="46440"/>
                                        </p:tgtEl>
                                      </p:cBhvr>
                                    </p:animEffect>
                                    <p:set>
                                      <p:cBhvr>
                                        <p:cTn id="45" dur="1" fill="hold">
                                          <p:stCondLst>
                                            <p:cond delay="499"/>
                                          </p:stCondLst>
                                        </p:cTn>
                                        <p:tgtEl>
                                          <p:spTgt spid="46440"/>
                                        </p:tgtEl>
                                        <p:attrNameLst>
                                          <p:attrName>style.visibility</p:attrName>
                                        </p:attrNameLst>
                                      </p:cBhvr>
                                      <p:to>
                                        <p:strVal val="hidden"/>
                                      </p:to>
                                    </p:set>
                                  </p:childTnLst>
                                </p:cTn>
                              </p:par>
                              <p:par>
                                <p:cTn id="46" presetID="3" presetClass="entr" presetSubtype="10" fill="hold" grpId="0" nodeType="withEffect">
                                  <p:stCondLst>
                                    <p:cond delay="0"/>
                                  </p:stCondLst>
                                  <p:childTnLst>
                                    <p:set>
                                      <p:cBhvr>
                                        <p:cTn id="47" dur="1" fill="hold">
                                          <p:stCondLst>
                                            <p:cond delay="0"/>
                                          </p:stCondLst>
                                        </p:cTn>
                                        <p:tgtEl>
                                          <p:spTgt spid="46442"/>
                                        </p:tgtEl>
                                        <p:attrNameLst>
                                          <p:attrName>style.visibility</p:attrName>
                                        </p:attrNameLst>
                                      </p:cBhvr>
                                      <p:to>
                                        <p:strVal val="visible"/>
                                      </p:to>
                                    </p:set>
                                    <p:animEffect transition="in" filter="blinds(horizontal)">
                                      <p:cBhvr>
                                        <p:cTn id="48" dur="500"/>
                                        <p:tgtEl>
                                          <p:spTgt spid="46442"/>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xit" presetSubtype="10" fill="hold" grpId="1" nodeType="clickEffect">
                                  <p:stCondLst>
                                    <p:cond delay="0"/>
                                  </p:stCondLst>
                                  <p:childTnLst>
                                    <p:animEffect transition="out" filter="blinds(horizontal)">
                                      <p:cBhvr>
                                        <p:cTn id="52" dur="500"/>
                                        <p:tgtEl>
                                          <p:spTgt spid="46431"/>
                                        </p:tgtEl>
                                      </p:cBhvr>
                                    </p:animEffect>
                                    <p:set>
                                      <p:cBhvr>
                                        <p:cTn id="53" dur="1" fill="hold">
                                          <p:stCondLst>
                                            <p:cond delay="499"/>
                                          </p:stCondLst>
                                        </p:cTn>
                                        <p:tgtEl>
                                          <p:spTgt spid="46431"/>
                                        </p:tgtEl>
                                        <p:attrNameLst>
                                          <p:attrName>style.visibility</p:attrName>
                                        </p:attrNameLst>
                                      </p:cBhvr>
                                      <p:to>
                                        <p:strVal val="hidden"/>
                                      </p:to>
                                    </p:set>
                                  </p:childTnLst>
                                </p:cTn>
                              </p:par>
                              <p:par>
                                <p:cTn id="54" presetID="3" presetClass="exit" presetSubtype="10" fill="hold" grpId="1" nodeType="withEffect">
                                  <p:stCondLst>
                                    <p:cond delay="0"/>
                                  </p:stCondLst>
                                  <p:childTnLst>
                                    <p:animEffect transition="out" filter="blinds(horizontal)">
                                      <p:cBhvr>
                                        <p:cTn id="55" dur="500"/>
                                        <p:tgtEl>
                                          <p:spTgt spid="46442"/>
                                        </p:tgtEl>
                                      </p:cBhvr>
                                    </p:animEffect>
                                    <p:set>
                                      <p:cBhvr>
                                        <p:cTn id="56" dur="1" fill="hold">
                                          <p:stCondLst>
                                            <p:cond delay="499"/>
                                          </p:stCondLst>
                                        </p:cTn>
                                        <p:tgtEl>
                                          <p:spTgt spid="46442"/>
                                        </p:tgtEl>
                                        <p:attrNameLst>
                                          <p:attrName>style.visibility</p:attrName>
                                        </p:attrNameLst>
                                      </p:cBhvr>
                                      <p:to>
                                        <p:strVal val="hidden"/>
                                      </p:to>
                                    </p:set>
                                  </p:childTnLst>
                                </p:cTn>
                              </p:par>
                              <p:par>
                                <p:cTn id="57" presetID="3" presetClass="entr" presetSubtype="10" fill="hold" grpId="2" nodeType="withEffect">
                                  <p:stCondLst>
                                    <p:cond delay="0"/>
                                  </p:stCondLst>
                                  <p:childTnLst>
                                    <p:set>
                                      <p:cBhvr>
                                        <p:cTn id="58" dur="1" fill="hold">
                                          <p:stCondLst>
                                            <p:cond delay="0"/>
                                          </p:stCondLst>
                                        </p:cTn>
                                        <p:tgtEl>
                                          <p:spTgt spid="46440"/>
                                        </p:tgtEl>
                                        <p:attrNameLst>
                                          <p:attrName>style.visibility</p:attrName>
                                        </p:attrNameLst>
                                      </p:cBhvr>
                                      <p:to>
                                        <p:strVal val="visible"/>
                                      </p:to>
                                    </p:set>
                                    <p:animEffect transition="in" filter="blinds(horizontal)">
                                      <p:cBhvr>
                                        <p:cTn id="59" dur="500"/>
                                        <p:tgtEl>
                                          <p:spTgt spid="46440"/>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46443"/>
                                        </p:tgtEl>
                                        <p:attrNameLst>
                                          <p:attrName>style.visibility</p:attrName>
                                        </p:attrNameLst>
                                      </p:cBhvr>
                                      <p:to>
                                        <p:strVal val="visible"/>
                                      </p:to>
                                    </p:set>
                                    <p:animEffect transition="in" filter="blinds(horizontal)">
                                      <p:cBhvr>
                                        <p:cTn id="62" dur="500"/>
                                        <p:tgtEl>
                                          <p:spTgt spid="4644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xit" presetSubtype="10" fill="hold" grpId="1" nodeType="clickEffect">
                                  <p:stCondLst>
                                    <p:cond delay="0"/>
                                  </p:stCondLst>
                                  <p:childTnLst>
                                    <p:animEffect transition="out" filter="blinds(horizontal)">
                                      <p:cBhvr>
                                        <p:cTn id="66" dur="500"/>
                                        <p:tgtEl>
                                          <p:spTgt spid="46443"/>
                                        </p:tgtEl>
                                      </p:cBhvr>
                                    </p:animEffect>
                                    <p:set>
                                      <p:cBhvr>
                                        <p:cTn id="67" dur="1" fill="hold">
                                          <p:stCondLst>
                                            <p:cond delay="499"/>
                                          </p:stCondLst>
                                        </p:cTn>
                                        <p:tgtEl>
                                          <p:spTgt spid="46443"/>
                                        </p:tgtEl>
                                        <p:attrNameLst>
                                          <p:attrName>style.visibility</p:attrName>
                                        </p:attrNameLst>
                                      </p:cBhvr>
                                      <p:to>
                                        <p:strVal val="hidden"/>
                                      </p:to>
                                    </p:set>
                                  </p:childTnLst>
                                </p:cTn>
                              </p:par>
                              <p:par>
                                <p:cTn id="68" presetID="3" presetClass="exit" presetSubtype="10" fill="hold" grpId="1" nodeType="withEffect">
                                  <p:stCondLst>
                                    <p:cond delay="0"/>
                                  </p:stCondLst>
                                  <p:childTnLst>
                                    <p:animEffect transition="out" filter="blinds(horizontal)">
                                      <p:cBhvr>
                                        <p:cTn id="69" dur="500"/>
                                        <p:tgtEl>
                                          <p:spTgt spid="46432"/>
                                        </p:tgtEl>
                                      </p:cBhvr>
                                    </p:animEffect>
                                    <p:set>
                                      <p:cBhvr>
                                        <p:cTn id="70" dur="1" fill="hold">
                                          <p:stCondLst>
                                            <p:cond delay="499"/>
                                          </p:stCondLst>
                                        </p:cTn>
                                        <p:tgtEl>
                                          <p:spTgt spid="46432"/>
                                        </p:tgtEl>
                                        <p:attrNameLst>
                                          <p:attrName>style.visibility</p:attrName>
                                        </p:attrNameLst>
                                      </p:cBhvr>
                                      <p:to>
                                        <p:strVal val="hidden"/>
                                      </p:to>
                                    </p:set>
                                  </p:childTnLst>
                                </p:cTn>
                              </p:par>
                              <p:par>
                                <p:cTn id="71" presetID="3" presetClass="entr" presetSubtype="10" fill="hold" grpId="0" nodeType="withEffect">
                                  <p:stCondLst>
                                    <p:cond delay="0"/>
                                  </p:stCondLst>
                                  <p:childTnLst>
                                    <p:set>
                                      <p:cBhvr>
                                        <p:cTn id="72" dur="1" fill="hold">
                                          <p:stCondLst>
                                            <p:cond delay="0"/>
                                          </p:stCondLst>
                                        </p:cTn>
                                        <p:tgtEl>
                                          <p:spTgt spid="46444"/>
                                        </p:tgtEl>
                                        <p:attrNameLst>
                                          <p:attrName>style.visibility</p:attrName>
                                        </p:attrNameLst>
                                      </p:cBhvr>
                                      <p:to>
                                        <p:strVal val="visible"/>
                                      </p:to>
                                    </p:set>
                                    <p:animEffect transition="in" filter="blinds(horizontal)">
                                      <p:cBhvr>
                                        <p:cTn id="73" dur="500"/>
                                        <p:tgtEl>
                                          <p:spTgt spid="46444"/>
                                        </p:tgtEl>
                                      </p:cBhvr>
                                    </p:animEffect>
                                  </p:childTnLst>
                                </p:cTn>
                              </p:par>
                              <p:par>
                                <p:cTn id="74" presetID="3" presetClass="entr" presetSubtype="10" fill="hold" grpId="2" nodeType="withEffect">
                                  <p:stCondLst>
                                    <p:cond delay="0"/>
                                  </p:stCondLst>
                                  <p:childTnLst>
                                    <p:set>
                                      <p:cBhvr>
                                        <p:cTn id="75" dur="1" fill="hold">
                                          <p:stCondLst>
                                            <p:cond delay="0"/>
                                          </p:stCondLst>
                                        </p:cTn>
                                        <p:tgtEl>
                                          <p:spTgt spid="46431"/>
                                        </p:tgtEl>
                                        <p:attrNameLst>
                                          <p:attrName>style.visibility</p:attrName>
                                        </p:attrNameLst>
                                      </p:cBhvr>
                                      <p:to>
                                        <p:strVal val="visible"/>
                                      </p:to>
                                    </p:set>
                                    <p:animEffect transition="in" filter="blinds(horizontal)">
                                      <p:cBhvr>
                                        <p:cTn id="76" dur="500"/>
                                        <p:tgtEl>
                                          <p:spTgt spid="46431"/>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xit" presetSubtype="10" fill="hold" grpId="1" nodeType="clickEffect">
                                  <p:stCondLst>
                                    <p:cond delay="0"/>
                                  </p:stCondLst>
                                  <p:childTnLst>
                                    <p:animEffect transition="out" filter="blinds(horizontal)">
                                      <p:cBhvr>
                                        <p:cTn id="80" dur="500"/>
                                        <p:tgtEl>
                                          <p:spTgt spid="46444"/>
                                        </p:tgtEl>
                                      </p:cBhvr>
                                    </p:animEffect>
                                    <p:set>
                                      <p:cBhvr>
                                        <p:cTn id="81" dur="1" fill="hold">
                                          <p:stCondLst>
                                            <p:cond delay="499"/>
                                          </p:stCondLst>
                                        </p:cTn>
                                        <p:tgtEl>
                                          <p:spTgt spid="46444"/>
                                        </p:tgtEl>
                                        <p:attrNameLst>
                                          <p:attrName>style.visibility</p:attrName>
                                        </p:attrNameLst>
                                      </p:cBhvr>
                                      <p:to>
                                        <p:strVal val="hidden"/>
                                      </p:to>
                                    </p:set>
                                  </p:childTnLst>
                                </p:cTn>
                              </p:par>
                              <p:par>
                                <p:cTn id="82" presetID="3" presetClass="exit" presetSubtype="10" fill="hold" grpId="3" nodeType="withEffect">
                                  <p:stCondLst>
                                    <p:cond delay="0"/>
                                  </p:stCondLst>
                                  <p:childTnLst>
                                    <p:animEffect transition="out" filter="blinds(horizontal)">
                                      <p:cBhvr>
                                        <p:cTn id="83" dur="500"/>
                                        <p:tgtEl>
                                          <p:spTgt spid="46431"/>
                                        </p:tgtEl>
                                      </p:cBhvr>
                                    </p:animEffect>
                                    <p:set>
                                      <p:cBhvr>
                                        <p:cTn id="84" dur="1" fill="hold">
                                          <p:stCondLst>
                                            <p:cond delay="499"/>
                                          </p:stCondLst>
                                        </p:cTn>
                                        <p:tgtEl>
                                          <p:spTgt spid="46431"/>
                                        </p:tgtEl>
                                        <p:attrNameLst>
                                          <p:attrName>style.visibility</p:attrName>
                                        </p:attrNameLst>
                                      </p:cBhvr>
                                      <p:to>
                                        <p:strVal val="hidden"/>
                                      </p:to>
                                    </p:set>
                                  </p:childTnLst>
                                </p:cTn>
                              </p:par>
                              <p:par>
                                <p:cTn id="85" presetID="3" presetClass="exit" presetSubtype="10" fill="hold" grpId="3" nodeType="withEffect">
                                  <p:stCondLst>
                                    <p:cond delay="0"/>
                                  </p:stCondLst>
                                  <p:childTnLst>
                                    <p:animEffect transition="out" filter="blinds(horizontal)">
                                      <p:cBhvr>
                                        <p:cTn id="86" dur="500"/>
                                        <p:tgtEl>
                                          <p:spTgt spid="46440"/>
                                        </p:tgtEl>
                                      </p:cBhvr>
                                    </p:animEffect>
                                    <p:set>
                                      <p:cBhvr>
                                        <p:cTn id="87" dur="1" fill="hold">
                                          <p:stCondLst>
                                            <p:cond delay="499"/>
                                          </p:stCondLst>
                                        </p:cTn>
                                        <p:tgtEl>
                                          <p:spTgt spid="46440"/>
                                        </p:tgtEl>
                                        <p:attrNameLst>
                                          <p:attrName>style.visibility</p:attrName>
                                        </p:attrNameLst>
                                      </p:cBhvr>
                                      <p:to>
                                        <p:strVal val="hidden"/>
                                      </p:to>
                                    </p:set>
                                  </p:childTnLst>
                                </p:cTn>
                              </p:par>
                              <p:par>
                                <p:cTn id="88" presetID="3" presetClass="entr" presetSubtype="10" fill="hold" grpId="2" nodeType="withEffect">
                                  <p:stCondLst>
                                    <p:cond delay="0"/>
                                  </p:stCondLst>
                                  <p:childTnLst>
                                    <p:set>
                                      <p:cBhvr>
                                        <p:cTn id="89" dur="1" fill="hold">
                                          <p:stCondLst>
                                            <p:cond delay="0"/>
                                          </p:stCondLst>
                                        </p:cTn>
                                        <p:tgtEl>
                                          <p:spTgt spid="46442"/>
                                        </p:tgtEl>
                                        <p:attrNameLst>
                                          <p:attrName>style.visibility</p:attrName>
                                        </p:attrNameLst>
                                      </p:cBhvr>
                                      <p:to>
                                        <p:strVal val="visible"/>
                                      </p:to>
                                    </p:set>
                                    <p:animEffect transition="in" filter="blinds(horizontal)">
                                      <p:cBhvr>
                                        <p:cTn id="90" dur="500"/>
                                        <p:tgtEl>
                                          <p:spTgt spid="46442"/>
                                        </p:tgtEl>
                                      </p:cBhvr>
                                    </p:animEffect>
                                  </p:childTnLst>
                                </p:cTn>
                              </p:par>
                              <p:par>
                                <p:cTn id="91" presetID="3" presetClass="entr" presetSubtype="10" fill="hold" grpId="2" nodeType="withEffect">
                                  <p:stCondLst>
                                    <p:cond delay="0"/>
                                  </p:stCondLst>
                                  <p:childTnLst>
                                    <p:set>
                                      <p:cBhvr>
                                        <p:cTn id="92" dur="1" fill="hold">
                                          <p:stCondLst>
                                            <p:cond delay="0"/>
                                          </p:stCondLst>
                                        </p:cTn>
                                        <p:tgtEl>
                                          <p:spTgt spid="46432"/>
                                        </p:tgtEl>
                                        <p:attrNameLst>
                                          <p:attrName>style.visibility</p:attrName>
                                        </p:attrNameLst>
                                      </p:cBhvr>
                                      <p:to>
                                        <p:strVal val="visible"/>
                                      </p:to>
                                    </p:set>
                                    <p:animEffect transition="in" filter="blinds(horizontal)">
                                      <p:cBhvr>
                                        <p:cTn id="93" dur="500"/>
                                        <p:tgtEl>
                                          <p:spTgt spid="46432"/>
                                        </p:tgtEl>
                                      </p:cBhvr>
                                    </p:animEffect>
                                  </p:childTnLst>
                                </p:cTn>
                              </p:par>
                              <p:par>
                                <p:cTn id="94" presetID="3" presetClass="entr" presetSubtype="10" fill="hold" grpId="2" nodeType="withEffect">
                                  <p:stCondLst>
                                    <p:cond delay="0"/>
                                  </p:stCondLst>
                                  <p:childTnLst>
                                    <p:set>
                                      <p:cBhvr>
                                        <p:cTn id="95" dur="1" fill="hold">
                                          <p:stCondLst>
                                            <p:cond delay="0"/>
                                          </p:stCondLst>
                                        </p:cTn>
                                        <p:tgtEl>
                                          <p:spTgt spid="46443"/>
                                        </p:tgtEl>
                                        <p:attrNameLst>
                                          <p:attrName>style.visibility</p:attrName>
                                        </p:attrNameLst>
                                      </p:cBhvr>
                                      <p:to>
                                        <p:strVal val="visible"/>
                                      </p:to>
                                    </p:set>
                                    <p:animEffect transition="in" filter="blinds(horizontal)">
                                      <p:cBhvr>
                                        <p:cTn id="96" dur="500"/>
                                        <p:tgtEl>
                                          <p:spTgt spid="46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30" grpId="0" animBg="1"/>
      <p:bldP spid="46431" grpId="0" animBg="1"/>
      <p:bldP spid="46431" grpId="1" animBg="1"/>
      <p:bldP spid="46431" grpId="2" animBg="1"/>
      <p:bldP spid="46431" grpId="3" animBg="1"/>
      <p:bldP spid="46432" grpId="0" animBg="1"/>
      <p:bldP spid="46432" grpId="1" animBg="1"/>
      <p:bldP spid="46432" grpId="2" animBg="1"/>
      <p:bldP spid="46433" grpId="0" animBg="1"/>
      <p:bldP spid="46434" grpId="0" animBg="1"/>
      <p:bldP spid="46435" grpId="0" animBg="1"/>
      <p:bldP spid="46436" grpId="0" animBg="1"/>
      <p:bldP spid="46437" grpId="0" animBg="1"/>
      <p:bldP spid="46438" grpId="0" animBg="1"/>
      <p:bldP spid="46439" grpId="0" animBg="1"/>
      <p:bldP spid="46440" grpId="0" animBg="1"/>
      <p:bldP spid="46440" grpId="1" animBg="1"/>
      <p:bldP spid="46440" grpId="2" animBg="1"/>
      <p:bldP spid="46440" grpId="3" animBg="1"/>
      <p:bldP spid="46441" grpId="0" animBg="1"/>
      <p:bldP spid="46442" grpId="0" animBg="1"/>
      <p:bldP spid="46442" grpId="1" animBg="1"/>
      <p:bldP spid="46442" grpId="2" animBg="1"/>
      <p:bldP spid="46443" grpId="0" animBg="1"/>
      <p:bldP spid="46443" grpId="1" animBg="1"/>
      <p:bldP spid="46443" grpId="2" animBg="1"/>
      <p:bldP spid="46444" grpId="0" animBg="1"/>
      <p:bldP spid="46444"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smtClean="0"/>
              <a:t>Start solving subproblems</a:t>
            </a:r>
          </a:p>
        </p:txBody>
      </p:sp>
      <p:sp>
        <p:nvSpPr>
          <p:cNvPr id="47107" name="Rectangle 3"/>
          <p:cNvSpPr>
            <a:spLocks noGrp="1" noChangeArrowheads="1"/>
          </p:cNvSpPr>
          <p:nvPr>
            <p:ph sz="quarter" idx="1"/>
          </p:nvPr>
        </p:nvSpPr>
        <p:spPr/>
        <p:txBody>
          <a:bodyPr/>
          <a:lstStyle/>
          <a:p>
            <a:pPr eaLnBrk="1" hangingPunct="1"/>
            <a:r>
              <a:rPr lang="en-US" dirty="0" smtClean="0"/>
              <a:t>Take best combination, and solve </a:t>
            </a:r>
            <a:r>
              <a:rPr lang="en-US" dirty="0" err="1" smtClean="0"/>
              <a:t>subproblem</a:t>
            </a:r>
            <a:r>
              <a:rPr lang="en-US" dirty="0" smtClean="0"/>
              <a:t> (again, a few seconds to prove infeasibility)</a:t>
            </a:r>
          </a:p>
          <a:p>
            <a:pPr eaLnBrk="1" hangingPunct="1"/>
            <a:r>
              <a:rPr lang="en-US" dirty="0" smtClean="0"/>
              <a:t>Generate next best combination, and repeat.</a:t>
            </a:r>
          </a:p>
          <a:p>
            <a:pPr eaLnBrk="1" hangingPunct="1"/>
            <a:endParaRPr lang="en-US" dirty="0" smtClean="0"/>
          </a:p>
          <a:p>
            <a:pPr eaLnBrk="1" hangingPunct="1"/>
            <a:r>
              <a:rPr lang="en-US" dirty="0" smtClean="0"/>
              <a:t>Infeasibility generates lower bound</a:t>
            </a:r>
          </a:p>
          <a:p>
            <a:pPr eaLnBrk="1" hangingPunct="1"/>
            <a:endParaRPr lang="en-US" dirty="0" smtClean="0"/>
          </a:p>
          <a:p>
            <a:pPr eaLnBrk="1" hangingPunct="1"/>
            <a:r>
              <a:rPr lang="en-US" dirty="0" smtClean="0"/>
              <a:t>Benders constraints in Master problem:  just no-goods:</a:t>
            </a:r>
          </a:p>
          <a:p>
            <a:pPr>
              <a:buNone/>
            </a:pPr>
            <a:r>
              <a:rPr lang="en-US" dirty="0" smtClean="0"/>
              <a:t>		 ∑</a:t>
            </a:r>
            <a:r>
              <a:rPr lang="en-US" baseline="-25000" dirty="0" smtClean="0"/>
              <a:t>{</a:t>
            </a:r>
            <a:r>
              <a:rPr lang="en-US" baseline="-25000" dirty="0" err="1" smtClean="0"/>
              <a:t>i</a:t>
            </a:r>
            <a:r>
              <a:rPr lang="en-US" baseline="-25000" dirty="0" smtClean="0"/>
              <a:t> : </a:t>
            </a:r>
            <a:r>
              <a:rPr lang="en-US" baseline="-25000" dirty="0" err="1" smtClean="0"/>
              <a:t>x</a:t>
            </a:r>
            <a:r>
              <a:rPr lang="en-US" baseline="-50000" dirty="0" err="1" smtClean="0"/>
              <a:t>i</a:t>
            </a:r>
            <a:r>
              <a:rPr lang="en-US" baseline="2000" dirty="0" err="1" smtClean="0"/>
              <a:t>k</a:t>
            </a:r>
            <a:r>
              <a:rPr lang="en-US" baseline="-25000" dirty="0" smtClean="0"/>
              <a:t> = 1} </a:t>
            </a:r>
            <a:r>
              <a:rPr lang="en-US" dirty="0" smtClean="0"/>
              <a:t>x</a:t>
            </a:r>
            <a:r>
              <a:rPr lang="en-US" baseline="-25000" dirty="0" smtClean="0"/>
              <a:t>i</a:t>
            </a:r>
            <a:r>
              <a:rPr lang="en-US" dirty="0" smtClean="0"/>
              <a:t> ≤  11</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14400" y="274638"/>
            <a:ext cx="7772400" cy="792162"/>
          </a:xfrm>
        </p:spPr>
        <p:txBody>
          <a:bodyPr/>
          <a:lstStyle/>
          <a:p>
            <a:pPr eaLnBrk="1" hangingPunct="1"/>
            <a:r>
              <a:rPr lang="en-US" dirty="0" smtClean="0"/>
              <a:t>Updated results</a:t>
            </a:r>
          </a:p>
        </p:txBody>
      </p:sp>
      <p:sp>
        <p:nvSpPr>
          <p:cNvPr id="36867" name="Rectangle 3"/>
          <p:cNvSpPr>
            <a:spLocks noGrp="1" noChangeArrowheads="1"/>
          </p:cNvSpPr>
          <p:nvPr>
            <p:ph sz="quarter" idx="1"/>
          </p:nvPr>
        </p:nvSpPr>
        <p:spPr/>
        <p:txBody>
          <a:bodyPr/>
          <a:lstStyle/>
          <a:p>
            <a:pPr eaLnBrk="1" hangingPunct="1">
              <a:buFont typeface="Wingdings" pitchFamily="2" charset="2"/>
              <a:buNone/>
            </a:pPr>
            <a:r>
              <a:rPr lang="en-US" smtClean="0"/>
              <a:t>    </a:t>
            </a:r>
          </a:p>
        </p:txBody>
      </p:sp>
      <p:sp>
        <p:nvSpPr>
          <p:cNvPr id="36868" name="Rectangle 4"/>
          <p:cNvSpPr>
            <a:spLocks noChangeArrowheads="1"/>
          </p:cNvSpPr>
          <p:nvPr/>
        </p:nvSpPr>
        <p:spPr bwMode="auto">
          <a:xfrm>
            <a:off x="685800" y="1120647"/>
            <a:ext cx="7620000" cy="5016758"/>
          </a:xfrm>
          <a:prstGeom prst="rect">
            <a:avLst/>
          </a:prstGeom>
          <a:noFill/>
          <a:ln w="9525">
            <a:noFill/>
            <a:miter lim="800000"/>
            <a:headEnd/>
            <a:tailEnd/>
          </a:ln>
        </p:spPr>
        <p:txBody>
          <a:bodyPr anchor="ctr">
            <a:spAutoFit/>
          </a:bodyPr>
          <a:lstStyle/>
          <a:p>
            <a:r>
              <a:rPr lang="en-US" sz="2000" dirty="0"/>
              <a:t>NL12. 12 teams</a:t>
            </a:r>
          </a:p>
          <a:p>
            <a:endParaRPr lang="en-US" sz="2000" dirty="0"/>
          </a:p>
          <a:p>
            <a:r>
              <a:rPr lang="en-US" sz="2000" dirty="0"/>
              <a:t>Feasible Solution: 143655 (</a:t>
            </a:r>
            <a:r>
              <a:rPr lang="en-US" sz="2000" dirty="0" err="1"/>
              <a:t>Rottembourg</a:t>
            </a:r>
            <a:r>
              <a:rPr lang="en-US" sz="2000" dirty="0"/>
              <a:t> and </a:t>
            </a:r>
            <a:r>
              <a:rPr lang="en-US" sz="2000" dirty="0" err="1"/>
              <a:t>Laburthe</a:t>
            </a:r>
            <a:r>
              <a:rPr lang="en-US" sz="2000" dirty="0"/>
              <a:t> May 2001), 138850 (</a:t>
            </a:r>
            <a:r>
              <a:rPr lang="en-US" sz="2000" dirty="0" err="1"/>
              <a:t>Larichi</a:t>
            </a:r>
            <a:r>
              <a:rPr lang="en-US" sz="2000" dirty="0"/>
              <a:t>, </a:t>
            </a:r>
            <a:r>
              <a:rPr lang="en-US" sz="2000" dirty="0" err="1"/>
              <a:t>Lapierre</a:t>
            </a:r>
            <a:r>
              <a:rPr lang="en-US" sz="2000" dirty="0"/>
              <a:t>, and </a:t>
            </a:r>
            <a:r>
              <a:rPr lang="en-US" sz="2000" dirty="0" err="1"/>
              <a:t>Laporte</a:t>
            </a:r>
            <a:r>
              <a:rPr lang="en-US" sz="2000" dirty="0"/>
              <a:t> July 8 2002), 125803 (</a:t>
            </a:r>
            <a:r>
              <a:rPr lang="en-US" sz="2000" dirty="0" err="1"/>
              <a:t>Cardemil</a:t>
            </a:r>
            <a:r>
              <a:rPr lang="en-US" sz="2000" dirty="0"/>
              <a:t>, July 2 2002), 119990 (</a:t>
            </a:r>
            <a:r>
              <a:rPr lang="en-US" sz="2000" dirty="0" err="1"/>
              <a:t>Dorrepaal</a:t>
            </a:r>
            <a:r>
              <a:rPr lang="en-US" sz="2000" dirty="0"/>
              <a:t> July 16, 2002), 119012 (Zhang, August 19 2002), 118955 (</a:t>
            </a:r>
            <a:r>
              <a:rPr lang="en-US" sz="2000" dirty="0" err="1"/>
              <a:t>Cardemil</a:t>
            </a:r>
            <a:r>
              <a:rPr lang="en-US" sz="2000" dirty="0"/>
              <a:t>, November 1 2002), 114153 (Van </a:t>
            </a:r>
            <a:r>
              <a:rPr lang="en-US" sz="2000" dirty="0" err="1"/>
              <a:t>Hentenryck</a:t>
            </a:r>
            <a:r>
              <a:rPr lang="en-US" sz="2000" dirty="0"/>
              <a:t> January 14, 2003), 113090 (Van </a:t>
            </a:r>
            <a:r>
              <a:rPr lang="en-US" sz="2000" dirty="0" err="1"/>
              <a:t>Hentenryck</a:t>
            </a:r>
            <a:r>
              <a:rPr lang="en-US" sz="2000" dirty="0"/>
              <a:t> February 26, 2003), 112800 (Van </a:t>
            </a:r>
            <a:r>
              <a:rPr lang="en-US" sz="2000" dirty="0" err="1"/>
              <a:t>Hentenryck</a:t>
            </a:r>
            <a:r>
              <a:rPr lang="en-US" sz="2000" dirty="0"/>
              <a:t> June 26, 2003), 112684 (Langford February 16, 2004), 112549 (Langford February 27, 2004), 112298 (Langford March 12, 2004), 111248 (Van </a:t>
            </a:r>
            <a:r>
              <a:rPr lang="en-US" sz="2000" dirty="0" err="1"/>
              <a:t>Hentenryck</a:t>
            </a:r>
            <a:r>
              <a:rPr lang="en-US" sz="2000" dirty="0"/>
              <a:t> May 13, 2004), 110729 (Van </a:t>
            </a:r>
            <a:r>
              <a:rPr lang="en-US" sz="2000" dirty="0" err="1"/>
              <a:t>Hentenryck</a:t>
            </a:r>
            <a:r>
              <a:rPr lang="en-US" sz="2000" dirty="0"/>
              <a:t> and </a:t>
            </a:r>
            <a:r>
              <a:rPr lang="en-US" sz="2000" dirty="0" err="1"/>
              <a:t>Vergados</a:t>
            </a:r>
            <a:r>
              <a:rPr lang="en-US" sz="2000" dirty="0"/>
              <a:t>, May 30 2007). </a:t>
            </a:r>
            <a:br>
              <a:rPr lang="en-US" sz="2000" dirty="0"/>
            </a:br>
            <a:endParaRPr lang="en-US" sz="2000" dirty="0"/>
          </a:p>
          <a:p>
            <a:r>
              <a:rPr lang="en-US" sz="2000" dirty="0"/>
              <a:t>Lower Bound: 107483 (</a:t>
            </a:r>
            <a:r>
              <a:rPr lang="en-US" sz="2000" dirty="0" err="1"/>
              <a:t>Waalewign</a:t>
            </a:r>
            <a:r>
              <a:rPr lang="en-US" sz="2000" dirty="0"/>
              <a:t> August 2001), 107494 (</a:t>
            </a:r>
            <a:r>
              <a:rPr lang="en-US" sz="2000" dirty="0" err="1"/>
              <a:t>Melo</a:t>
            </a:r>
            <a:r>
              <a:rPr lang="en-US" sz="2000" dirty="0"/>
              <a:t>, </a:t>
            </a:r>
            <a:r>
              <a:rPr lang="en-US" sz="2000" dirty="0" err="1"/>
              <a:t>Ribeiro</a:t>
            </a:r>
            <a:r>
              <a:rPr lang="en-US" sz="2000" dirty="0"/>
              <a:t>, and </a:t>
            </a:r>
            <a:r>
              <a:rPr lang="en-US" sz="2000" dirty="0" err="1"/>
              <a:t>Urrutia</a:t>
            </a:r>
            <a:r>
              <a:rPr lang="en-US" sz="2000" dirty="0"/>
              <a:t> July 15 2006) </a:t>
            </a:r>
            <a:r>
              <a:rPr lang="en-US" sz="2000" dirty="0" smtClean="0"/>
              <a:t>, </a:t>
            </a:r>
            <a:r>
              <a:rPr lang="en-US" sz="2000" dirty="0" smtClean="0">
                <a:solidFill>
                  <a:srgbClr val="FF0000"/>
                </a:solidFill>
              </a:rPr>
              <a:t>107548 (Mitchell, Trick and </a:t>
            </a:r>
            <a:r>
              <a:rPr lang="en-US" sz="2000" dirty="0" err="1" smtClean="0">
                <a:solidFill>
                  <a:srgbClr val="FF0000"/>
                </a:solidFill>
              </a:rPr>
              <a:t>Waterer</a:t>
            </a:r>
            <a:r>
              <a:rPr lang="en-US" sz="2000" dirty="0" smtClean="0">
                <a:solidFill>
                  <a:srgbClr val="FF0000"/>
                </a:solidFill>
              </a:rPr>
              <a:t> July 31 2008) </a:t>
            </a:r>
            <a:endParaRPr lang="en-US" sz="2000"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a:t>
            </a:r>
            <a:endParaRPr lang="en-US" dirty="0"/>
          </a:p>
        </p:txBody>
      </p:sp>
      <p:sp>
        <p:nvSpPr>
          <p:cNvPr id="3" name="Content Placeholder 2"/>
          <p:cNvSpPr>
            <a:spLocks noGrp="1"/>
          </p:cNvSpPr>
          <p:nvPr>
            <p:ph sz="quarter" idx="1"/>
          </p:nvPr>
        </p:nvSpPr>
        <p:spPr/>
        <p:txBody>
          <a:bodyPr/>
          <a:lstStyle/>
          <a:p>
            <a:r>
              <a:rPr lang="en-US" dirty="0" smtClean="0"/>
              <a:t>Even a very simple implementation can improve on alternative approaches</a:t>
            </a:r>
          </a:p>
          <a:p>
            <a:endParaRPr lang="en-US" dirty="0" smtClean="0"/>
          </a:p>
          <a:p>
            <a:r>
              <a:rPr lang="en-US" dirty="0" smtClean="0"/>
              <a:t>Key here was formulating so that simple Benders could work</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524000" y="190500"/>
            <a:ext cx="7162800" cy="1527175"/>
          </a:xfrm>
        </p:spPr>
        <p:txBody>
          <a:bodyPr/>
          <a:lstStyle/>
          <a:p>
            <a:pPr eaLnBrk="1" hangingPunct="1"/>
            <a:r>
              <a:rPr lang="en-US" dirty="0" smtClean="0"/>
              <a:t>Example </a:t>
            </a:r>
            <a:r>
              <a:rPr lang="en-US" dirty="0" smtClean="0"/>
              <a:t>3. </a:t>
            </a:r>
            <a:r>
              <a:rPr lang="en-US" dirty="0" smtClean="0"/>
              <a:t>Transportation Contracting</a:t>
            </a:r>
          </a:p>
        </p:txBody>
      </p:sp>
      <p:sp>
        <p:nvSpPr>
          <p:cNvPr id="39939" name="Rectangle 3"/>
          <p:cNvSpPr>
            <a:spLocks noGrp="1" noChangeArrowheads="1"/>
          </p:cNvSpPr>
          <p:nvPr>
            <p:ph sz="quarter" idx="1"/>
          </p:nvPr>
        </p:nvSpPr>
        <p:spPr>
          <a:xfrm>
            <a:off x="914400" y="1981200"/>
            <a:ext cx="7772400" cy="4038600"/>
          </a:xfrm>
        </p:spPr>
        <p:txBody>
          <a:bodyPr>
            <a:normAutofit lnSpcReduction="10000"/>
          </a:bodyPr>
          <a:lstStyle/>
          <a:p>
            <a:pPr eaLnBrk="1" hangingPunct="1"/>
            <a:r>
              <a:rPr lang="en-US" dirty="0" smtClean="0"/>
              <a:t>Trucking example</a:t>
            </a:r>
          </a:p>
          <a:p>
            <a:pPr lvl="1" eaLnBrk="1" hangingPunct="1"/>
            <a:r>
              <a:rPr lang="en-US" dirty="0" smtClean="0"/>
              <a:t>want to choose cheapest fleet of trucks to meet shipping needs</a:t>
            </a:r>
          </a:p>
          <a:p>
            <a:pPr eaLnBrk="1" hangingPunct="1"/>
            <a:r>
              <a:rPr lang="en-US" dirty="0" smtClean="0"/>
              <a:t>Data</a:t>
            </a:r>
          </a:p>
          <a:p>
            <a:pPr lvl="1" eaLnBrk="1" hangingPunct="1"/>
            <a:r>
              <a:rPr lang="en-US" dirty="0" smtClean="0"/>
              <a:t>Shipments to be made</a:t>
            </a:r>
          </a:p>
          <a:p>
            <a:pPr lvl="2" eaLnBrk="1" hangingPunct="1"/>
            <a:r>
              <a:rPr lang="en-US" dirty="0" smtClean="0"/>
              <a:t>size, time must leave by</a:t>
            </a:r>
          </a:p>
          <a:p>
            <a:pPr lvl="1" eaLnBrk="1" hangingPunct="1"/>
            <a:r>
              <a:rPr lang="en-US" dirty="0" smtClean="0"/>
              <a:t>Available trucks</a:t>
            </a:r>
          </a:p>
          <a:p>
            <a:pPr lvl="2" eaLnBrk="1" hangingPunct="1"/>
            <a:r>
              <a:rPr lang="en-US" dirty="0" smtClean="0"/>
              <a:t>size (capacity), time truck leaves, cost</a:t>
            </a:r>
          </a:p>
          <a:p>
            <a:pPr lvl="1">
              <a:buNone/>
            </a:pPr>
            <a:r>
              <a:rPr lang="en-US" dirty="0" smtClean="0"/>
              <a:t>Previous work (with </a:t>
            </a:r>
            <a:r>
              <a:rPr lang="en-US" dirty="0" err="1" smtClean="0"/>
              <a:t>Pajunas</a:t>
            </a:r>
            <a:r>
              <a:rPr lang="en-US" dirty="0" smtClean="0"/>
              <a:t>, </a:t>
            </a:r>
            <a:r>
              <a:rPr lang="en-US" dirty="0" err="1" smtClean="0"/>
              <a:t>Matto</a:t>
            </a:r>
            <a:r>
              <a:rPr lang="en-US" dirty="0" smtClean="0"/>
              <a:t>, and </a:t>
            </a:r>
            <a:r>
              <a:rPr lang="en-US" dirty="0" err="1" smtClean="0"/>
              <a:t>Zuluaga</a:t>
            </a:r>
            <a:r>
              <a:rPr lang="en-US" dirty="0" smtClean="0"/>
              <a:t>):  integer program can solve provided redundant constraints added to add knapsack constraints </a:t>
            </a:r>
          </a:p>
          <a:p>
            <a:pPr lvl="2" eaLnBrk="1" hangingPunct="1"/>
            <a:endParaRPr lang="en-US" dirty="0" smtClean="0"/>
          </a:p>
          <a:p>
            <a:pPr lvl="2" eaLnBrk="1" hangingPunct="1">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93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93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93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93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93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Problem</a:t>
            </a:r>
            <a:endParaRPr lang="en-US" dirty="0"/>
          </a:p>
        </p:txBody>
      </p:sp>
      <p:sp>
        <p:nvSpPr>
          <p:cNvPr id="7" name="Rounded Rectangle 6"/>
          <p:cNvSpPr/>
          <p:nvPr/>
        </p:nvSpPr>
        <p:spPr>
          <a:xfrm>
            <a:off x="4876800" y="1524000"/>
            <a:ext cx="3810000" cy="2438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Rounded Rectangle 7"/>
          <p:cNvSpPr/>
          <p:nvPr/>
        </p:nvSpPr>
        <p:spPr>
          <a:xfrm>
            <a:off x="457200" y="1600200"/>
            <a:ext cx="3810000" cy="2362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9" name="Oval 8"/>
          <p:cNvSpPr/>
          <p:nvPr/>
        </p:nvSpPr>
        <p:spPr>
          <a:xfrm>
            <a:off x="3124199" y="1981200"/>
            <a:ext cx="533400" cy="3810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sp>
        <p:nvSpPr>
          <p:cNvPr id="10" name="Oval 9"/>
          <p:cNvSpPr/>
          <p:nvPr/>
        </p:nvSpPr>
        <p:spPr>
          <a:xfrm>
            <a:off x="8000999" y="2743200"/>
            <a:ext cx="533400" cy="3810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chemeClr val="tx1"/>
                </a:solidFill>
              </a:rPr>
              <a:t>F</a:t>
            </a:r>
            <a:endParaRPr lang="en-US" dirty="0">
              <a:solidFill>
                <a:schemeClr val="tx1"/>
              </a:solidFill>
            </a:endParaRPr>
          </a:p>
        </p:txBody>
      </p:sp>
      <p:sp>
        <p:nvSpPr>
          <p:cNvPr id="11" name="Oval 10"/>
          <p:cNvSpPr/>
          <p:nvPr/>
        </p:nvSpPr>
        <p:spPr>
          <a:xfrm>
            <a:off x="3352799" y="2895600"/>
            <a:ext cx="533400" cy="3810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chemeClr val="tx1"/>
                </a:solidFill>
              </a:rPr>
              <a:t>C</a:t>
            </a:r>
            <a:endParaRPr lang="en-US" dirty="0">
              <a:solidFill>
                <a:schemeClr val="tx1"/>
              </a:solidFill>
            </a:endParaRPr>
          </a:p>
        </p:txBody>
      </p:sp>
      <p:sp>
        <p:nvSpPr>
          <p:cNvPr id="12" name="Oval 11"/>
          <p:cNvSpPr/>
          <p:nvPr/>
        </p:nvSpPr>
        <p:spPr>
          <a:xfrm>
            <a:off x="5105399" y="2286000"/>
            <a:ext cx="533400" cy="3810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chemeClr val="tx1"/>
                </a:solidFill>
              </a:rPr>
              <a:t>D</a:t>
            </a:r>
            <a:endParaRPr lang="en-US" dirty="0">
              <a:solidFill>
                <a:schemeClr val="tx1"/>
              </a:solidFill>
            </a:endParaRPr>
          </a:p>
        </p:txBody>
      </p:sp>
      <p:sp>
        <p:nvSpPr>
          <p:cNvPr id="13" name="Rounded Rectangle 12"/>
          <p:cNvSpPr/>
          <p:nvPr/>
        </p:nvSpPr>
        <p:spPr>
          <a:xfrm>
            <a:off x="609600" y="2743200"/>
            <a:ext cx="602087" cy="2285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A</a:t>
            </a:r>
            <a:r>
              <a:rPr lang="en-US" sz="1400" dirty="0" smtClean="0">
                <a:latin typeface="Calibri"/>
              </a:rPr>
              <a:t>→D</a:t>
            </a:r>
            <a:endParaRPr lang="en-US" sz="1400" dirty="0" smtClean="0"/>
          </a:p>
        </p:txBody>
      </p:sp>
      <p:sp>
        <p:nvSpPr>
          <p:cNvPr id="14" name="Rounded Rectangle 13"/>
          <p:cNvSpPr/>
          <p:nvPr/>
        </p:nvSpPr>
        <p:spPr>
          <a:xfrm>
            <a:off x="3302000" y="3657600"/>
            <a:ext cx="602087" cy="2285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a:t>
            </a:r>
            <a:r>
              <a:rPr lang="en-US" sz="1400" dirty="0" smtClean="0">
                <a:latin typeface="Calibri"/>
              </a:rPr>
              <a:t>→F</a:t>
            </a:r>
            <a:endParaRPr lang="en-US" sz="1400" dirty="0" smtClean="0"/>
          </a:p>
        </p:txBody>
      </p:sp>
      <p:sp>
        <p:nvSpPr>
          <p:cNvPr id="15" name="Rounded Rectangle 14"/>
          <p:cNvSpPr/>
          <p:nvPr/>
        </p:nvSpPr>
        <p:spPr>
          <a:xfrm>
            <a:off x="3302000" y="3352800"/>
            <a:ext cx="602087" cy="2285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a:t>
            </a:r>
            <a:r>
              <a:rPr lang="en-US" sz="1400" dirty="0" smtClean="0">
                <a:latin typeface="Calibri"/>
              </a:rPr>
              <a:t>→E</a:t>
            </a:r>
            <a:endParaRPr lang="en-US" sz="1400" dirty="0" smtClean="0"/>
          </a:p>
        </p:txBody>
      </p:sp>
      <p:sp>
        <p:nvSpPr>
          <p:cNvPr id="16" name="Oval 15"/>
          <p:cNvSpPr/>
          <p:nvPr/>
        </p:nvSpPr>
        <p:spPr>
          <a:xfrm>
            <a:off x="6248399" y="1828800"/>
            <a:ext cx="533400" cy="3810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chemeClr val="tx1"/>
                </a:solidFill>
              </a:rPr>
              <a:t>E</a:t>
            </a:r>
            <a:endParaRPr lang="en-US" dirty="0">
              <a:solidFill>
                <a:schemeClr val="tx1"/>
              </a:solidFill>
            </a:endParaRPr>
          </a:p>
        </p:txBody>
      </p:sp>
      <p:sp>
        <p:nvSpPr>
          <p:cNvPr id="17" name="Oval 16"/>
          <p:cNvSpPr/>
          <p:nvPr/>
        </p:nvSpPr>
        <p:spPr>
          <a:xfrm>
            <a:off x="1295400" y="2819400"/>
            <a:ext cx="533400" cy="3810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cxnSp>
        <p:nvCxnSpPr>
          <p:cNvPr id="18" name="Straight Connector 17"/>
          <p:cNvCxnSpPr>
            <a:stCxn id="17" idx="7"/>
            <a:endCxn id="9" idx="2"/>
          </p:cNvCxnSpPr>
          <p:nvPr/>
        </p:nvCxnSpPr>
        <p:spPr>
          <a:xfrm rot="5400000" flipH="1" flipV="1">
            <a:off x="2085694" y="1836691"/>
            <a:ext cx="703496" cy="1373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7" idx="5"/>
            <a:endCxn id="11" idx="2"/>
          </p:cNvCxnSpPr>
          <p:nvPr/>
        </p:nvCxnSpPr>
        <p:spPr>
          <a:xfrm rot="5400000" flipH="1" flipV="1">
            <a:off x="2522490" y="2314295"/>
            <a:ext cx="58504" cy="16021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9" idx="4"/>
            <a:endCxn id="11" idx="0"/>
          </p:cNvCxnSpPr>
          <p:nvPr/>
        </p:nvCxnSpPr>
        <p:spPr>
          <a:xfrm rot="16200000" flipH="1">
            <a:off x="3238499" y="2514600"/>
            <a:ext cx="5334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9" idx="6"/>
            <a:endCxn id="12" idx="1"/>
          </p:cNvCxnSpPr>
          <p:nvPr/>
        </p:nvCxnSpPr>
        <p:spPr>
          <a:xfrm>
            <a:off x="3657599" y="2171700"/>
            <a:ext cx="1525915" cy="170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1" idx="6"/>
            <a:endCxn id="12" idx="3"/>
          </p:cNvCxnSpPr>
          <p:nvPr/>
        </p:nvCxnSpPr>
        <p:spPr>
          <a:xfrm flipV="1">
            <a:off x="3886199" y="2611204"/>
            <a:ext cx="1297315" cy="4748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2" idx="7"/>
            <a:endCxn id="16" idx="2"/>
          </p:cNvCxnSpPr>
          <p:nvPr/>
        </p:nvCxnSpPr>
        <p:spPr>
          <a:xfrm rot="5400000" flipH="1" flipV="1">
            <a:off x="5743293" y="1836691"/>
            <a:ext cx="322496" cy="6877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6" idx="5"/>
            <a:endCxn id="10" idx="1"/>
          </p:cNvCxnSpPr>
          <p:nvPr/>
        </p:nvCxnSpPr>
        <p:spPr>
          <a:xfrm rot="16200000" flipH="1">
            <a:off x="7068903" y="1788785"/>
            <a:ext cx="644992" cy="1375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2" idx="5"/>
            <a:endCxn id="10" idx="2"/>
          </p:cNvCxnSpPr>
          <p:nvPr/>
        </p:nvCxnSpPr>
        <p:spPr>
          <a:xfrm rot="16200000" flipH="1">
            <a:off x="6619593" y="1552294"/>
            <a:ext cx="322496" cy="2440315"/>
          </a:xfrm>
          <a:prstGeom prst="line">
            <a:avLst/>
          </a:prstGeom>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2895600" y="4597400"/>
            <a:ext cx="602087" cy="2285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A</a:t>
            </a:r>
            <a:r>
              <a:rPr lang="en-US" sz="1400" dirty="0" smtClean="0">
                <a:latin typeface="Calibri"/>
              </a:rPr>
              <a:t>→D</a:t>
            </a:r>
            <a:endParaRPr lang="en-US" sz="1400" dirty="0" smtClean="0"/>
          </a:p>
        </p:txBody>
      </p:sp>
      <p:sp>
        <p:nvSpPr>
          <p:cNvPr id="27" name="Rounded Rectangle 26"/>
          <p:cNvSpPr/>
          <p:nvPr/>
        </p:nvSpPr>
        <p:spPr>
          <a:xfrm>
            <a:off x="2895600" y="6121400"/>
            <a:ext cx="602087" cy="2285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a:t>
            </a:r>
            <a:r>
              <a:rPr lang="en-US" sz="1400" dirty="0" smtClean="0">
                <a:latin typeface="Calibri"/>
              </a:rPr>
              <a:t>→F</a:t>
            </a:r>
            <a:endParaRPr lang="en-US" sz="1400" dirty="0" smtClean="0"/>
          </a:p>
        </p:txBody>
      </p:sp>
      <p:sp>
        <p:nvSpPr>
          <p:cNvPr id="28" name="Rounded Rectangle 27"/>
          <p:cNvSpPr/>
          <p:nvPr/>
        </p:nvSpPr>
        <p:spPr>
          <a:xfrm>
            <a:off x="2895600" y="4978400"/>
            <a:ext cx="602087" cy="2285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A</a:t>
            </a:r>
            <a:r>
              <a:rPr lang="en-US" sz="1400" dirty="0" smtClean="0">
                <a:latin typeface="Calibri"/>
              </a:rPr>
              <a:t>→F</a:t>
            </a:r>
            <a:endParaRPr lang="en-US" sz="1400" dirty="0" smtClean="0"/>
          </a:p>
        </p:txBody>
      </p:sp>
      <p:sp>
        <p:nvSpPr>
          <p:cNvPr id="29" name="Rounded Rectangle 28"/>
          <p:cNvSpPr/>
          <p:nvPr/>
        </p:nvSpPr>
        <p:spPr>
          <a:xfrm>
            <a:off x="2895600" y="5359400"/>
            <a:ext cx="602087" cy="2285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B</a:t>
            </a:r>
            <a:r>
              <a:rPr lang="en-US" sz="1400" dirty="0" smtClean="0">
                <a:latin typeface="Calibri"/>
              </a:rPr>
              <a:t>→E</a:t>
            </a:r>
            <a:endParaRPr lang="en-US" sz="1400" dirty="0" smtClean="0"/>
          </a:p>
        </p:txBody>
      </p:sp>
      <p:sp>
        <p:nvSpPr>
          <p:cNvPr id="30" name="TextBox 29"/>
          <p:cNvSpPr txBox="1"/>
          <p:nvPr/>
        </p:nvSpPr>
        <p:spPr>
          <a:xfrm>
            <a:off x="2590800" y="4140200"/>
            <a:ext cx="1219200" cy="369332"/>
          </a:xfrm>
          <a:prstGeom prst="rect">
            <a:avLst/>
          </a:prstGeom>
          <a:noFill/>
        </p:spPr>
        <p:txBody>
          <a:bodyPr wrap="square" rtlCol="0">
            <a:spAutoFit/>
          </a:bodyPr>
          <a:lstStyle/>
          <a:p>
            <a:pPr algn="ctr"/>
            <a:r>
              <a:rPr lang="en-US" u="sng" dirty="0" smtClean="0">
                <a:latin typeface="Arial" pitchFamily="34" charset="0"/>
                <a:cs typeface="Arial" pitchFamily="34" charset="0"/>
              </a:rPr>
              <a:t>Deliveries</a:t>
            </a:r>
            <a:endParaRPr lang="en-US" u="sng" dirty="0">
              <a:latin typeface="Arial" pitchFamily="34" charset="0"/>
              <a:cs typeface="Arial" pitchFamily="34" charset="0"/>
            </a:endParaRPr>
          </a:p>
        </p:txBody>
      </p:sp>
      <p:sp>
        <p:nvSpPr>
          <p:cNvPr id="31" name="TextBox 30"/>
          <p:cNvSpPr txBox="1"/>
          <p:nvPr/>
        </p:nvSpPr>
        <p:spPr>
          <a:xfrm>
            <a:off x="4724400" y="4140200"/>
            <a:ext cx="1219200" cy="646331"/>
          </a:xfrm>
          <a:prstGeom prst="rect">
            <a:avLst/>
          </a:prstGeom>
          <a:noFill/>
        </p:spPr>
        <p:txBody>
          <a:bodyPr wrap="square" rtlCol="0">
            <a:spAutoFit/>
          </a:bodyPr>
          <a:lstStyle/>
          <a:p>
            <a:pPr algn="ctr"/>
            <a:r>
              <a:rPr lang="en-US" dirty="0" smtClean="0">
                <a:latin typeface="Arial" pitchFamily="34" charset="0"/>
                <a:cs typeface="Arial" pitchFamily="34" charset="0"/>
              </a:rPr>
              <a:t>Possible</a:t>
            </a:r>
          </a:p>
          <a:p>
            <a:pPr algn="ctr"/>
            <a:r>
              <a:rPr lang="en-US" u="sng" dirty="0" smtClean="0">
                <a:latin typeface="Arial" pitchFamily="34" charset="0"/>
                <a:cs typeface="Arial" pitchFamily="34" charset="0"/>
              </a:rPr>
              <a:t>Routes</a:t>
            </a:r>
            <a:endParaRPr lang="en-US" u="sng" dirty="0">
              <a:latin typeface="Arial" pitchFamily="34" charset="0"/>
              <a:cs typeface="Arial" pitchFamily="34" charset="0"/>
            </a:endParaRPr>
          </a:p>
        </p:txBody>
      </p:sp>
      <p:sp>
        <p:nvSpPr>
          <p:cNvPr id="32" name="Rounded Rectangle 31"/>
          <p:cNvSpPr/>
          <p:nvPr/>
        </p:nvSpPr>
        <p:spPr>
          <a:xfrm>
            <a:off x="3111500" y="1676400"/>
            <a:ext cx="602087" cy="2285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B</a:t>
            </a:r>
            <a:r>
              <a:rPr lang="en-US" sz="1400" dirty="0" smtClean="0">
                <a:latin typeface="Calibri"/>
              </a:rPr>
              <a:t>→E</a:t>
            </a:r>
            <a:endParaRPr lang="en-US" sz="1400" dirty="0" smtClean="0"/>
          </a:p>
        </p:txBody>
      </p:sp>
      <p:grpSp>
        <p:nvGrpSpPr>
          <p:cNvPr id="3" name="Group 32"/>
          <p:cNvGrpSpPr/>
          <p:nvPr/>
        </p:nvGrpSpPr>
        <p:grpSpPr>
          <a:xfrm>
            <a:off x="1778000" y="4191000"/>
            <a:ext cx="5003800" cy="2169825"/>
            <a:chOff x="1778000" y="4013200"/>
            <a:chExt cx="5003800" cy="2169825"/>
          </a:xfrm>
        </p:grpSpPr>
        <p:sp>
          <p:nvSpPr>
            <p:cNvPr id="34" name="TextBox 33"/>
            <p:cNvSpPr txBox="1"/>
            <p:nvPr/>
          </p:nvSpPr>
          <p:spPr>
            <a:xfrm>
              <a:off x="1778000" y="4013200"/>
              <a:ext cx="838200" cy="2169825"/>
            </a:xfrm>
            <a:prstGeom prst="rect">
              <a:avLst/>
            </a:prstGeom>
            <a:noFill/>
          </p:spPr>
          <p:txBody>
            <a:bodyPr wrap="square" rtlCol="0">
              <a:spAutoFit/>
            </a:bodyPr>
            <a:lstStyle/>
            <a:p>
              <a:pPr algn="ctr"/>
              <a:r>
                <a:rPr lang="en-US" sz="1400" u="sng" dirty="0" smtClean="0">
                  <a:latin typeface="Arial" pitchFamily="34" charset="0"/>
                  <a:cs typeface="Arial" pitchFamily="34" charset="0"/>
                </a:rPr>
                <a:t>Volume</a:t>
              </a:r>
            </a:p>
            <a:p>
              <a:pPr algn="ctr"/>
              <a:endParaRPr lang="en-US" sz="1000" dirty="0" smtClean="0"/>
            </a:p>
            <a:p>
              <a:pPr algn="ctr"/>
              <a:r>
                <a:rPr lang="en-US" sz="1400" dirty="0" smtClean="0"/>
                <a:t>V1</a:t>
              </a:r>
            </a:p>
            <a:p>
              <a:pPr algn="ctr"/>
              <a:endParaRPr lang="en-US" sz="1050" dirty="0" smtClean="0"/>
            </a:p>
            <a:p>
              <a:pPr algn="ctr"/>
              <a:r>
                <a:rPr lang="en-US" sz="1400" dirty="0" smtClean="0"/>
                <a:t>V2</a:t>
              </a:r>
            </a:p>
            <a:p>
              <a:pPr algn="ctr"/>
              <a:endParaRPr lang="en-US" sz="1050" dirty="0" smtClean="0"/>
            </a:p>
            <a:p>
              <a:pPr algn="ctr"/>
              <a:r>
                <a:rPr lang="en-US" sz="1400" dirty="0" smtClean="0"/>
                <a:t>V3</a:t>
              </a:r>
            </a:p>
            <a:p>
              <a:pPr algn="ctr"/>
              <a:endParaRPr lang="en-US" sz="1050" dirty="0" smtClean="0"/>
            </a:p>
            <a:p>
              <a:pPr algn="ctr"/>
              <a:r>
                <a:rPr lang="en-US" sz="1400" dirty="0" smtClean="0"/>
                <a:t>V4</a:t>
              </a:r>
            </a:p>
            <a:p>
              <a:pPr algn="ctr"/>
              <a:endParaRPr lang="en-US" sz="1050" dirty="0" smtClean="0"/>
            </a:p>
            <a:p>
              <a:pPr algn="ctr"/>
              <a:r>
                <a:rPr lang="en-US" sz="1400" dirty="0" smtClean="0"/>
                <a:t>V5</a:t>
              </a:r>
              <a:endParaRPr lang="en-US" dirty="0"/>
            </a:p>
          </p:txBody>
        </p:sp>
        <p:sp>
          <p:nvSpPr>
            <p:cNvPr id="35" name="TextBox 34"/>
            <p:cNvSpPr txBox="1"/>
            <p:nvPr/>
          </p:nvSpPr>
          <p:spPr>
            <a:xfrm>
              <a:off x="5867400" y="4267200"/>
              <a:ext cx="914400" cy="1600438"/>
            </a:xfrm>
            <a:prstGeom prst="rect">
              <a:avLst/>
            </a:prstGeom>
            <a:noFill/>
          </p:spPr>
          <p:txBody>
            <a:bodyPr wrap="square" rtlCol="0">
              <a:spAutoFit/>
            </a:bodyPr>
            <a:lstStyle/>
            <a:p>
              <a:pPr algn="ctr"/>
              <a:r>
                <a:rPr lang="en-US" sz="1400" u="sng" dirty="0" smtClean="0">
                  <a:latin typeface="Arial" pitchFamily="34" charset="0"/>
                  <a:cs typeface="Arial" pitchFamily="34" charset="0"/>
                </a:rPr>
                <a:t>Capacity</a:t>
              </a:r>
            </a:p>
            <a:p>
              <a:pPr algn="ctr"/>
              <a:endParaRPr lang="en-US" sz="1400" dirty="0" smtClean="0"/>
            </a:p>
            <a:p>
              <a:pPr algn="ctr"/>
              <a:r>
                <a:rPr lang="en-US" sz="1400" dirty="0" smtClean="0"/>
                <a:t>S1</a:t>
              </a:r>
            </a:p>
            <a:p>
              <a:pPr algn="ctr"/>
              <a:endParaRPr lang="en-US" sz="1400" dirty="0" smtClean="0"/>
            </a:p>
            <a:p>
              <a:pPr algn="ctr"/>
              <a:r>
                <a:rPr lang="en-US" sz="1400" dirty="0" smtClean="0"/>
                <a:t>S2</a:t>
              </a:r>
            </a:p>
            <a:p>
              <a:pPr algn="ctr"/>
              <a:endParaRPr lang="en-US" sz="1400" dirty="0" smtClean="0"/>
            </a:p>
            <a:p>
              <a:pPr algn="ctr"/>
              <a:r>
                <a:rPr lang="en-US" sz="1400" dirty="0" smtClean="0"/>
                <a:t>S3</a:t>
              </a:r>
              <a:endParaRPr lang="en-US" dirty="0"/>
            </a:p>
          </p:txBody>
        </p:sp>
      </p:grpSp>
      <p:sp>
        <p:nvSpPr>
          <p:cNvPr id="36" name="TextBox 35"/>
          <p:cNvSpPr txBox="1"/>
          <p:nvPr/>
        </p:nvSpPr>
        <p:spPr>
          <a:xfrm>
            <a:off x="6705600" y="4445000"/>
            <a:ext cx="914400" cy="1600438"/>
          </a:xfrm>
          <a:prstGeom prst="rect">
            <a:avLst/>
          </a:prstGeom>
          <a:noFill/>
        </p:spPr>
        <p:txBody>
          <a:bodyPr wrap="square" rtlCol="0">
            <a:spAutoFit/>
          </a:bodyPr>
          <a:lstStyle/>
          <a:p>
            <a:pPr algn="ctr"/>
            <a:r>
              <a:rPr lang="en-US" sz="1400" u="sng" dirty="0" smtClean="0">
                <a:latin typeface="Arial" pitchFamily="34" charset="0"/>
                <a:cs typeface="Arial" pitchFamily="34" charset="0"/>
              </a:rPr>
              <a:t>Cost</a:t>
            </a:r>
          </a:p>
          <a:p>
            <a:pPr algn="ctr"/>
            <a:endParaRPr lang="en-US" sz="1400" dirty="0" smtClean="0"/>
          </a:p>
          <a:p>
            <a:pPr algn="ctr"/>
            <a:r>
              <a:rPr lang="en-US" sz="1400" dirty="0" smtClean="0"/>
              <a:t>C1</a:t>
            </a:r>
          </a:p>
          <a:p>
            <a:pPr algn="ctr"/>
            <a:endParaRPr lang="en-US" sz="1400" dirty="0" smtClean="0"/>
          </a:p>
          <a:p>
            <a:pPr algn="ctr"/>
            <a:r>
              <a:rPr lang="en-US" sz="1400" dirty="0" smtClean="0"/>
              <a:t>C2</a:t>
            </a:r>
          </a:p>
          <a:p>
            <a:pPr algn="ctr"/>
            <a:endParaRPr lang="en-US" sz="1400" dirty="0" smtClean="0"/>
          </a:p>
          <a:p>
            <a:pPr algn="ctr"/>
            <a:r>
              <a:rPr lang="en-US" sz="1400" dirty="0" smtClean="0"/>
              <a:t>C3</a:t>
            </a:r>
          </a:p>
        </p:txBody>
      </p:sp>
      <p:sp>
        <p:nvSpPr>
          <p:cNvPr id="37" name="Rounded Rectangle 36"/>
          <p:cNvSpPr/>
          <p:nvPr/>
        </p:nvSpPr>
        <p:spPr>
          <a:xfrm>
            <a:off x="2895600" y="5740400"/>
            <a:ext cx="602087" cy="2285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C</a:t>
            </a:r>
            <a:r>
              <a:rPr lang="en-US" sz="1400" dirty="0" smtClean="0">
                <a:latin typeface="Calibri"/>
              </a:rPr>
              <a:t>→E</a:t>
            </a:r>
            <a:endParaRPr lang="en-US" sz="1400" dirty="0" smtClean="0"/>
          </a:p>
        </p:txBody>
      </p:sp>
      <p:grpSp>
        <p:nvGrpSpPr>
          <p:cNvPr id="33" name="Group 37"/>
          <p:cNvGrpSpPr/>
          <p:nvPr/>
        </p:nvGrpSpPr>
        <p:grpSpPr>
          <a:xfrm>
            <a:off x="1465317" y="2004073"/>
            <a:ext cx="4937978" cy="3469627"/>
            <a:chOff x="1465317" y="2004073"/>
            <a:chExt cx="4937978" cy="3469627"/>
          </a:xfrm>
        </p:grpSpPr>
        <p:sp>
          <p:nvSpPr>
            <p:cNvPr id="39" name="Rectangle 38"/>
            <p:cNvSpPr/>
            <p:nvPr/>
          </p:nvSpPr>
          <p:spPr>
            <a:xfrm>
              <a:off x="5029200" y="4800600"/>
              <a:ext cx="609600" cy="3048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0" name="Right Arrow 39"/>
            <p:cNvSpPr/>
            <p:nvPr/>
          </p:nvSpPr>
          <p:spPr>
            <a:xfrm rot="20186644">
              <a:off x="1465317" y="2331847"/>
              <a:ext cx="1981226" cy="213789"/>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1" name="Right Arrow 40"/>
            <p:cNvSpPr/>
            <p:nvPr/>
          </p:nvSpPr>
          <p:spPr>
            <a:xfrm rot="514336">
              <a:off x="3435249" y="2041259"/>
              <a:ext cx="1844932" cy="222125"/>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2" name="Right Arrow 41"/>
            <p:cNvSpPr/>
            <p:nvPr/>
          </p:nvSpPr>
          <p:spPr>
            <a:xfrm rot="20447738">
              <a:off x="5302919" y="2004073"/>
              <a:ext cx="1100376" cy="234473"/>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43" name="Straight Connector 42"/>
            <p:cNvCxnSpPr>
              <a:stCxn id="26" idx="3"/>
              <a:endCxn id="39" idx="1"/>
            </p:cNvCxnSpPr>
            <p:nvPr/>
          </p:nvCxnSpPr>
          <p:spPr>
            <a:xfrm>
              <a:off x="3497687" y="4711700"/>
              <a:ext cx="1531513" cy="241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9" idx="3"/>
              <a:endCxn id="39" idx="1"/>
            </p:cNvCxnSpPr>
            <p:nvPr/>
          </p:nvCxnSpPr>
          <p:spPr>
            <a:xfrm flipV="1">
              <a:off x="3497687" y="4953000"/>
              <a:ext cx="1531513" cy="52070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8" name="Group 44"/>
          <p:cNvGrpSpPr/>
          <p:nvPr/>
        </p:nvGrpSpPr>
        <p:grpSpPr>
          <a:xfrm>
            <a:off x="1648003" y="2151318"/>
            <a:ext cx="4812449" cy="3868482"/>
            <a:chOff x="1648003" y="2151318"/>
            <a:chExt cx="4812449" cy="3868482"/>
          </a:xfrm>
        </p:grpSpPr>
        <p:sp>
          <p:nvSpPr>
            <p:cNvPr id="46" name="Rectangle 45"/>
            <p:cNvSpPr/>
            <p:nvPr/>
          </p:nvSpPr>
          <p:spPr>
            <a:xfrm>
              <a:off x="5029200" y="5715000"/>
              <a:ext cx="609600" cy="3048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47" name="Right Arrow 46"/>
            <p:cNvSpPr/>
            <p:nvPr/>
          </p:nvSpPr>
          <p:spPr>
            <a:xfrm rot="20133296">
              <a:off x="1648003" y="2483210"/>
              <a:ext cx="1741665" cy="24003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8" name="Right Arrow 47"/>
            <p:cNvSpPr/>
            <p:nvPr/>
          </p:nvSpPr>
          <p:spPr>
            <a:xfrm rot="3942425">
              <a:off x="3102048" y="2522930"/>
              <a:ext cx="699974" cy="237573"/>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9" name="Right Arrow 48"/>
            <p:cNvSpPr/>
            <p:nvPr/>
          </p:nvSpPr>
          <p:spPr>
            <a:xfrm rot="20621871">
              <a:off x="3646155" y="2568197"/>
              <a:ext cx="1699289" cy="230694"/>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0" name="Right Arrow 49"/>
            <p:cNvSpPr/>
            <p:nvPr/>
          </p:nvSpPr>
          <p:spPr>
            <a:xfrm rot="20406527">
              <a:off x="5262137" y="2151318"/>
              <a:ext cx="1198315" cy="235612"/>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cxnSp>
          <p:nvCxnSpPr>
            <p:cNvPr id="51" name="Straight Connector 50"/>
            <p:cNvCxnSpPr>
              <a:stCxn id="29" idx="3"/>
              <a:endCxn id="46" idx="1"/>
            </p:cNvCxnSpPr>
            <p:nvPr/>
          </p:nvCxnSpPr>
          <p:spPr>
            <a:xfrm>
              <a:off x="3497687" y="5473700"/>
              <a:ext cx="1531513" cy="393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26" idx="3"/>
              <a:endCxn id="46" idx="1"/>
            </p:cNvCxnSpPr>
            <p:nvPr/>
          </p:nvCxnSpPr>
          <p:spPr>
            <a:xfrm>
              <a:off x="3497687" y="4711700"/>
              <a:ext cx="1531513" cy="1155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37" idx="3"/>
              <a:endCxn id="46" idx="1"/>
            </p:cNvCxnSpPr>
            <p:nvPr/>
          </p:nvCxnSpPr>
          <p:spPr>
            <a:xfrm>
              <a:off x="3497687" y="5854700"/>
              <a:ext cx="1531513" cy="127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4" name="Rounded Rectangle 53"/>
          <p:cNvSpPr/>
          <p:nvPr/>
        </p:nvSpPr>
        <p:spPr>
          <a:xfrm>
            <a:off x="609600" y="3048000"/>
            <a:ext cx="602087" cy="2285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A</a:t>
            </a:r>
            <a:r>
              <a:rPr lang="en-US" sz="1400" dirty="0" smtClean="0">
                <a:latin typeface="Calibri"/>
              </a:rPr>
              <a:t>→F</a:t>
            </a:r>
            <a:endParaRPr lang="en-US" sz="1400" dirty="0" smtClean="0"/>
          </a:p>
        </p:txBody>
      </p:sp>
      <p:grpSp>
        <p:nvGrpSpPr>
          <p:cNvPr id="45" name="Group 54"/>
          <p:cNvGrpSpPr/>
          <p:nvPr/>
        </p:nvGrpSpPr>
        <p:grpSpPr>
          <a:xfrm>
            <a:off x="1758414" y="2691964"/>
            <a:ext cx="6304084" cy="3543736"/>
            <a:chOff x="1758414" y="2691964"/>
            <a:chExt cx="6304084" cy="3543736"/>
          </a:xfrm>
        </p:grpSpPr>
        <p:sp>
          <p:nvSpPr>
            <p:cNvPr id="56" name="Right Arrow 55"/>
            <p:cNvSpPr/>
            <p:nvPr/>
          </p:nvSpPr>
          <p:spPr>
            <a:xfrm rot="206516">
              <a:off x="1758414" y="3027717"/>
              <a:ext cx="1870090" cy="243765"/>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7" name="Right Arrow 56"/>
            <p:cNvSpPr/>
            <p:nvPr/>
          </p:nvSpPr>
          <p:spPr>
            <a:xfrm rot="20386274">
              <a:off x="3646152" y="2769268"/>
              <a:ext cx="1737394" cy="243717"/>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8" name="Right Arrow 57"/>
            <p:cNvSpPr/>
            <p:nvPr/>
          </p:nvSpPr>
          <p:spPr>
            <a:xfrm rot="450811">
              <a:off x="5335962" y="2691964"/>
              <a:ext cx="2726536" cy="20904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59" name="Rectangle 58"/>
            <p:cNvSpPr/>
            <p:nvPr/>
          </p:nvSpPr>
          <p:spPr>
            <a:xfrm>
              <a:off x="5029200" y="5257800"/>
              <a:ext cx="609600" cy="3048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cxnSp>
          <p:nvCxnSpPr>
            <p:cNvPr id="60" name="Straight Connector 59"/>
            <p:cNvCxnSpPr>
              <a:stCxn id="27" idx="3"/>
              <a:endCxn id="59" idx="1"/>
            </p:cNvCxnSpPr>
            <p:nvPr/>
          </p:nvCxnSpPr>
          <p:spPr>
            <a:xfrm flipV="1">
              <a:off x="3497687" y="5410200"/>
              <a:ext cx="1531513" cy="825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26" idx="3"/>
              <a:endCxn id="59" idx="1"/>
            </p:cNvCxnSpPr>
            <p:nvPr/>
          </p:nvCxnSpPr>
          <p:spPr>
            <a:xfrm>
              <a:off x="3497687" y="4711700"/>
              <a:ext cx="1531513" cy="698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8" idx="3"/>
              <a:endCxn id="59" idx="1"/>
            </p:cNvCxnSpPr>
            <p:nvPr/>
          </p:nvCxnSpPr>
          <p:spPr>
            <a:xfrm>
              <a:off x="3497687" y="5092700"/>
              <a:ext cx="1531513" cy="317500"/>
            </a:xfrm>
            <a:prstGeom prst="line">
              <a:avLst/>
            </a:prstGeom>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685800" y="1676400"/>
            <a:ext cx="885179" cy="369332"/>
          </a:xfrm>
          <a:prstGeom prst="rect">
            <a:avLst/>
          </a:prstGeom>
          <a:noFill/>
        </p:spPr>
        <p:txBody>
          <a:bodyPr wrap="none" rtlCol="0">
            <a:spAutoFit/>
          </a:bodyPr>
          <a:lstStyle/>
          <a:p>
            <a:r>
              <a:rPr lang="en-US" dirty="0" smtClean="0">
                <a:latin typeface="Arial" pitchFamily="34" charset="0"/>
                <a:cs typeface="Arial" pitchFamily="34" charset="0"/>
              </a:rPr>
              <a:t>Pickup</a:t>
            </a:r>
            <a:endParaRPr lang="en-US" dirty="0">
              <a:latin typeface="Arial" pitchFamily="34" charset="0"/>
              <a:cs typeface="Arial" pitchFamily="34" charset="0"/>
            </a:endParaRPr>
          </a:p>
        </p:txBody>
      </p:sp>
      <p:sp>
        <p:nvSpPr>
          <p:cNvPr id="64" name="TextBox 63"/>
          <p:cNvSpPr txBox="1"/>
          <p:nvPr/>
        </p:nvSpPr>
        <p:spPr>
          <a:xfrm>
            <a:off x="7620000" y="1676400"/>
            <a:ext cx="902811" cy="369332"/>
          </a:xfrm>
          <a:prstGeom prst="rect">
            <a:avLst/>
          </a:prstGeom>
          <a:noFill/>
        </p:spPr>
        <p:txBody>
          <a:bodyPr wrap="none" rtlCol="0">
            <a:spAutoFit/>
          </a:bodyPr>
          <a:lstStyle/>
          <a:p>
            <a:r>
              <a:rPr lang="en-US" dirty="0" smtClean="0">
                <a:latin typeface="Arial" pitchFamily="34" charset="0"/>
                <a:cs typeface="Arial" pitchFamily="34" charset="0"/>
              </a:rPr>
              <a:t>Deliver</a:t>
            </a:r>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Network Problem</a:t>
            </a:r>
            <a:endParaRPr lang="en-US" dirty="0"/>
          </a:p>
        </p:txBody>
      </p:sp>
      <p:graphicFrame>
        <p:nvGraphicFramePr>
          <p:cNvPr id="1026" name="Object 1"/>
          <p:cNvGraphicFramePr>
            <a:graphicFrameLocks noChangeAspect="1"/>
          </p:cNvGraphicFramePr>
          <p:nvPr/>
        </p:nvGraphicFramePr>
        <p:xfrm>
          <a:off x="4748213" y="1371600"/>
          <a:ext cx="4121150" cy="4608513"/>
        </p:xfrm>
        <a:graphic>
          <a:graphicData uri="http://schemas.openxmlformats.org/presentationml/2006/ole">
            <p:oleObj spid="_x0000_s120834" name="Equation" r:id="rId3" imgW="2603160" imgH="2819160" progId="Equation.3">
              <p:embed/>
            </p:oleObj>
          </a:graphicData>
        </a:graphic>
      </p:graphicFrame>
      <p:graphicFrame>
        <p:nvGraphicFramePr>
          <p:cNvPr id="1027" name="Object 8"/>
          <p:cNvGraphicFramePr>
            <a:graphicFrameLocks noChangeAspect="1"/>
          </p:cNvGraphicFramePr>
          <p:nvPr/>
        </p:nvGraphicFramePr>
        <p:xfrm>
          <a:off x="304800" y="1371600"/>
          <a:ext cx="4114800" cy="3317875"/>
        </p:xfrm>
        <a:graphic>
          <a:graphicData uri="http://schemas.openxmlformats.org/presentationml/2006/ole">
            <p:oleObj spid="_x0000_s120835" name="Equation" r:id="rId4" imgW="2616120" imgH="1803240" progId="Equation.3">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Nicely set up for Benders!</a:t>
            </a:r>
            <a:endParaRPr lang="en-US" dirty="0"/>
          </a:p>
        </p:txBody>
      </p:sp>
      <p:sp>
        <p:nvSpPr>
          <p:cNvPr id="3" name="Content Placeholder 2"/>
          <p:cNvSpPr>
            <a:spLocks noGrp="1"/>
          </p:cNvSpPr>
          <p:nvPr>
            <p:ph sz="quarter" idx="1"/>
          </p:nvPr>
        </p:nvSpPr>
        <p:spPr/>
        <p:txBody>
          <a:bodyPr/>
          <a:lstStyle/>
          <a:p>
            <a:r>
              <a:rPr lang="en-US" dirty="0" smtClean="0"/>
              <a:t>Master problem:  choose contracts</a:t>
            </a:r>
          </a:p>
          <a:p>
            <a:endParaRPr lang="en-US" dirty="0" smtClean="0"/>
          </a:p>
          <a:p>
            <a:r>
              <a:rPr lang="en-US" dirty="0" err="1" smtClean="0"/>
              <a:t>Subproblem</a:t>
            </a:r>
            <a:r>
              <a:rPr lang="en-US" dirty="0" smtClean="0"/>
              <a:t>: assign packages to chosen contracts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Benders Approach</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Minimize f(x) + cy</a:t>
            </a:r>
          </a:p>
          <a:p>
            <a:pPr>
              <a:buNone/>
            </a:pPr>
            <a:r>
              <a:rPr lang="en-US" dirty="0" smtClean="0"/>
              <a:t>Subject to</a:t>
            </a:r>
          </a:p>
          <a:p>
            <a:pPr>
              <a:buNone/>
            </a:pPr>
            <a:r>
              <a:rPr lang="en-US" dirty="0" smtClean="0"/>
              <a:t>	F(x) + Ay ≥ b</a:t>
            </a:r>
          </a:p>
          <a:p>
            <a:pPr>
              <a:buNone/>
            </a:pPr>
            <a:r>
              <a:rPr lang="en-US" dirty="0" smtClean="0"/>
              <a:t>	x </a:t>
            </a:r>
            <a:r>
              <a:rPr lang="en-US" dirty="0" smtClean="0">
                <a:latin typeface="Arial Unicode MS" pitchFamily="34" charset="-128"/>
                <a:ea typeface="Arial Unicode MS" pitchFamily="34" charset="-128"/>
                <a:cs typeface="Arial Unicode MS" pitchFamily="34" charset="-128"/>
              </a:rPr>
              <a:t>∈ </a:t>
            </a:r>
            <a:r>
              <a:rPr lang="en-US" dirty="0" err="1" smtClean="0">
                <a:ea typeface="Arial Unicode MS" pitchFamily="34" charset="-128"/>
                <a:cs typeface="Arial Unicode MS" pitchFamily="34" charset="-128"/>
              </a:rPr>
              <a:t>S</a:t>
            </a:r>
            <a:r>
              <a:rPr lang="en-US" baseline="-25000" dirty="0" err="1" smtClean="0">
                <a:ea typeface="Arial Unicode MS" pitchFamily="34" charset="-128"/>
                <a:cs typeface="Arial Unicode MS" pitchFamily="34" charset="-128"/>
              </a:rPr>
              <a:t>x</a:t>
            </a:r>
            <a:endParaRPr lang="en-US" baseline="-25000" dirty="0" smtClean="0">
              <a:ea typeface="Arial Unicode MS" pitchFamily="34" charset="-128"/>
              <a:cs typeface="Arial Unicode MS" pitchFamily="34" charset="-128"/>
            </a:endParaRPr>
          </a:p>
          <a:p>
            <a:pPr>
              <a:buNone/>
            </a:pPr>
            <a:r>
              <a:rPr lang="en-US" dirty="0" smtClean="0">
                <a:ea typeface="Arial Unicode MS" pitchFamily="34" charset="-128"/>
                <a:cs typeface="Arial Unicode MS" pitchFamily="34" charset="-128"/>
              </a:rPr>
              <a:t>    y ≥ 0</a:t>
            </a:r>
          </a:p>
          <a:p>
            <a:pPr>
              <a:buNone/>
            </a:pPr>
            <a:r>
              <a:rPr lang="en-US" dirty="0" smtClean="0">
                <a:ea typeface="Arial Unicode MS" pitchFamily="34" charset="-128"/>
                <a:cs typeface="Arial Unicode MS" pitchFamily="34" charset="-128"/>
              </a:rPr>
              <a:t>   </a:t>
            </a:r>
          </a:p>
          <a:p>
            <a:pPr>
              <a:buNone/>
            </a:pPr>
            <a:r>
              <a:rPr lang="en-US" dirty="0" smtClean="0">
                <a:ea typeface="Arial Unicode MS" pitchFamily="34" charset="-128"/>
                <a:cs typeface="Arial Unicode MS" pitchFamily="34" charset="-128"/>
              </a:rPr>
              <a:t>If the x variables are fixed, then the result is a linear program.</a:t>
            </a:r>
          </a:p>
          <a:p>
            <a:pPr>
              <a:buNone/>
            </a:pPr>
            <a:endParaRPr lang="en-US" dirty="0" smtClean="0">
              <a:ea typeface="Arial Unicode MS" pitchFamily="34" charset="-128"/>
              <a:cs typeface="Arial Unicode MS" pitchFamily="34" charset="-128"/>
            </a:endParaRPr>
          </a:p>
          <a:p>
            <a:pPr>
              <a:buNone/>
            </a:pPr>
            <a:r>
              <a:rPr lang="en-US" dirty="0" smtClean="0">
                <a:ea typeface="Arial Unicode MS" pitchFamily="34" charset="-128"/>
                <a:cs typeface="Arial Unicode MS" pitchFamily="34" charset="-128"/>
              </a:rPr>
              <a:t>Can we take advantage of this?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8" end="8"/>
                                            </p:txEl>
                                          </p:spTgt>
                                        </p:tgtEl>
                                        <p:attrNameLst>
                                          <p:attrName>style.visibility</p:attrName>
                                        </p:attrNameLst>
                                      </p:cBhvr>
                                      <p:to>
                                        <p:strVal val="visible"/>
                                      </p:to>
                                    </p:set>
                                    <p:animEffect transition="in" filter="blinds(horizontal)">
                                      <p:cBhvr>
                                        <p:cTn id="1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Benders Cuts</a:t>
            </a:r>
            <a:endParaRPr lang="en-US" dirty="0"/>
          </a:p>
        </p:txBody>
      </p:sp>
      <p:sp>
        <p:nvSpPr>
          <p:cNvPr id="3" name="Content Placeholder 2"/>
          <p:cNvSpPr>
            <a:spLocks noGrp="1"/>
          </p:cNvSpPr>
          <p:nvPr>
            <p:ph sz="quarter" idx="1"/>
          </p:nvPr>
        </p:nvSpPr>
        <p:spPr/>
        <p:txBody>
          <a:bodyPr/>
          <a:lstStyle/>
          <a:p>
            <a:r>
              <a:rPr lang="en-US" dirty="0" smtClean="0">
                <a:latin typeface="Arial" pitchFamily="34" charset="0"/>
                <a:cs typeface="Arial" pitchFamily="34" charset="0"/>
              </a:rPr>
              <a:t>Weak Delivery Set Cuts:</a:t>
            </a:r>
          </a:p>
          <a:p>
            <a:endParaRPr lang="en-US" dirty="0" smtClean="0"/>
          </a:p>
          <a:p>
            <a:endParaRPr lang="en-US" dirty="0" smtClean="0">
              <a:latin typeface="Arial" pitchFamily="34" charset="0"/>
              <a:cs typeface="Arial" pitchFamily="34" charset="0"/>
            </a:endParaRPr>
          </a:p>
          <a:p>
            <a:endParaRPr lang="en-US" dirty="0" smtClean="0"/>
          </a:p>
          <a:p>
            <a:pPr>
              <a:buNone/>
            </a:pPr>
            <a:endParaRPr lang="en-US" sz="4000" dirty="0" smtClean="0">
              <a:latin typeface="Arial" pitchFamily="34" charset="0"/>
              <a:cs typeface="Arial" pitchFamily="34" charset="0"/>
            </a:endParaRPr>
          </a:p>
          <a:p>
            <a:pPr lvl="1"/>
            <a:r>
              <a:rPr lang="en-US" dirty="0" smtClean="0"/>
              <a:t>These are </a:t>
            </a:r>
            <a:r>
              <a:rPr lang="en-US" u="sng" dirty="0" smtClean="0"/>
              <a:t>classical</a:t>
            </a:r>
          </a:p>
          <a:p>
            <a:pPr lvl="1">
              <a:buNone/>
            </a:pPr>
            <a:r>
              <a:rPr lang="en-US" dirty="0" smtClean="0"/>
              <a:t>	Benders cuts</a:t>
            </a:r>
          </a:p>
        </p:txBody>
      </p:sp>
      <p:graphicFrame>
        <p:nvGraphicFramePr>
          <p:cNvPr id="9" name="Object 8"/>
          <p:cNvGraphicFramePr>
            <a:graphicFrameLocks noChangeAspect="1"/>
          </p:cNvGraphicFramePr>
          <p:nvPr/>
        </p:nvGraphicFramePr>
        <p:xfrm>
          <a:off x="990600" y="1905000"/>
          <a:ext cx="5624513" cy="1258888"/>
        </p:xfrm>
        <a:graphic>
          <a:graphicData uri="http://schemas.openxmlformats.org/presentationml/2006/ole">
            <p:oleObj spid="_x0000_s124930" name="Equation" r:id="rId3" imgW="3035160" imgH="685800" progId="Equation.3">
              <p:embed/>
            </p:oleObj>
          </a:graphicData>
        </a:graphic>
      </p:graphicFrame>
      <p:graphicFrame>
        <p:nvGraphicFramePr>
          <p:cNvPr id="10" name="Object 8"/>
          <p:cNvGraphicFramePr>
            <a:graphicFrameLocks noChangeAspect="1"/>
          </p:cNvGraphicFramePr>
          <p:nvPr/>
        </p:nvGraphicFramePr>
        <p:xfrm>
          <a:off x="990600" y="3276600"/>
          <a:ext cx="3179763" cy="630238"/>
        </p:xfrm>
        <a:graphic>
          <a:graphicData uri="http://schemas.openxmlformats.org/presentationml/2006/ole">
            <p:oleObj spid="_x0000_s124931" name="Equation" r:id="rId4" imgW="1714320" imgH="342720" progId="Equation.3">
              <p:embed/>
            </p:oleObj>
          </a:graphicData>
        </a:graphic>
      </p:graphicFrame>
      <p:graphicFrame>
        <p:nvGraphicFramePr>
          <p:cNvPr id="11" name="Object 6"/>
          <p:cNvGraphicFramePr>
            <a:graphicFrameLocks noChangeAspect="1"/>
          </p:cNvGraphicFramePr>
          <p:nvPr/>
        </p:nvGraphicFramePr>
        <p:xfrm>
          <a:off x="4953000" y="3124200"/>
          <a:ext cx="1177925" cy="373062"/>
        </p:xfrm>
        <a:graphic>
          <a:graphicData uri="http://schemas.openxmlformats.org/presentationml/2006/ole">
            <p:oleObj spid="_x0000_s124932" name="Equation" r:id="rId5" imgW="634680" imgH="203040" progId="Equation.3">
              <p:embed/>
            </p:oleObj>
          </a:graphicData>
        </a:graphic>
      </p:graphicFrame>
      <p:grpSp>
        <p:nvGrpSpPr>
          <p:cNvPr id="7" name="Group 54"/>
          <p:cNvGrpSpPr/>
          <p:nvPr/>
        </p:nvGrpSpPr>
        <p:grpSpPr>
          <a:xfrm>
            <a:off x="4800600" y="3429000"/>
            <a:ext cx="3052465" cy="2057400"/>
            <a:chOff x="4936671" y="3668486"/>
            <a:chExt cx="3052465" cy="2057400"/>
          </a:xfrm>
        </p:grpSpPr>
        <p:sp>
          <p:nvSpPr>
            <p:cNvPr id="13" name="TextBox 12"/>
            <p:cNvSpPr txBox="1"/>
            <p:nvPr/>
          </p:nvSpPr>
          <p:spPr>
            <a:xfrm>
              <a:off x="4936671" y="4087587"/>
              <a:ext cx="461665" cy="1111843"/>
            </a:xfrm>
            <a:prstGeom prst="rect">
              <a:avLst/>
            </a:prstGeom>
            <a:noFill/>
          </p:spPr>
          <p:txBody>
            <a:bodyPr vert="vert270" wrap="none" rtlCol="0">
              <a:spAutoFit/>
            </a:bodyPr>
            <a:lstStyle/>
            <a:p>
              <a:r>
                <a:rPr lang="en-US" dirty="0" smtClean="0"/>
                <a:t>Deliveries</a:t>
              </a:r>
              <a:endParaRPr lang="en-US" dirty="0"/>
            </a:p>
          </p:txBody>
        </p:sp>
        <p:sp>
          <p:nvSpPr>
            <p:cNvPr id="14" name="TextBox 13"/>
            <p:cNvSpPr txBox="1"/>
            <p:nvPr/>
          </p:nvSpPr>
          <p:spPr>
            <a:xfrm>
              <a:off x="7527471" y="4239987"/>
              <a:ext cx="461665" cy="804066"/>
            </a:xfrm>
            <a:prstGeom prst="rect">
              <a:avLst/>
            </a:prstGeom>
            <a:noFill/>
          </p:spPr>
          <p:txBody>
            <a:bodyPr vert="vert270" wrap="none" rtlCol="0">
              <a:spAutoFit/>
            </a:bodyPr>
            <a:lstStyle/>
            <a:p>
              <a:r>
                <a:rPr lang="en-US" dirty="0" smtClean="0"/>
                <a:t>Routes</a:t>
              </a:r>
              <a:endParaRPr lang="en-US" dirty="0"/>
            </a:p>
          </p:txBody>
        </p:sp>
        <p:cxnSp>
          <p:nvCxnSpPr>
            <p:cNvPr id="15" name="Straight Connector 14"/>
            <p:cNvCxnSpPr>
              <a:stCxn id="28" idx="6"/>
              <a:endCxn id="33" idx="1"/>
            </p:cNvCxnSpPr>
            <p:nvPr/>
          </p:nvCxnSpPr>
          <p:spPr>
            <a:xfrm flipV="1">
              <a:off x="5715000" y="3782786"/>
              <a:ext cx="1431471" cy="22406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28" idx="6"/>
              <a:endCxn id="34" idx="1"/>
            </p:cNvCxnSpPr>
            <p:nvPr/>
          </p:nvCxnSpPr>
          <p:spPr>
            <a:xfrm>
              <a:off x="5715000" y="4006851"/>
              <a:ext cx="1431471" cy="8073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30" idx="6"/>
              <a:endCxn id="38" idx="1"/>
            </p:cNvCxnSpPr>
            <p:nvPr/>
          </p:nvCxnSpPr>
          <p:spPr>
            <a:xfrm flipV="1">
              <a:off x="5715000" y="4697186"/>
              <a:ext cx="1431471" cy="816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0" idx="6"/>
              <a:endCxn id="39" idx="1"/>
            </p:cNvCxnSpPr>
            <p:nvPr/>
          </p:nvCxnSpPr>
          <p:spPr>
            <a:xfrm>
              <a:off x="5715000" y="4705351"/>
              <a:ext cx="1431471" cy="60143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8" idx="6"/>
              <a:endCxn id="35" idx="1"/>
            </p:cNvCxnSpPr>
            <p:nvPr/>
          </p:nvCxnSpPr>
          <p:spPr>
            <a:xfrm>
              <a:off x="5715000" y="4006851"/>
              <a:ext cx="1431471" cy="38553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30" idx="6"/>
              <a:endCxn id="37" idx="1"/>
            </p:cNvCxnSpPr>
            <p:nvPr/>
          </p:nvCxnSpPr>
          <p:spPr>
            <a:xfrm>
              <a:off x="5715000" y="4705351"/>
              <a:ext cx="1431471" cy="90623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9" idx="6"/>
              <a:endCxn id="34" idx="1"/>
            </p:cNvCxnSpPr>
            <p:nvPr/>
          </p:nvCxnSpPr>
          <p:spPr>
            <a:xfrm flipV="1">
              <a:off x="5715000" y="4087586"/>
              <a:ext cx="1431471" cy="266701"/>
            </a:xfrm>
            <a:prstGeom prst="line">
              <a:avLst/>
            </a:prstGeom>
            <a:ln/>
          </p:spPr>
          <p:style>
            <a:lnRef idx="2">
              <a:schemeClr val="dk1"/>
            </a:lnRef>
            <a:fillRef idx="0">
              <a:schemeClr val="dk1"/>
            </a:fillRef>
            <a:effectRef idx="1">
              <a:schemeClr val="dk1"/>
            </a:effectRef>
            <a:fontRef idx="minor">
              <a:schemeClr val="tx1"/>
            </a:fontRef>
          </p:style>
        </p:cxnSp>
        <p:cxnSp>
          <p:nvCxnSpPr>
            <p:cNvPr id="22" name="Straight Connector 21"/>
            <p:cNvCxnSpPr>
              <a:stCxn id="29" idx="6"/>
              <a:endCxn id="35" idx="1"/>
            </p:cNvCxnSpPr>
            <p:nvPr/>
          </p:nvCxnSpPr>
          <p:spPr>
            <a:xfrm>
              <a:off x="5715000" y="4354287"/>
              <a:ext cx="1431471" cy="38099"/>
            </a:xfrm>
            <a:prstGeom prst="line">
              <a:avLst/>
            </a:prstGeom>
            <a:ln/>
          </p:spPr>
          <p:style>
            <a:lnRef idx="2">
              <a:schemeClr val="dk1"/>
            </a:lnRef>
            <a:fillRef idx="0">
              <a:schemeClr val="dk1"/>
            </a:fillRef>
            <a:effectRef idx="1">
              <a:schemeClr val="dk1"/>
            </a:effectRef>
            <a:fontRef idx="minor">
              <a:schemeClr val="tx1"/>
            </a:fontRef>
          </p:style>
        </p:cxnSp>
        <p:cxnSp>
          <p:nvCxnSpPr>
            <p:cNvPr id="23" name="Straight Connector 22"/>
            <p:cNvCxnSpPr>
              <a:stCxn id="32" idx="6"/>
              <a:endCxn id="37" idx="1"/>
            </p:cNvCxnSpPr>
            <p:nvPr/>
          </p:nvCxnSpPr>
          <p:spPr>
            <a:xfrm>
              <a:off x="5715000" y="5467351"/>
              <a:ext cx="1431471" cy="144235"/>
            </a:xfrm>
            <a:prstGeom prst="line">
              <a:avLst/>
            </a:prstGeom>
            <a:ln/>
          </p:spPr>
          <p:style>
            <a:lnRef idx="2">
              <a:schemeClr val="dk1"/>
            </a:lnRef>
            <a:fillRef idx="0">
              <a:schemeClr val="dk1"/>
            </a:fillRef>
            <a:effectRef idx="1">
              <a:schemeClr val="dk1"/>
            </a:effectRef>
            <a:fontRef idx="minor">
              <a:schemeClr val="tx1"/>
            </a:fontRef>
          </p:style>
        </p:cxnSp>
        <p:cxnSp>
          <p:nvCxnSpPr>
            <p:cNvPr id="24" name="Straight Connector 23"/>
            <p:cNvCxnSpPr>
              <a:stCxn id="32" idx="6"/>
              <a:endCxn id="36" idx="1"/>
            </p:cNvCxnSpPr>
            <p:nvPr/>
          </p:nvCxnSpPr>
          <p:spPr>
            <a:xfrm flipV="1">
              <a:off x="5715000" y="5001986"/>
              <a:ext cx="1431471" cy="465365"/>
            </a:xfrm>
            <a:prstGeom prst="line">
              <a:avLst/>
            </a:prstGeom>
            <a:ln/>
          </p:spPr>
          <p:style>
            <a:lnRef idx="2">
              <a:schemeClr val="dk1"/>
            </a:lnRef>
            <a:fillRef idx="0">
              <a:schemeClr val="dk1"/>
            </a:fillRef>
            <a:effectRef idx="1">
              <a:schemeClr val="dk1"/>
            </a:effectRef>
            <a:fontRef idx="minor">
              <a:schemeClr val="tx1"/>
            </a:fontRef>
          </p:style>
        </p:cxnSp>
        <p:cxnSp>
          <p:nvCxnSpPr>
            <p:cNvPr id="25" name="Straight Connector 24"/>
            <p:cNvCxnSpPr>
              <a:stCxn id="31" idx="6"/>
              <a:endCxn id="36" idx="1"/>
            </p:cNvCxnSpPr>
            <p:nvPr/>
          </p:nvCxnSpPr>
          <p:spPr>
            <a:xfrm flipV="1">
              <a:off x="5715000" y="5001986"/>
              <a:ext cx="1431471" cy="81643"/>
            </a:xfrm>
            <a:prstGeom prst="line">
              <a:avLst/>
            </a:prstGeom>
            <a:ln/>
          </p:spPr>
          <p:style>
            <a:lnRef idx="2">
              <a:schemeClr val="dk1"/>
            </a:lnRef>
            <a:fillRef idx="0">
              <a:schemeClr val="dk1"/>
            </a:fillRef>
            <a:effectRef idx="1">
              <a:schemeClr val="dk1"/>
            </a:effectRef>
            <a:fontRef idx="minor">
              <a:schemeClr val="tx1"/>
            </a:fontRef>
          </p:style>
        </p:cxnSp>
        <p:cxnSp>
          <p:nvCxnSpPr>
            <p:cNvPr id="26" name="Straight Connector 25"/>
            <p:cNvCxnSpPr>
              <a:stCxn id="29" idx="6"/>
              <a:endCxn id="36" idx="1"/>
            </p:cNvCxnSpPr>
            <p:nvPr/>
          </p:nvCxnSpPr>
          <p:spPr>
            <a:xfrm>
              <a:off x="5715000" y="4354287"/>
              <a:ext cx="1431471" cy="647699"/>
            </a:xfrm>
            <a:prstGeom prst="line">
              <a:avLst/>
            </a:prstGeom>
            <a:ln/>
          </p:spPr>
          <p:style>
            <a:lnRef idx="2">
              <a:schemeClr val="dk1"/>
            </a:lnRef>
            <a:fillRef idx="0">
              <a:schemeClr val="dk1"/>
            </a:fillRef>
            <a:effectRef idx="1">
              <a:schemeClr val="dk1"/>
            </a:effectRef>
            <a:fontRef idx="minor">
              <a:schemeClr val="tx1"/>
            </a:fontRef>
          </p:style>
        </p:cxnSp>
        <p:cxnSp>
          <p:nvCxnSpPr>
            <p:cNvPr id="27" name="Straight Connector 26"/>
            <p:cNvCxnSpPr>
              <a:stCxn id="31" idx="6"/>
              <a:endCxn id="35" idx="1"/>
            </p:cNvCxnSpPr>
            <p:nvPr/>
          </p:nvCxnSpPr>
          <p:spPr>
            <a:xfrm flipV="1">
              <a:off x="5715000" y="4392386"/>
              <a:ext cx="1431471" cy="691243"/>
            </a:xfrm>
            <a:prstGeom prst="line">
              <a:avLst/>
            </a:prstGeom>
            <a:ln/>
          </p:spPr>
          <p:style>
            <a:lnRef idx="2">
              <a:schemeClr val="dk1"/>
            </a:lnRef>
            <a:fillRef idx="0">
              <a:schemeClr val="dk1"/>
            </a:fillRef>
            <a:effectRef idx="1">
              <a:schemeClr val="dk1"/>
            </a:effectRef>
            <a:fontRef idx="minor">
              <a:schemeClr val="tx1"/>
            </a:fontRef>
          </p:style>
        </p:cxnSp>
        <p:sp>
          <p:nvSpPr>
            <p:cNvPr id="28" name="Oval 27"/>
            <p:cNvSpPr/>
            <p:nvPr/>
          </p:nvSpPr>
          <p:spPr>
            <a:xfrm>
              <a:off x="5470071" y="3884386"/>
              <a:ext cx="244929" cy="24492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1</a:t>
              </a:r>
              <a:endParaRPr lang="en-US" dirty="0"/>
            </a:p>
          </p:txBody>
        </p:sp>
        <p:sp>
          <p:nvSpPr>
            <p:cNvPr id="29" name="Oval 28"/>
            <p:cNvSpPr/>
            <p:nvPr/>
          </p:nvSpPr>
          <p:spPr>
            <a:xfrm>
              <a:off x="5470071" y="4231822"/>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30" name="Oval 29"/>
            <p:cNvSpPr/>
            <p:nvPr/>
          </p:nvSpPr>
          <p:spPr>
            <a:xfrm>
              <a:off x="5470071" y="4582886"/>
              <a:ext cx="244929" cy="24492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3</a:t>
              </a:r>
              <a:endParaRPr lang="en-US" dirty="0"/>
            </a:p>
          </p:txBody>
        </p:sp>
        <p:sp>
          <p:nvSpPr>
            <p:cNvPr id="31" name="Oval 30"/>
            <p:cNvSpPr/>
            <p:nvPr/>
          </p:nvSpPr>
          <p:spPr>
            <a:xfrm>
              <a:off x="5470071" y="4961164"/>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4</a:t>
              </a:r>
              <a:endParaRPr lang="en-US" dirty="0"/>
            </a:p>
          </p:txBody>
        </p:sp>
        <p:sp>
          <p:nvSpPr>
            <p:cNvPr id="32" name="Oval 31"/>
            <p:cNvSpPr/>
            <p:nvPr/>
          </p:nvSpPr>
          <p:spPr>
            <a:xfrm>
              <a:off x="5470071" y="5344886"/>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5</a:t>
              </a:r>
              <a:endParaRPr lang="en-US" dirty="0"/>
            </a:p>
          </p:txBody>
        </p:sp>
        <p:sp>
          <p:nvSpPr>
            <p:cNvPr id="33" name="Rectangle 32"/>
            <p:cNvSpPr/>
            <p:nvPr/>
          </p:nvSpPr>
          <p:spPr>
            <a:xfrm>
              <a:off x="7146471" y="3668486"/>
              <a:ext cx="228600" cy="2286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1</a:t>
              </a:r>
              <a:endParaRPr lang="en-US" dirty="0"/>
            </a:p>
          </p:txBody>
        </p:sp>
        <p:sp>
          <p:nvSpPr>
            <p:cNvPr id="34" name="Rectangle 33"/>
            <p:cNvSpPr/>
            <p:nvPr/>
          </p:nvSpPr>
          <p:spPr>
            <a:xfrm>
              <a:off x="7146471" y="3973286"/>
              <a:ext cx="228600" cy="2286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2</a:t>
              </a:r>
              <a:endParaRPr lang="en-US" dirty="0"/>
            </a:p>
          </p:txBody>
        </p:sp>
        <p:sp>
          <p:nvSpPr>
            <p:cNvPr id="35" name="Rectangle 34"/>
            <p:cNvSpPr/>
            <p:nvPr/>
          </p:nvSpPr>
          <p:spPr>
            <a:xfrm>
              <a:off x="7146471" y="4278086"/>
              <a:ext cx="228600" cy="2286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3</a:t>
              </a:r>
              <a:endParaRPr lang="en-US" dirty="0"/>
            </a:p>
          </p:txBody>
        </p:sp>
        <p:sp>
          <p:nvSpPr>
            <p:cNvPr id="36" name="Rectangle 35"/>
            <p:cNvSpPr/>
            <p:nvPr/>
          </p:nvSpPr>
          <p:spPr>
            <a:xfrm>
              <a:off x="7146471" y="4887686"/>
              <a:ext cx="228600" cy="2286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5</a:t>
              </a:r>
              <a:endParaRPr lang="en-US" dirty="0"/>
            </a:p>
          </p:txBody>
        </p:sp>
        <p:sp>
          <p:nvSpPr>
            <p:cNvPr id="37" name="Rectangle 36"/>
            <p:cNvSpPr/>
            <p:nvPr/>
          </p:nvSpPr>
          <p:spPr>
            <a:xfrm>
              <a:off x="7146471" y="5497286"/>
              <a:ext cx="228600" cy="2286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7</a:t>
              </a:r>
              <a:endParaRPr lang="en-US" dirty="0"/>
            </a:p>
          </p:txBody>
        </p:sp>
        <p:sp>
          <p:nvSpPr>
            <p:cNvPr id="38" name="Rectangle 37"/>
            <p:cNvSpPr/>
            <p:nvPr/>
          </p:nvSpPr>
          <p:spPr>
            <a:xfrm>
              <a:off x="7146471" y="4582886"/>
              <a:ext cx="228600" cy="2286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4</a:t>
              </a:r>
              <a:endParaRPr lang="en-US" dirty="0"/>
            </a:p>
          </p:txBody>
        </p:sp>
        <p:sp>
          <p:nvSpPr>
            <p:cNvPr id="39" name="Rectangle 38"/>
            <p:cNvSpPr/>
            <p:nvPr/>
          </p:nvSpPr>
          <p:spPr>
            <a:xfrm>
              <a:off x="7146471" y="5192486"/>
              <a:ext cx="228600" cy="2286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6</a:t>
              </a:r>
              <a:endParaRPr lang="en-US" dirty="0"/>
            </a:p>
          </p:txBody>
        </p:sp>
      </p:grpSp>
      <p:graphicFrame>
        <p:nvGraphicFramePr>
          <p:cNvPr id="40" name="Object 6"/>
          <p:cNvGraphicFramePr>
            <a:graphicFrameLocks noChangeAspect="1"/>
          </p:cNvGraphicFramePr>
          <p:nvPr/>
        </p:nvGraphicFramePr>
        <p:xfrm>
          <a:off x="4419600" y="5715000"/>
          <a:ext cx="4038600" cy="383733"/>
        </p:xfrm>
        <a:graphic>
          <a:graphicData uri="http://schemas.openxmlformats.org/presentationml/2006/ole">
            <p:oleObj spid="_x0000_s124933" name="Equation" r:id="rId6" imgW="2387520" imgH="228600" progId="Equation.3">
              <p:embed/>
            </p:oleObj>
          </a:graphicData>
        </a:graphic>
      </p:graphicFrame>
      <p:sp>
        <p:nvSpPr>
          <p:cNvPr id="41" name="TextBox 40"/>
          <p:cNvSpPr txBox="1"/>
          <p:nvPr/>
        </p:nvSpPr>
        <p:spPr>
          <a:xfrm>
            <a:off x="838200" y="6248400"/>
            <a:ext cx="6955750" cy="369332"/>
          </a:xfrm>
          <a:prstGeom prst="rect">
            <a:avLst/>
          </a:prstGeom>
          <a:noFill/>
        </p:spPr>
        <p:txBody>
          <a:bodyPr wrap="none" rtlCol="0">
            <a:spAutoFit/>
          </a:bodyPr>
          <a:lstStyle/>
          <a:p>
            <a:r>
              <a:rPr lang="en-US" dirty="0" smtClean="0"/>
              <a:t>Adding this constraint for all deliveries was critical in original paper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linds(horizont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Benders Cuts</a:t>
            </a:r>
            <a:endParaRPr lang="en-US" dirty="0"/>
          </a:p>
        </p:txBody>
      </p:sp>
      <p:sp>
        <p:nvSpPr>
          <p:cNvPr id="3" name="Content Placeholder 2"/>
          <p:cNvSpPr>
            <a:spLocks noGrp="1"/>
          </p:cNvSpPr>
          <p:nvPr>
            <p:ph sz="quarter" idx="1"/>
          </p:nvPr>
        </p:nvSpPr>
        <p:spPr/>
        <p:txBody>
          <a:bodyPr/>
          <a:lstStyle/>
          <a:p>
            <a:r>
              <a:rPr lang="en-US" dirty="0" smtClean="0">
                <a:latin typeface="Arial" pitchFamily="34" charset="0"/>
                <a:cs typeface="Arial" pitchFamily="34" charset="0"/>
              </a:rPr>
              <a:t>Strong Delivery Set Cuts:</a:t>
            </a:r>
          </a:p>
          <a:p>
            <a:endParaRPr lang="en-US" dirty="0" smtClean="0"/>
          </a:p>
          <a:p>
            <a:endParaRPr lang="en-US" dirty="0" smtClean="0"/>
          </a:p>
          <a:p>
            <a:pPr>
              <a:buNone/>
            </a:pPr>
            <a:endParaRPr lang="en-US" dirty="0" smtClean="0"/>
          </a:p>
          <a:p>
            <a:pPr>
              <a:buNone/>
            </a:pPr>
            <a:endParaRPr lang="en-US" dirty="0" smtClean="0"/>
          </a:p>
          <a:p>
            <a:pPr>
              <a:buNone/>
            </a:pPr>
            <a:endParaRPr lang="en-US" sz="4000" dirty="0" smtClean="0"/>
          </a:p>
          <a:p>
            <a:pPr lvl="1"/>
            <a:r>
              <a:rPr lang="en-US" dirty="0" smtClean="0"/>
              <a:t>These are </a:t>
            </a:r>
            <a:r>
              <a:rPr lang="en-US" u="sng" dirty="0" smtClean="0"/>
              <a:t>logical</a:t>
            </a:r>
            <a:r>
              <a:rPr lang="en-US" dirty="0" smtClean="0"/>
              <a:t> Benders cuts</a:t>
            </a:r>
          </a:p>
          <a:p>
            <a:endParaRPr lang="en-US" dirty="0"/>
          </a:p>
        </p:txBody>
      </p:sp>
      <p:graphicFrame>
        <p:nvGraphicFramePr>
          <p:cNvPr id="6146" name="Object 8"/>
          <p:cNvGraphicFramePr>
            <a:graphicFrameLocks noChangeAspect="1"/>
          </p:cNvGraphicFramePr>
          <p:nvPr/>
        </p:nvGraphicFramePr>
        <p:xfrm>
          <a:off x="957263" y="1892300"/>
          <a:ext cx="6307137" cy="1819275"/>
        </p:xfrm>
        <a:graphic>
          <a:graphicData uri="http://schemas.openxmlformats.org/presentationml/2006/ole">
            <p:oleObj spid="_x0000_s125954" name="Equation" r:id="rId3" imgW="3403440" imgH="990360" progId="Equation.3">
              <p:embed/>
            </p:oleObj>
          </a:graphicData>
        </a:graphic>
      </p:graphicFrame>
      <p:graphicFrame>
        <p:nvGraphicFramePr>
          <p:cNvPr id="6147" name="Object 6"/>
          <p:cNvGraphicFramePr>
            <a:graphicFrameLocks noChangeAspect="1"/>
          </p:cNvGraphicFramePr>
          <p:nvPr/>
        </p:nvGraphicFramePr>
        <p:xfrm>
          <a:off x="990600" y="3757863"/>
          <a:ext cx="3225800" cy="630238"/>
        </p:xfrm>
        <a:graphic>
          <a:graphicData uri="http://schemas.openxmlformats.org/presentationml/2006/ole">
            <p:oleObj spid="_x0000_s125955" name="Equation" r:id="rId4" imgW="1739880" imgH="342720" progId="Equation.3">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Benders Cuts</a:t>
            </a:r>
            <a:endParaRPr lang="en-US" dirty="0"/>
          </a:p>
        </p:txBody>
      </p:sp>
      <p:sp>
        <p:nvSpPr>
          <p:cNvPr id="3" name="Content Placeholder 2"/>
          <p:cNvSpPr>
            <a:spLocks noGrp="1"/>
          </p:cNvSpPr>
          <p:nvPr>
            <p:ph sz="quarter" idx="1"/>
          </p:nvPr>
        </p:nvSpPr>
        <p:spPr/>
        <p:txBody>
          <a:bodyPr/>
          <a:lstStyle/>
          <a:p>
            <a:pPr lvl="0"/>
            <a:r>
              <a:rPr lang="en-US" dirty="0" smtClean="0">
                <a:latin typeface="Arial" pitchFamily="34" charset="0"/>
                <a:cs typeface="Arial" pitchFamily="34" charset="0"/>
              </a:rPr>
              <a:t>Weak vs. Strong Delivery Set Cuts</a:t>
            </a:r>
          </a:p>
          <a:p>
            <a:endParaRPr lang="en-US" dirty="0"/>
          </a:p>
        </p:txBody>
      </p:sp>
      <p:graphicFrame>
        <p:nvGraphicFramePr>
          <p:cNvPr id="7" name="Object 6"/>
          <p:cNvGraphicFramePr>
            <a:graphicFrameLocks noChangeAspect="1"/>
          </p:cNvGraphicFramePr>
          <p:nvPr/>
        </p:nvGraphicFramePr>
        <p:xfrm>
          <a:off x="1017134" y="3801834"/>
          <a:ext cx="1295400" cy="373063"/>
        </p:xfrm>
        <a:graphic>
          <a:graphicData uri="http://schemas.openxmlformats.org/presentationml/2006/ole">
            <p:oleObj spid="_x0000_s126978" name="Equation" r:id="rId3" imgW="698400" imgH="203040" progId="Equation.3">
              <p:embed/>
            </p:oleObj>
          </a:graphicData>
        </a:graphic>
      </p:graphicFrame>
      <p:graphicFrame>
        <p:nvGraphicFramePr>
          <p:cNvPr id="8" name="Object 6"/>
          <p:cNvGraphicFramePr>
            <a:graphicFrameLocks noChangeAspect="1"/>
          </p:cNvGraphicFramePr>
          <p:nvPr/>
        </p:nvGraphicFramePr>
        <p:xfrm>
          <a:off x="2534785" y="5435600"/>
          <a:ext cx="4040187" cy="768350"/>
        </p:xfrm>
        <a:graphic>
          <a:graphicData uri="http://schemas.openxmlformats.org/presentationml/2006/ole">
            <p:oleObj spid="_x0000_s126979" name="Equation" r:id="rId4" imgW="2387520" imgH="457200" progId="Equation.3">
              <p:embed/>
            </p:oleObj>
          </a:graphicData>
        </a:graphic>
      </p:graphicFrame>
      <p:grpSp>
        <p:nvGrpSpPr>
          <p:cNvPr id="9" name="Group 8"/>
          <p:cNvGrpSpPr/>
          <p:nvPr/>
        </p:nvGrpSpPr>
        <p:grpSpPr>
          <a:xfrm>
            <a:off x="2286000" y="4191000"/>
            <a:ext cx="4623685" cy="1087229"/>
            <a:chOff x="1828799" y="4386034"/>
            <a:chExt cx="4623685" cy="1087229"/>
          </a:xfrm>
        </p:grpSpPr>
        <p:sp>
          <p:nvSpPr>
            <p:cNvPr id="10" name="Oval 9"/>
            <p:cNvSpPr/>
            <p:nvPr/>
          </p:nvSpPr>
          <p:spPr>
            <a:xfrm>
              <a:off x="3704771" y="4796970"/>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a:t>
              </a:r>
              <a:endParaRPr lang="en-US" dirty="0"/>
            </a:p>
          </p:txBody>
        </p:sp>
        <p:sp>
          <p:nvSpPr>
            <p:cNvPr id="11" name="Oval 10"/>
            <p:cNvSpPr/>
            <p:nvPr/>
          </p:nvSpPr>
          <p:spPr>
            <a:xfrm>
              <a:off x="3704771" y="5148034"/>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a:t>
              </a:r>
              <a:endParaRPr lang="en-US" dirty="0"/>
            </a:p>
          </p:txBody>
        </p:sp>
        <p:sp>
          <p:nvSpPr>
            <p:cNvPr id="12" name="Rectangle 11"/>
            <p:cNvSpPr/>
            <p:nvPr/>
          </p:nvSpPr>
          <p:spPr>
            <a:xfrm>
              <a:off x="4695371" y="4462234"/>
              <a:ext cx="228600" cy="2286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1</a:t>
              </a:r>
              <a:endParaRPr lang="en-US" dirty="0"/>
            </a:p>
          </p:txBody>
        </p:sp>
        <p:sp>
          <p:nvSpPr>
            <p:cNvPr id="13" name="Rectangle 12"/>
            <p:cNvSpPr/>
            <p:nvPr/>
          </p:nvSpPr>
          <p:spPr>
            <a:xfrm>
              <a:off x="4695371" y="4805134"/>
              <a:ext cx="228600" cy="2286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2</a:t>
              </a:r>
              <a:endParaRPr lang="en-US" dirty="0"/>
            </a:p>
          </p:txBody>
        </p:sp>
        <p:sp>
          <p:nvSpPr>
            <p:cNvPr id="14" name="Rectangle 13"/>
            <p:cNvSpPr/>
            <p:nvPr/>
          </p:nvSpPr>
          <p:spPr>
            <a:xfrm>
              <a:off x="4695371" y="5148034"/>
              <a:ext cx="228600" cy="2286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smtClean="0"/>
                <a:t>3</a:t>
              </a:r>
              <a:endParaRPr lang="en-US" dirty="0"/>
            </a:p>
          </p:txBody>
        </p:sp>
        <p:cxnSp>
          <p:nvCxnSpPr>
            <p:cNvPr id="15" name="Straight Connector 14"/>
            <p:cNvCxnSpPr>
              <a:endCxn id="12" idx="1"/>
            </p:cNvCxnSpPr>
            <p:nvPr/>
          </p:nvCxnSpPr>
          <p:spPr>
            <a:xfrm>
              <a:off x="3949700" y="4571999"/>
              <a:ext cx="745671" cy="4535"/>
            </a:xfrm>
            <a:prstGeom prst="line">
              <a:avLst/>
            </a:prstGeom>
            <a:ln/>
          </p:spPr>
          <p:style>
            <a:lnRef idx="1">
              <a:schemeClr val="dk1"/>
            </a:lnRef>
            <a:fillRef idx="0">
              <a:schemeClr val="dk1"/>
            </a:fillRef>
            <a:effectRef idx="0">
              <a:schemeClr val="dk1"/>
            </a:effectRef>
            <a:fontRef idx="minor">
              <a:schemeClr val="tx1"/>
            </a:fontRef>
          </p:style>
        </p:cxnSp>
        <p:sp>
          <p:nvSpPr>
            <p:cNvPr id="16" name="TextBox 15"/>
            <p:cNvSpPr txBox="1"/>
            <p:nvPr/>
          </p:nvSpPr>
          <p:spPr>
            <a:xfrm>
              <a:off x="3006271" y="4386034"/>
              <a:ext cx="685800" cy="1061829"/>
            </a:xfrm>
            <a:prstGeom prst="rect">
              <a:avLst/>
            </a:prstGeom>
            <a:noFill/>
          </p:spPr>
          <p:txBody>
            <a:bodyPr wrap="square" rtlCol="0">
              <a:spAutoFit/>
            </a:bodyPr>
            <a:lstStyle/>
            <a:p>
              <a:pPr algn="ctr"/>
              <a:r>
                <a:rPr lang="en-US" sz="1400" dirty="0" smtClean="0"/>
                <a:t>V1=3</a:t>
              </a:r>
            </a:p>
            <a:p>
              <a:pPr algn="ctr"/>
              <a:endParaRPr lang="en-US" sz="1050" dirty="0" smtClean="0"/>
            </a:p>
            <a:p>
              <a:pPr algn="ctr"/>
              <a:r>
                <a:rPr lang="en-US" sz="1400" dirty="0" smtClean="0"/>
                <a:t>V2=4</a:t>
              </a:r>
            </a:p>
            <a:p>
              <a:pPr algn="ctr"/>
              <a:endParaRPr lang="en-US" sz="1050" dirty="0" smtClean="0"/>
            </a:p>
            <a:p>
              <a:pPr algn="ctr"/>
              <a:r>
                <a:rPr lang="en-US" sz="1400" dirty="0" smtClean="0"/>
                <a:t>V3=4</a:t>
              </a:r>
            </a:p>
          </p:txBody>
        </p:sp>
        <p:cxnSp>
          <p:nvCxnSpPr>
            <p:cNvPr id="17" name="Straight Connector 16"/>
            <p:cNvCxnSpPr>
              <a:stCxn id="10" idx="6"/>
              <a:endCxn id="13" idx="1"/>
            </p:cNvCxnSpPr>
            <p:nvPr/>
          </p:nvCxnSpPr>
          <p:spPr>
            <a:xfrm flipV="1">
              <a:off x="3949700" y="4919434"/>
              <a:ext cx="745671" cy="1"/>
            </a:xfrm>
            <a:prstGeom prst="line">
              <a:avLst/>
            </a:prstGeom>
            <a:ln/>
          </p:spPr>
          <p:style>
            <a:lnRef idx="1">
              <a:schemeClr val="dk1"/>
            </a:lnRef>
            <a:fillRef idx="0">
              <a:schemeClr val="dk1"/>
            </a:fillRef>
            <a:effectRef idx="0">
              <a:schemeClr val="dk1"/>
            </a:effectRef>
            <a:fontRef idx="minor">
              <a:schemeClr val="tx1"/>
            </a:fontRef>
          </p:style>
        </p:cxnSp>
        <p:cxnSp>
          <p:nvCxnSpPr>
            <p:cNvPr id="18" name="Straight Connector 17"/>
            <p:cNvCxnSpPr>
              <a:endCxn id="13" idx="1"/>
            </p:cNvCxnSpPr>
            <p:nvPr/>
          </p:nvCxnSpPr>
          <p:spPr>
            <a:xfrm>
              <a:off x="3949700" y="4571999"/>
              <a:ext cx="745671" cy="347435"/>
            </a:xfrm>
            <a:prstGeom prst="line">
              <a:avLst/>
            </a:prstGeom>
            <a:ln/>
          </p:spPr>
          <p:style>
            <a:lnRef idx="1">
              <a:schemeClr val="dk1"/>
            </a:lnRef>
            <a:fillRef idx="0">
              <a:schemeClr val="dk1"/>
            </a:fillRef>
            <a:effectRef idx="0">
              <a:schemeClr val="dk1"/>
            </a:effectRef>
            <a:fontRef idx="minor">
              <a:schemeClr val="tx1"/>
            </a:fontRef>
          </p:style>
        </p:cxnSp>
        <p:cxnSp>
          <p:nvCxnSpPr>
            <p:cNvPr id="19" name="Straight Connector 18"/>
            <p:cNvCxnSpPr>
              <a:stCxn id="10" idx="6"/>
              <a:endCxn id="12" idx="1"/>
            </p:cNvCxnSpPr>
            <p:nvPr/>
          </p:nvCxnSpPr>
          <p:spPr>
            <a:xfrm flipV="1">
              <a:off x="3949700" y="4576534"/>
              <a:ext cx="745671" cy="342901"/>
            </a:xfrm>
            <a:prstGeom prst="line">
              <a:avLst/>
            </a:prstGeom>
            <a:ln/>
          </p:spPr>
          <p:style>
            <a:lnRef idx="1">
              <a:schemeClr val="dk1"/>
            </a:lnRef>
            <a:fillRef idx="0">
              <a:schemeClr val="dk1"/>
            </a:fillRef>
            <a:effectRef idx="0">
              <a:schemeClr val="dk1"/>
            </a:effectRef>
            <a:fontRef idx="minor">
              <a:schemeClr val="tx1"/>
            </a:fontRef>
          </p:style>
        </p:cxnSp>
        <p:cxnSp>
          <p:nvCxnSpPr>
            <p:cNvPr id="20" name="Straight Connector 19"/>
            <p:cNvCxnSpPr>
              <a:stCxn id="10" idx="6"/>
              <a:endCxn id="14" idx="1"/>
            </p:cNvCxnSpPr>
            <p:nvPr/>
          </p:nvCxnSpPr>
          <p:spPr>
            <a:xfrm>
              <a:off x="3949700" y="4919435"/>
              <a:ext cx="745671" cy="342899"/>
            </a:xfrm>
            <a:prstGeom prst="line">
              <a:avLst/>
            </a:prstGeom>
            <a:ln/>
          </p:spPr>
          <p:style>
            <a:lnRef idx="1">
              <a:schemeClr val="dk1"/>
            </a:lnRef>
            <a:fillRef idx="0">
              <a:schemeClr val="dk1"/>
            </a:fillRef>
            <a:effectRef idx="0">
              <a:schemeClr val="dk1"/>
            </a:effectRef>
            <a:fontRef idx="minor">
              <a:schemeClr val="tx1"/>
            </a:fontRef>
          </p:style>
        </p:cxnSp>
        <p:cxnSp>
          <p:nvCxnSpPr>
            <p:cNvPr id="21" name="Straight Connector 20"/>
            <p:cNvCxnSpPr>
              <a:stCxn id="11" idx="6"/>
              <a:endCxn id="13" idx="1"/>
            </p:cNvCxnSpPr>
            <p:nvPr/>
          </p:nvCxnSpPr>
          <p:spPr>
            <a:xfrm flipV="1">
              <a:off x="3949700" y="4919434"/>
              <a:ext cx="745671" cy="351065"/>
            </a:xfrm>
            <a:prstGeom prst="line">
              <a:avLst/>
            </a:prstGeom>
            <a:ln/>
          </p:spPr>
          <p:style>
            <a:lnRef idx="1">
              <a:schemeClr val="dk1"/>
            </a:lnRef>
            <a:fillRef idx="0">
              <a:schemeClr val="dk1"/>
            </a:fillRef>
            <a:effectRef idx="0">
              <a:schemeClr val="dk1"/>
            </a:effectRef>
            <a:fontRef idx="minor">
              <a:schemeClr val="tx1"/>
            </a:fontRef>
          </p:style>
        </p:cxnSp>
        <p:cxnSp>
          <p:nvCxnSpPr>
            <p:cNvPr id="22" name="Straight Connector 21"/>
            <p:cNvCxnSpPr>
              <a:stCxn id="11" idx="6"/>
              <a:endCxn id="14" idx="1"/>
            </p:cNvCxnSpPr>
            <p:nvPr/>
          </p:nvCxnSpPr>
          <p:spPr>
            <a:xfrm flipV="1">
              <a:off x="3949700" y="5262334"/>
              <a:ext cx="745671" cy="8165"/>
            </a:xfrm>
            <a:prstGeom prst="line">
              <a:avLst/>
            </a:prstGeom>
            <a:ln/>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4962071" y="4411434"/>
              <a:ext cx="905328" cy="1061829"/>
            </a:xfrm>
            <a:prstGeom prst="rect">
              <a:avLst/>
            </a:prstGeom>
            <a:noFill/>
          </p:spPr>
          <p:txBody>
            <a:bodyPr wrap="square" rtlCol="0">
              <a:spAutoFit/>
            </a:bodyPr>
            <a:lstStyle/>
            <a:p>
              <a:pPr algn="ctr"/>
              <a:r>
                <a:rPr lang="en-US" sz="1400" dirty="0" smtClean="0"/>
                <a:t>S1=6</a:t>
              </a:r>
            </a:p>
            <a:p>
              <a:pPr algn="ctr"/>
              <a:endParaRPr lang="en-US" sz="1050" dirty="0" smtClean="0"/>
            </a:p>
            <a:p>
              <a:pPr algn="ctr"/>
              <a:r>
                <a:rPr lang="en-US" sz="1400" dirty="0" smtClean="0"/>
                <a:t>S2=5</a:t>
              </a:r>
            </a:p>
            <a:p>
              <a:pPr algn="ctr"/>
              <a:endParaRPr lang="en-US" sz="1050" dirty="0" smtClean="0"/>
            </a:p>
            <a:p>
              <a:pPr algn="ctr"/>
              <a:r>
                <a:rPr lang="en-US" sz="1400" dirty="0" smtClean="0"/>
                <a:t>S3=12</a:t>
              </a:r>
            </a:p>
          </p:txBody>
        </p:sp>
        <p:sp>
          <p:nvSpPr>
            <p:cNvPr id="24" name="TextBox 23"/>
            <p:cNvSpPr txBox="1"/>
            <p:nvPr/>
          </p:nvSpPr>
          <p:spPr>
            <a:xfrm rot="5400000">
              <a:off x="2107722" y="4293078"/>
              <a:ext cx="707886" cy="1265731"/>
            </a:xfrm>
            <a:prstGeom prst="rect">
              <a:avLst/>
            </a:prstGeom>
            <a:noFill/>
          </p:spPr>
          <p:txBody>
            <a:bodyPr vert="vert270" wrap="none" rtlCol="0">
              <a:spAutoFit/>
            </a:bodyPr>
            <a:lstStyle/>
            <a:p>
              <a:pPr algn="ctr"/>
              <a:r>
                <a:rPr lang="en-US" dirty="0" smtClean="0">
                  <a:latin typeface="Arial" pitchFamily="34" charset="0"/>
                  <a:cs typeface="Arial" pitchFamily="34" charset="0"/>
                </a:rPr>
                <a:t>Deliveries</a:t>
              </a:r>
            </a:p>
            <a:p>
              <a:pPr algn="ctr"/>
              <a:r>
                <a:rPr lang="en-US" sz="1600" dirty="0" smtClean="0">
                  <a:latin typeface="Arial" pitchFamily="34" charset="0"/>
                  <a:cs typeface="Arial" pitchFamily="34" charset="0"/>
                </a:rPr>
                <a:t>(</a:t>
              </a:r>
              <a:r>
                <a:rPr lang="en-US" sz="1600" dirty="0" err="1" smtClean="0">
                  <a:latin typeface="Arial" pitchFamily="34" charset="0"/>
                  <a:cs typeface="Arial" pitchFamily="34" charset="0"/>
                </a:rPr>
                <a:t>unsplittable</a:t>
              </a:r>
              <a:r>
                <a:rPr lang="en-US" sz="1600" dirty="0" smtClean="0">
                  <a:latin typeface="Arial" pitchFamily="34" charset="0"/>
                  <a:cs typeface="Arial" pitchFamily="34" charset="0"/>
                </a:rPr>
                <a:t>)</a:t>
              </a:r>
              <a:endParaRPr lang="en-US" dirty="0">
                <a:latin typeface="Arial" pitchFamily="34" charset="0"/>
                <a:cs typeface="Arial" pitchFamily="34" charset="0"/>
              </a:endParaRPr>
            </a:p>
          </p:txBody>
        </p:sp>
        <p:sp>
          <p:nvSpPr>
            <p:cNvPr id="25" name="TextBox 24"/>
            <p:cNvSpPr txBox="1"/>
            <p:nvPr/>
          </p:nvSpPr>
          <p:spPr>
            <a:xfrm rot="5400000">
              <a:off x="5810000" y="4530883"/>
              <a:ext cx="461665" cy="823302"/>
            </a:xfrm>
            <a:prstGeom prst="rect">
              <a:avLst/>
            </a:prstGeom>
            <a:noFill/>
          </p:spPr>
          <p:txBody>
            <a:bodyPr vert="vert270" wrap="none" rtlCol="0">
              <a:spAutoFit/>
            </a:bodyPr>
            <a:lstStyle/>
            <a:p>
              <a:r>
                <a:rPr lang="en-US" dirty="0" smtClean="0">
                  <a:latin typeface="Arial" pitchFamily="34" charset="0"/>
                  <a:cs typeface="Arial" pitchFamily="34" charset="0"/>
                </a:rPr>
                <a:t>Routes</a:t>
              </a:r>
              <a:endParaRPr lang="en-US" dirty="0">
                <a:latin typeface="Arial" pitchFamily="34" charset="0"/>
                <a:cs typeface="Arial" pitchFamily="34" charset="0"/>
              </a:endParaRPr>
            </a:p>
          </p:txBody>
        </p:sp>
      </p:grpSp>
      <p:graphicFrame>
        <p:nvGraphicFramePr>
          <p:cNvPr id="26" name="Object 8"/>
          <p:cNvGraphicFramePr>
            <a:graphicFrameLocks noChangeAspect="1"/>
          </p:cNvGraphicFramePr>
          <p:nvPr/>
        </p:nvGraphicFramePr>
        <p:xfrm>
          <a:off x="990600" y="1905000"/>
          <a:ext cx="6637337" cy="839788"/>
        </p:xfrm>
        <a:graphic>
          <a:graphicData uri="http://schemas.openxmlformats.org/presentationml/2006/ole">
            <p:oleObj spid="_x0000_s126980" name="Equation" r:id="rId5" imgW="3581280" imgH="457200" progId="Equation.3">
              <p:embed/>
            </p:oleObj>
          </a:graphicData>
        </a:graphic>
      </p:graphicFrame>
      <p:graphicFrame>
        <p:nvGraphicFramePr>
          <p:cNvPr id="27" name="Object 8"/>
          <p:cNvGraphicFramePr>
            <a:graphicFrameLocks noChangeAspect="1"/>
          </p:cNvGraphicFramePr>
          <p:nvPr/>
        </p:nvGraphicFramePr>
        <p:xfrm>
          <a:off x="990600" y="2819400"/>
          <a:ext cx="6494462" cy="885825"/>
        </p:xfrm>
        <a:graphic>
          <a:graphicData uri="http://schemas.openxmlformats.org/presentationml/2006/ole">
            <p:oleObj spid="_x0000_s126981" name="Equation" r:id="rId6" imgW="3504960" imgH="482400" progId="Equation.3">
              <p:embed/>
            </p:oleObj>
          </a:graphicData>
        </a:graphic>
      </p:graphicFrame>
      <p:sp>
        <p:nvSpPr>
          <p:cNvPr id="28" name="Oval 27"/>
          <p:cNvSpPr/>
          <p:nvPr/>
        </p:nvSpPr>
        <p:spPr>
          <a:xfrm>
            <a:off x="4191000" y="4267200"/>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1</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cuts</a:t>
            </a:r>
            <a:endParaRPr lang="en-US" dirty="0"/>
          </a:p>
        </p:txBody>
      </p:sp>
      <p:sp>
        <p:nvSpPr>
          <p:cNvPr id="3" name="Content Placeholder 2"/>
          <p:cNvSpPr>
            <a:spLocks noGrp="1"/>
          </p:cNvSpPr>
          <p:nvPr>
            <p:ph sz="quarter" idx="1"/>
          </p:nvPr>
        </p:nvSpPr>
        <p:spPr/>
        <p:txBody>
          <a:bodyPr/>
          <a:lstStyle/>
          <a:p>
            <a:r>
              <a:rPr lang="en-US" dirty="0" smtClean="0"/>
              <a:t>Other heuristics are used to find and strengthen capacity </a:t>
            </a:r>
            <a:r>
              <a:rPr lang="en-US" dirty="0" smtClean="0"/>
              <a:t>cuts (6 in total).</a:t>
            </a:r>
            <a:endParaRPr lang="en-US" dirty="0" smtClean="0"/>
          </a:p>
          <a:p>
            <a:endParaRPr lang="en-US" dirty="0" smtClean="0"/>
          </a:p>
          <a:p>
            <a:r>
              <a:rPr lang="en-US" dirty="0" smtClean="0"/>
              <a:t>If no cut found, then use “no-good” on the x variables.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p:sp>
        <p:nvSpPr>
          <p:cNvPr id="3" name="Content Placeholder 2"/>
          <p:cNvSpPr>
            <a:spLocks noGrp="1"/>
          </p:cNvSpPr>
          <p:nvPr>
            <p:ph sz="quarter" idx="1"/>
          </p:nvPr>
        </p:nvSpPr>
        <p:spPr/>
        <p:txBody>
          <a:bodyPr/>
          <a:lstStyle/>
          <a:p>
            <a:pPr lvl="0"/>
            <a:r>
              <a:rPr lang="en-US" dirty="0" smtClean="0">
                <a:latin typeface="Arial" pitchFamily="34" charset="0"/>
                <a:cs typeface="Arial" pitchFamily="34" charset="0"/>
              </a:rPr>
              <a:t>Setup 1: Geographical</a:t>
            </a:r>
          </a:p>
        </p:txBody>
      </p:sp>
      <p:sp>
        <p:nvSpPr>
          <p:cNvPr id="4" name="Slide Number Placeholder 3"/>
          <p:cNvSpPr>
            <a:spLocks noGrp="1"/>
          </p:cNvSpPr>
          <p:nvPr>
            <p:ph type="sldNum" sz="quarter" idx="4294967295"/>
          </p:nvPr>
        </p:nvSpPr>
        <p:spPr>
          <a:xfrm>
            <a:off x="0" y="6210300"/>
            <a:ext cx="457200" cy="457200"/>
          </a:xfrm>
        </p:spPr>
        <p:txBody>
          <a:bodyPr/>
          <a:lstStyle/>
          <a:p>
            <a:fld id="{54D7275D-F702-454C-896A-A2A3492A169B}" type="slidenum">
              <a:rPr lang="en-US" smtClean="0"/>
              <a:pPr/>
              <a:t>44</a:t>
            </a:fld>
            <a:endParaRPr lang="en-US" dirty="0"/>
          </a:p>
        </p:txBody>
      </p:sp>
      <p:sp>
        <p:nvSpPr>
          <p:cNvPr id="5" name="Date Placeholder 4"/>
          <p:cNvSpPr>
            <a:spLocks noGrp="1"/>
          </p:cNvSpPr>
          <p:nvPr>
            <p:ph type="dt" sz="half" idx="4294967295"/>
          </p:nvPr>
        </p:nvSpPr>
        <p:spPr>
          <a:xfrm>
            <a:off x="6667500" y="6191250"/>
            <a:ext cx="2476500" cy="476250"/>
          </a:xfrm>
        </p:spPr>
        <p:txBody>
          <a:bodyPr/>
          <a:lstStyle/>
          <a:p>
            <a:fld id="{ECF367EC-4144-470B-9A8D-F4EE906E737F}" type="datetime12">
              <a:rPr lang="en-US" smtClean="0"/>
              <a:pPr/>
              <a:t>8:10 AM</a:t>
            </a:fld>
            <a:endParaRPr lang="en-US"/>
          </a:p>
        </p:txBody>
      </p:sp>
      <p:sp>
        <p:nvSpPr>
          <p:cNvPr id="6" name="Footer Placeholder 5"/>
          <p:cNvSpPr>
            <a:spLocks noGrp="1"/>
          </p:cNvSpPr>
          <p:nvPr>
            <p:ph type="ftr" sz="quarter" idx="4294967295"/>
          </p:nvPr>
        </p:nvSpPr>
        <p:spPr>
          <a:xfrm>
            <a:off x="0" y="6172200"/>
            <a:ext cx="3962400" cy="457200"/>
          </a:xfrm>
        </p:spPr>
        <p:txBody>
          <a:bodyPr/>
          <a:lstStyle/>
          <a:p>
            <a:r>
              <a:rPr lang="en-US" dirty="0" smtClean="0"/>
              <a:t>Project 2: Benders Network Design</a:t>
            </a:r>
            <a:endParaRPr lang="en-US" dirty="0"/>
          </a:p>
        </p:txBody>
      </p:sp>
      <p:grpSp>
        <p:nvGrpSpPr>
          <p:cNvPr id="7" name="Group 6"/>
          <p:cNvGrpSpPr/>
          <p:nvPr/>
        </p:nvGrpSpPr>
        <p:grpSpPr>
          <a:xfrm>
            <a:off x="609600" y="1752600"/>
            <a:ext cx="7772400" cy="4343400"/>
            <a:chOff x="609600" y="2057400"/>
            <a:chExt cx="7772400" cy="4343400"/>
          </a:xfrm>
        </p:grpSpPr>
        <p:sp>
          <p:nvSpPr>
            <p:cNvPr id="8" name="Rounded Rectangle 7"/>
            <p:cNvSpPr/>
            <p:nvPr/>
          </p:nvSpPr>
          <p:spPr>
            <a:xfrm>
              <a:off x="5334000" y="2057400"/>
              <a:ext cx="3048000" cy="41148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Rounded Rectangle 8"/>
            <p:cNvSpPr/>
            <p:nvPr/>
          </p:nvSpPr>
          <p:spPr>
            <a:xfrm>
              <a:off x="609600" y="2590800"/>
              <a:ext cx="4572000" cy="3810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10" name="TextBox 9"/>
            <p:cNvSpPr txBox="1"/>
            <p:nvPr/>
          </p:nvSpPr>
          <p:spPr>
            <a:xfrm>
              <a:off x="838200" y="2819400"/>
              <a:ext cx="885179" cy="369332"/>
            </a:xfrm>
            <a:prstGeom prst="rect">
              <a:avLst/>
            </a:prstGeom>
            <a:noFill/>
          </p:spPr>
          <p:txBody>
            <a:bodyPr wrap="none" rtlCol="0">
              <a:spAutoFit/>
            </a:bodyPr>
            <a:lstStyle/>
            <a:p>
              <a:r>
                <a:rPr lang="en-US" dirty="0" smtClean="0">
                  <a:latin typeface="Arial" pitchFamily="34" charset="0"/>
                  <a:cs typeface="Arial" pitchFamily="34" charset="0"/>
                </a:rPr>
                <a:t>Pickup</a:t>
              </a:r>
              <a:endParaRPr lang="en-US" dirty="0">
                <a:latin typeface="Arial" pitchFamily="34" charset="0"/>
                <a:cs typeface="Arial" pitchFamily="34" charset="0"/>
              </a:endParaRPr>
            </a:p>
          </p:txBody>
        </p:sp>
        <p:sp>
          <p:nvSpPr>
            <p:cNvPr id="11" name="TextBox 10"/>
            <p:cNvSpPr txBox="1"/>
            <p:nvPr/>
          </p:nvSpPr>
          <p:spPr>
            <a:xfrm>
              <a:off x="7239000" y="2286000"/>
              <a:ext cx="902811" cy="369332"/>
            </a:xfrm>
            <a:prstGeom prst="rect">
              <a:avLst/>
            </a:prstGeom>
            <a:noFill/>
          </p:spPr>
          <p:txBody>
            <a:bodyPr wrap="none" rtlCol="0">
              <a:spAutoFit/>
            </a:bodyPr>
            <a:lstStyle/>
            <a:p>
              <a:r>
                <a:rPr lang="en-US" dirty="0" smtClean="0">
                  <a:latin typeface="Arial" pitchFamily="34" charset="0"/>
                  <a:cs typeface="Arial" pitchFamily="34" charset="0"/>
                </a:rPr>
                <a:t>Deliver</a:t>
              </a:r>
              <a:endParaRPr lang="en-US" dirty="0">
                <a:latin typeface="Arial" pitchFamily="34" charset="0"/>
                <a:cs typeface="Arial" pitchFamily="34" charset="0"/>
              </a:endParaRPr>
            </a:p>
          </p:txBody>
        </p:sp>
        <p:sp>
          <p:nvSpPr>
            <p:cNvPr id="12" name="Oval 11"/>
            <p:cNvSpPr/>
            <p:nvPr/>
          </p:nvSpPr>
          <p:spPr>
            <a:xfrm>
              <a:off x="2743200" y="2667000"/>
              <a:ext cx="533400" cy="3810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tx1"/>
                </a:solidFill>
              </a:endParaRPr>
            </a:p>
          </p:txBody>
        </p:sp>
        <p:sp>
          <p:nvSpPr>
            <p:cNvPr id="13" name="Oval 12"/>
            <p:cNvSpPr/>
            <p:nvPr/>
          </p:nvSpPr>
          <p:spPr>
            <a:xfrm>
              <a:off x="7543800" y="2895600"/>
              <a:ext cx="533400" cy="3810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tx1"/>
                </a:solidFill>
              </a:endParaRPr>
            </a:p>
          </p:txBody>
        </p:sp>
        <p:sp>
          <p:nvSpPr>
            <p:cNvPr id="14" name="Oval 13"/>
            <p:cNvSpPr/>
            <p:nvPr/>
          </p:nvSpPr>
          <p:spPr>
            <a:xfrm>
              <a:off x="1905000" y="5791200"/>
              <a:ext cx="533400" cy="3810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tx1"/>
                </a:solidFill>
              </a:endParaRPr>
            </a:p>
          </p:txBody>
        </p:sp>
        <p:sp>
          <p:nvSpPr>
            <p:cNvPr id="15" name="Oval 14"/>
            <p:cNvSpPr/>
            <p:nvPr/>
          </p:nvSpPr>
          <p:spPr>
            <a:xfrm>
              <a:off x="3429000" y="4038600"/>
              <a:ext cx="533400" cy="3810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tx1"/>
                </a:solidFill>
              </a:endParaRPr>
            </a:p>
          </p:txBody>
        </p:sp>
        <p:sp>
          <p:nvSpPr>
            <p:cNvPr id="16" name="Oval 15"/>
            <p:cNvSpPr/>
            <p:nvPr/>
          </p:nvSpPr>
          <p:spPr>
            <a:xfrm>
              <a:off x="5715000" y="2514600"/>
              <a:ext cx="533400" cy="3810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tx1"/>
                </a:solidFill>
              </a:endParaRPr>
            </a:p>
          </p:txBody>
        </p:sp>
        <p:sp>
          <p:nvSpPr>
            <p:cNvPr id="17" name="Oval 16"/>
            <p:cNvSpPr/>
            <p:nvPr/>
          </p:nvSpPr>
          <p:spPr>
            <a:xfrm>
              <a:off x="762000" y="3962400"/>
              <a:ext cx="533400" cy="3810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tx1"/>
                </a:solidFill>
              </a:endParaRPr>
            </a:p>
          </p:txBody>
        </p:sp>
        <p:sp>
          <p:nvSpPr>
            <p:cNvPr id="18" name="Oval 17"/>
            <p:cNvSpPr/>
            <p:nvPr/>
          </p:nvSpPr>
          <p:spPr>
            <a:xfrm>
              <a:off x="7696200" y="5638800"/>
              <a:ext cx="533400" cy="3810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tx1"/>
                </a:solidFill>
              </a:endParaRPr>
            </a:p>
          </p:txBody>
        </p:sp>
        <p:sp>
          <p:nvSpPr>
            <p:cNvPr id="19" name="Oval 18"/>
            <p:cNvSpPr/>
            <p:nvPr/>
          </p:nvSpPr>
          <p:spPr>
            <a:xfrm>
              <a:off x="6324600" y="4648200"/>
              <a:ext cx="533400" cy="3810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tx1"/>
                </a:solidFill>
              </a:endParaRPr>
            </a:p>
          </p:txBody>
        </p:sp>
        <p:sp>
          <p:nvSpPr>
            <p:cNvPr id="20" name="Oval 19"/>
            <p:cNvSpPr/>
            <p:nvPr/>
          </p:nvSpPr>
          <p:spPr>
            <a:xfrm>
              <a:off x="4419600" y="5791200"/>
              <a:ext cx="533400" cy="3810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tx1"/>
                </a:solidFill>
              </a:endParaRPr>
            </a:p>
          </p:txBody>
        </p:sp>
        <p:cxnSp>
          <p:nvCxnSpPr>
            <p:cNvPr id="21" name="Straight Connector 20"/>
            <p:cNvCxnSpPr>
              <a:stCxn id="17" idx="7"/>
              <a:endCxn id="12" idx="3"/>
            </p:cNvCxnSpPr>
            <p:nvPr/>
          </p:nvCxnSpPr>
          <p:spPr>
            <a:xfrm rot="5400000" flipH="1" flipV="1">
              <a:off x="1506304" y="2703185"/>
              <a:ext cx="1025992" cy="16040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4" idx="0"/>
              <a:endCxn id="12" idx="4"/>
            </p:cNvCxnSpPr>
            <p:nvPr/>
          </p:nvCxnSpPr>
          <p:spPr>
            <a:xfrm rot="5400000" flipH="1" flipV="1">
              <a:off x="1219200" y="4000500"/>
              <a:ext cx="2743200"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7" idx="4"/>
              <a:endCxn id="14" idx="1"/>
            </p:cNvCxnSpPr>
            <p:nvPr/>
          </p:nvCxnSpPr>
          <p:spPr>
            <a:xfrm rot="16200000" flipH="1">
              <a:off x="754109" y="4617990"/>
              <a:ext cx="1503596" cy="9544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7" idx="6"/>
              <a:endCxn id="15" idx="2"/>
            </p:cNvCxnSpPr>
            <p:nvPr/>
          </p:nvCxnSpPr>
          <p:spPr>
            <a:xfrm>
              <a:off x="1295400" y="4152900"/>
              <a:ext cx="2133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5" idx="1"/>
              <a:endCxn id="12" idx="5"/>
            </p:cNvCxnSpPr>
            <p:nvPr/>
          </p:nvCxnSpPr>
          <p:spPr>
            <a:xfrm rot="16200000" flipV="1">
              <a:off x="2801704" y="3388985"/>
              <a:ext cx="1102192" cy="308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6" idx="2"/>
              <a:endCxn id="12" idx="6"/>
            </p:cNvCxnSpPr>
            <p:nvPr/>
          </p:nvCxnSpPr>
          <p:spPr>
            <a:xfrm rot="10800000" flipV="1">
              <a:off x="3276600" y="2705100"/>
              <a:ext cx="2438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6" idx="3"/>
              <a:endCxn id="15" idx="7"/>
            </p:cNvCxnSpPr>
            <p:nvPr/>
          </p:nvCxnSpPr>
          <p:spPr>
            <a:xfrm rot="5400000">
              <a:off x="4211404" y="2512685"/>
              <a:ext cx="1254592" cy="19088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3" idx="2"/>
              <a:endCxn id="16" idx="7"/>
            </p:cNvCxnSpPr>
            <p:nvPr/>
          </p:nvCxnSpPr>
          <p:spPr>
            <a:xfrm rot="10800000">
              <a:off x="6170286" y="2570396"/>
              <a:ext cx="1373515" cy="515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13" idx="4"/>
              <a:endCxn id="18" idx="0"/>
            </p:cNvCxnSpPr>
            <p:nvPr/>
          </p:nvCxnSpPr>
          <p:spPr>
            <a:xfrm rot="16200000" flipH="1">
              <a:off x="6705600" y="4381500"/>
              <a:ext cx="2362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3" idx="3"/>
              <a:endCxn id="19" idx="7"/>
            </p:cNvCxnSpPr>
            <p:nvPr/>
          </p:nvCxnSpPr>
          <p:spPr>
            <a:xfrm rot="5400000">
              <a:off x="6459304" y="3541385"/>
              <a:ext cx="1483192" cy="8420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8" idx="1"/>
              <a:endCxn id="19" idx="6"/>
            </p:cNvCxnSpPr>
            <p:nvPr/>
          </p:nvCxnSpPr>
          <p:spPr>
            <a:xfrm rot="16200000" flipV="1">
              <a:off x="6888210" y="4808490"/>
              <a:ext cx="855896" cy="916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19" idx="3"/>
              <a:endCxn id="20" idx="7"/>
            </p:cNvCxnSpPr>
            <p:nvPr/>
          </p:nvCxnSpPr>
          <p:spPr>
            <a:xfrm rot="5400000">
              <a:off x="5202004" y="4646285"/>
              <a:ext cx="873592" cy="15278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8" idx="2"/>
              <a:endCxn id="20" idx="6"/>
            </p:cNvCxnSpPr>
            <p:nvPr/>
          </p:nvCxnSpPr>
          <p:spPr>
            <a:xfrm rot="10800000" flipV="1">
              <a:off x="4953000" y="5829300"/>
              <a:ext cx="2743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9" idx="1"/>
              <a:endCxn id="15" idx="6"/>
            </p:cNvCxnSpPr>
            <p:nvPr/>
          </p:nvCxnSpPr>
          <p:spPr>
            <a:xfrm rot="16200000" flipV="1">
              <a:off x="4945110" y="3246390"/>
              <a:ext cx="474896" cy="2440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9" idx="2"/>
              <a:endCxn id="14" idx="6"/>
            </p:cNvCxnSpPr>
            <p:nvPr/>
          </p:nvCxnSpPr>
          <p:spPr>
            <a:xfrm rot="10800000" flipV="1">
              <a:off x="2438400" y="4838700"/>
              <a:ext cx="3886200" cy="1143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20" idx="2"/>
              <a:endCxn id="14" idx="5"/>
            </p:cNvCxnSpPr>
            <p:nvPr/>
          </p:nvCxnSpPr>
          <p:spPr>
            <a:xfrm rot="10800000" flipV="1">
              <a:off x="2360286" y="5981700"/>
              <a:ext cx="2059315" cy="134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0" idx="1"/>
              <a:endCxn id="15" idx="5"/>
            </p:cNvCxnSpPr>
            <p:nvPr/>
          </p:nvCxnSpPr>
          <p:spPr>
            <a:xfrm rot="16200000" flipV="1">
              <a:off x="3449404" y="4798685"/>
              <a:ext cx="1483192" cy="613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5" idx="3"/>
              <a:endCxn id="14" idx="7"/>
            </p:cNvCxnSpPr>
            <p:nvPr/>
          </p:nvCxnSpPr>
          <p:spPr>
            <a:xfrm rot="5400000">
              <a:off x="2192104" y="4531985"/>
              <a:ext cx="1483192" cy="11468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6" idx="4"/>
              <a:endCxn id="19" idx="0"/>
            </p:cNvCxnSpPr>
            <p:nvPr/>
          </p:nvCxnSpPr>
          <p:spPr>
            <a:xfrm rot="16200000" flipH="1">
              <a:off x="5410200" y="3467100"/>
              <a:ext cx="175260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rot="150963">
              <a:off x="1210472" y="4090209"/>
              <a:ext cx="2356406" cy="232719"/>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1" name="Right Arrow 40"/>
            <p:cNvSpPr/>
            <p:nvPr/>
          </p:nvSpPr>
          <p:spPr>
            <a:xfrm rot="19752936">
              <a:off x="4696474" y="5260866"/>
              <a:ext cx="2017681" cy="224267"/>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2" name="Right Arrow 41"/>
            <p:cNvSpPr/>
            <p:nvPr/>
          </p:nvSpPr>
          <p:spPr>
            <a:xfrm rot="2476557">
              <a:off x="6580378" y="5208225"/>
              <a:ext cx="1368872" cy="251619"/>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43" name="Oval 42"/>
            <p:cNvSpPr/>
            <p:nvPr/>
          </p:nvSpPr>
          <p:spPr>
            <a:xfrm>
              <a:off x="914400" y="4038600"/>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2895600" y="2743200"/>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p:nvPr/>
          </p:nvSpPr>
          <p:spPr>
            <a:xfrm>
              <a:off x="4572000" y="6019800"/>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p:nvPr/>
          </p:nvSpPr>
          <p:spPr>
            <a:xfrm>
              <a:off x="3581400" y="3962400"/>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p:nvPr/>
          </p:nvSpPr>
          <p:spPr>
            <a:xfrm>
              <a:off x="3581400" y="4267200"/>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ight Arrow 47"/>
            <p:cNvSpPr/>
            <p:nvPr/>
          </p:nvSpPr>
          <p:spPr>
            <a:xfrm rot="3728448">
              <a:off x="3340366" y="5021349"/>
              <a:ext cx="1836490" cy="216523"/>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p:sp>
        <p:nvSpPr>
          <p:cNvPr id="3" name="Content Placeholder 2"/>
          <p:cNvSpPr>
            <a:spLocks noGrp="1"/>
          </p:cNvSpPr>
          <p:nvPr>
            <p:ph sz="quarter" idx="1"/>
          </p:nvPr>
        </p:nvSpPr>
        <p:spPr/>
        <p:txBody>
          <a:bodyPr/>
          <a:lstStyle/>
          <a:p>
            <a:pPr lvl="0"/>
            <a:r>
              <a:rPr lang="en-US" dirty="0" smtClean="0"/>
              <a:t>Setup 2: Random</a:t>
            </a:r>
          </a:p>
          <a:p>
            <a:endParaRPr lang="en-US" dirty="0"/>
          </a:p>
        </p:txBody>
      </p:sp>
      <p:sp>
        <p:nvSpPr>
          <p:cNvPr id="4" name="Slide Number Placeholder 3"/>
          <p:cNvSpPr>
            <a:spLocks noGrp="1"/>
          </p:cNvSpPr>
          <p:nvPr>
            <p:ph type="sldNum" sz="quarter" idx="4294967295"/>
          </p:nvPr>
        </p:nvSpPr>
        <p:spPr>
          <a:xfrm>
            <a:off x="0" y="6210300"/>
            <a:ext cx="457200" cy="457200"/>
          </a:xfrm>
        </p:spPr>
        <p:txBody>
          <a:bodyPr/>
          <a:lstStyle/>
          <a:p>
            <a:fld id="{54D7275D-F702-454C-896A-A2A3492A169B}" type="slidenum">
              <a:rPr lang="en-US" smtClean="0"/>
              <a:pPr/>
              <a:t>45</a:t>
            </a:fld>
            <a:endParaRPr lang="en-US" dirty="0"/>
          </a:p>
        </p:txBody>
      </p:sp>
      <p:sp>
        <p:nvSpPr>
          <p:cNvPr id="5" name="Date Placeholder 4"/>
          <p:cNvSpPr>
            <a:spLocks noGrp="1"/>
          </p:cNvSpPr>
          <p:nvPr>
            <p:ph type="dt" sz="half" idx="4294967295"/>
          </p:nvPr>
        </p:nvSpPr>
        <p:spPr>
          <a:xfrm>
            <a:off x="6667500" y="6191250"/>
            <a:ext cx="2476500" cy="476250"/>
          </a:xfrm>
        </p:spPr>
        <p:txBody>
          <a:bodyPr/>
          <a:lstStyle/>
          <a:p>
            <a:fld id="{9C9804E4-FE3D-44A1-B70E-463A8CF24878}" type="datetime12">
              <a:rPr lang="en-US" smtClean="0"/>
              <a:pPr/>
              <a:t>8:10 AM</a:t>
            </a:fld>
            <a:endParaRPr lang="en-US"/>
          </a:p>
        </p:txBody>
      </p:sp>
      <p:sp>
        <p:nvSpPr>
          <p:cNvPr id="6" name="Footer Placeholder 5"/>
          <p:cNvSpPr>
            <a:spLocks noGrp="1"/>
          </p:cNvSpPr>
          <p:nvPr>
            <p:ph type="ftr" sz="quarter" idx="4294967295"/>
          </p:nvPr>
        </p:nvSpPr>
        <p:spPr>
          <a:xfrm>
            <a:off x="0" y="6172200"/>
            <a:ext cx="3962400" cy="457200"/>
          </a:xfrm>
        </p:spPr>
        <p:txBody>
          <a:bodyPr/>
          <a:lstStyle/>
          <a:p>
            <a:r>
              <a:rPr lang="en-US" dirty="0" smtClean="0"/>
              <a:t>Project 2: Benders Network Design</a:t>
            </a:r>
            <a:endParaRPr lang="en-US" dirty="0"/>
          </a:p>
        </p:txBody>
      </p:sp>
      <p:grpSp>
        <p:nvGrpSpPr>
          <p:cNvPr id="7" name="Group 6"/>
          <p:cNvGrpSpPr/>
          <p:nvPr/>
        </p:nvGrpSpPr>
        <p:grpSpPr>
          <a:xfrm>
            <a:off x="5334000" y="2209800"/>
            <a:ext cx="228600" cy="3657600"/>
            <a:chOff x="5334000" y="2209800"/>
            <a:chExt cx="228600" cy="3657600"/>
          </a:xfrm>
        </p:grpSpPr>
        <p:sp>
          <p:nvSpPr>
            <p:cNvPr id="8" name="Rectangle 7"/>
            <p:cNvSpPr/>
            <p:nvPr/>
          </p:nvSpPr>
          <p:spPr>
            <a:xfrm>
              <a:off x="5334000" y="2209800"/>
              <a:ext cx="228600" cy="2286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9" name="Rectangle 8"/>
            <p:cNvSpPr/>
            <p:nvPr/>
          </p:nvSpPr>
          <p:spPr>
            <a:xfrm>
              <a:off x="5334000" y="2590800"/>
              <a:ext cx="228600" cy="2286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0" name="Rectangle 9"/>
            <p:cNvSpPr/>
            <p:nvPr/>
          </p:nvSpPr>
          <p:spPr>
            <a:xfrm>
              <a:off x="5334000" y="2971800"/>
              <a:ext cx="228600" cy="2286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1" name="Rectangle 10"/>
            <p:cNvSpPr/>
            <p:nvPr/>
          </p:nvSpPr>
          <p:spPr>
            <a:xfrm>
              <a:off x="5334000" y="3352800"/>
              <a:ext cx="228600" cy="2286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2" name="Rectangle 11"/>
            <p:cNvSpPr/>
            <p:nvPr/>
          </p:nvSpPr>
          <p:spPr>
            <a:xfrm>
              <a:off x="5334000" y="3733800"/>
              <a:ext cx="228600" cy="2286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3" name="Rectangle 12"/>
            <p:cNvSpPr/>
            <p:nvPr/>
          </p:nvSpPr>
          <p:spPr>
            <a:xfrm>
              <a:off x="5334000" y="4114800"/>
              <a:ext cx="228600" cy="2286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4" name="Rectangle 13"/>
            <p:cNvSpPr/>
            <p:nvPr/>
          </p:nvSpPr>
          <p:spPr>
            <a:xfrm>
              <a:off x="5334000" y="4495800"/>
              <a:ext cx="228600" cy="2286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5" name="Rectangle 14"/>
            <p:cNvSpPr/>
            <p:nvPr/>
          </p:nvSpPr>
          <p:spPr>
            <a:xfrm>
              <a:off x="5334000" y="4876800"/>
              <a:ext cx="228600" cy="2286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6" name="Rectangle 15"/>
            <p:cNvSpPr/>
            <p:nvPr/>
          </p:nvSpPr>
          <p:spPr>
            <a:xfrm>
              <a:off x="5334000" y="5257800"/>
              <a:ext cx="228600" cy="2286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17" name="Rectangle 16"/>
            <p:cNvSpPr/>
            <p:nvPr/>
          </p:nvSpPr>
          <p:spPr>
            <a:xfrm>
              <a:off x="5334000" y="5638800"/>
              <a:ext cx="228600" cy="2286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grpSp>
      <p:grpSp>
        <p:nvGrpSpPr>
          <p:cNvPr id="18" name="Group 17"/>
          <p:cNvGrpSpPr/>
          <p:nvPr/>
        </p:nvGrpSpPr>
        <p:grpSpPr>
          <a:xfrm>
            <a:off x="3276600" y="2593522"/>
            <a:ext cx="244929" cy="2911929"/>
            <a:chOff x="3276600" y="2593522"/>
            <a:chExt cx="244929" cy="2911929"/>
          </a:xfrm>
        </p:grpSpPr>
        <p:sp>
          <p:nvSpPr>
            <p:cNvPr id="19" name="Oval 18"/>
            <p:cNvSpPr/>
            <p:nvPr/>
          </p:nvSpPr>
          <p:spPr>
            <a:xfrm>
              <a:off x="3276600" y="4112078"/>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3276600" y="4495800"/>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a:off x="3276600" y="3733800"/>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3276600" y="4876800"/>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p:nvPr/>
          </p:nvSpPr>
          <p:spPr>
            <a:xfrm>
              <a:off x="3276600" y="2971800"/>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Oval 23"/>
            <p:cNvSpPr/>
            <p:nvPr/>
          </p:nvSpPr>
          <p:spPr>
            <a:xfrm>
              <a:off x="3276600" y="3355522"/>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3276600" y="2593522"/>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3276600" y="5260522"/>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7" name="Group 26"/>
          <p:cNvGrpSpPr/>
          <p:nvPr/>
        </p:nvGrpSpPr>
        <p:grpSpPr>
          <a:xfrm>
            <a:off x="3521529" y="2324100"/>
            <a:ext cx="1812471" cy="1905000"/>
            <a:chOff x="3521529" y="2324100"/>
            <a:chExt cx="1812471" cy="1905000"/>
          </a:xfrm>
        </p:grpSpPr>
        <p:cxnSp>
          <p:nvCxnSpPr>
            <p:cNvPr id="28" name="Straight Connector 27"/>
            <p:cNvCxnSpPr>
              <a:stCxn id="25" idx="6"/>
              <a:endCxn id="8" idx="1"/>
            </p:cNvCxnSpPr>
            <p:nvPr/>
          </p:nvCxnSpPr>
          <p:spPr>
            <a:xfrm flipV="1">
              <a:off x="3521529" y="2324100"/>
              <a:ext cx="1812471" cy="391887"/>
            </a:xfrm>
            <a:prstGeom prst="line">
              <a:avLst/>
            </a:prstGeom>
            <a:ln/>
          </p:spPr>
          <p:style>
            <a:lnRef idx="1">
              <a:schemeClr val="dk1"/>
            </a:lnRef>
            <a:fillRef idx="0">
              <a:schemeClr val="dk1"/>
            </a:fillRef>
            <a:effectRef idx="0">
              <a:schemeClr val="dk1"/>
            </a:effectRef>
            <a:fontRef idx="minor">
              <a:schemeClr val="tx1"/>
            </a:fontRef>
          </p:style>
        </p:cxnSp>
        <p:cxnSp>
          <p:nvCxnSpPr>
            <p:cNvPr id="29" name="Straight Connector 28"/>
            <p:cNvCxnSpPr>
              <a:stCxn id="25" idx="6"/>
              <a:endCxn id="13" idx="1"/>
            </p:cNvCxnSpPr>
            <p:nvPr/>
          </p:nvCxnSpPr>
          <p:spPr>
            <a:xfrm>
              <a:off x="3521529" y="2715987"/>
              <a:ext cx="1812471" cy="1513113"/>
            </a:xfrm>
            <a:prstGeom prst="line">
              <a:avLst/>
            </a:prstGeom>
            <a:ln/>
          </p:spPr>
          <p:style>
            <a:lnRef idx="1">
              <a:schemeClr val="dk1"/>
            </a:lnRef>
            <a:fillRef idx="0">
              <a:schemeClr val="dk1"/>
            </a:fillRef>
            <a:effectRef idx="0">
              <a:schemeClr val="dk1"/>
            </a:effectRef>
            <a:fontRef idx="minor">
              <a:schemeClr val="tx1"/>
            </a:fontRef>
          </p:style>
        </p:cxnSp>
        <p:cxnSp>
          <p:nvCxnSpPr>
            <p:cNvPr id="30" name="Straight Connector 29"/>
            <p:cNvCxnSpPr>
              <a:stCxn id="25" idx="6"/>
              <a:endCxn id="11" idx="1"/>
            </p:cNvCxnSpPr>
            <p:nvPr/>
          </p:nvCxnSpPr>
          <p:spPr>
            <a:xfrm>
              <a:off x="3521529" y="2715987"/>
              <a:ext cx="1812471" cy="751113"/>
            </a:xfrm>
            <a:prstGeom prst="line">
              <a:avLst/>
            </a:prstGeom>
            <a:ln/>
          </p:spPr>
          <p:style>
            <a:lnRef idx="1">
              <a:schemeClr val="dk1"/>
            </a:lnRef>
            <a:fillRef idx="0">
              <a:schemeClr val="dk1"/>
            </a:fillRef>
            <a:effectRef idx="0">
              <a:schemeClr val="dk1"/>
            </a:effectRef>
            <a:fontRef idx="minor">
              <a:schemeClr val="tx1"/>
            </a:fontRef>
          </p:style>
        </p:cxnSp>
      </p:grpSp>
      <p:grpSp>
        <p:nvGrpSpPr>
          <p:cNvPr id="31" name="Group 30"/>
          <p:cNvGrpSpPr/>
          <p:nvPr/>
        </p:nvGrpSpPr>
        <p:grpSpPr>
          <a:xfrm>
            <a:off x="3521529" y="3086100"/>
            <a:ext cx="1812471" cy="1905000"/>
            <a:chOff x="3521529" y="3086100"/>
            <a:chExt cx="1812471" cy="1905000"/>
          </a:xfrm>
        </p:grpSpPr>
        <p:cxnSp>
          <p:nvCxnSpPr>
            <p:cNvPr id="32" name="Straight Connector 31"/>
            <p:cNvCxnSpPr>
              <a:stCxn id="23" idx="6"/>
              <a:endCxn id="10" idx="1"/>
            </p:cNvCxnSpPr>
            <p:nvPr/>
          </p:nvCxnSpPr>
          <p:spPr>
            <a:xfrm flipV="1">
              <a:off x="3521529" y="3086100"/>
              <a:ext cx="1812471" cy="8165"/>
            </a:xfrm>
            <a:prstGeom prst="line">
              <a:avLst/>
            </a:prstGeom>
            <a:ln/>
          </p:spPr>
          <p:style>
            <a:lnRef idx="1">
              <a:schemeClr val="dk1"/>
            </a:lnRef>
            <a:fillRef idx="0">
              <a:schemeClr val="dk1"/>
            </a:fillRef>
            <a:effectRef idx="0">
              <a:schemeClr val="dk1"/>
            </a:effectRef>
            <a:fontRef idx="minor">
              <a:schemeClr val="tx1"/>
            </a:fontRef>
          </p:style>
        </p:cxnSp>
        <p:cxnSp>
          <p:nvCxnSpPr>
            <p:cNvPr id="33" name="Straight Connector 32"/>
            <p:cNvCxnSpPr>
              <a:stCxn id="23" idx="6"/>
              <a:endCxn id="13" idx="1"/>
            </p:cNvCxnSpPr>
            <p:nvPr/>
          </p:nvCxnSpPr>
          <p:spPr>
            <a:xfrm>
              <a:off x="3521529" y="3094265"/>
              <a:ext cx="1812471" cy="1134835"/>
            </a:xfrm>
            <a:prstGeom prst="line">
              <a:avLst/>
            </a:prstGeom>
            <a:ln/>
          </p:spPr>
          <p:style>
            <a:lnRef idx="1">
              <a:schemeClr val="dk1"/>
            </a:lnRef>
            <a:fillRef idx="0">
              <a:schemeClr val="dk1"/>
            </a:fillRef>
            <a:effectRef idx="0">
              <a:schemeClr val="dk1"/>
            </a:effectRef>
            <a:fontRef idx="minor">
              <a:schemeClr val="tx1"/>
            </a:fontRef>
          </p:style>
        </p:cxnSp>
        <p:cxnSp>
          <p:nvCxnSpPr>
            <p:cNvPr id="34" name="Straight Connector 33"/>
            <p:cNvCxnSpPr>
              <a:stCxn id="23" idx="6"/>
              <a:endCxn id="15" idx="1"/>
            </p:cNvCxnSpPr>
            <p:nvPr/>
          </p:nvCxnSpPr>
          <p:spPr>
            <a:xfrm>
              <a:off x="3521529" y="3094265"/>
              <a:ext cx="1812471" cy="1896835"/>
            </a:xfrm>
            <a:prstGeom prst="line">
              <a:avLst/>
            </a:prstGeom>
            <a:ln/>
          </p:spPr>
          <p:style>
            <a:lnRef idx="1">
              <a:schemeClr val="dk1"/>
            </a:lnRef>
            <a:fillRef idx="0">
              <a:schemeClr val="dk1"/>
            </a:fillRef>
            <a:effectRef idx="0">
              <a:schemeClr val="dk1"/>
            </a:effectRef>
            <a:fontRef idx="minor">
              <a:schemeClr val="tx1"/>
            </a:fontRef>
          </p:style>
        </p:cxnSp>
      </p:grpSp>
      <p:grpSp>
        <p:nvGrpSpPr>
          <p:cNvPr id="35" name="Group 34"/>
          <p:cNvGrpSpPr/>
          <p:nvPr/>
        </p:nvGrpSpPr>
        <p:grpSpPr>
          <a:xfrm>
            <a:off x="3521529" y="2324100"/>
            <a:ext cx="1812471" cy="3429000"/>
            <a:chOff x="3521529" y="2324100"/>
            <a:chExt cx="1812471" cy="3429000"/>
          </a:xfrm>
        </p:grpSpPr>
        <p:cxnSp>
          <p:nvCxnSpPr>
            <p:cNvPr id="36" name="Straight Connector 35"/>
            <p:cNvCxnSpPr>
              <a:stCxn id="21" idx="6"/>
              <a:endCxn id="8" idx="1"/>
            </p:cNvCxnSpPr>
            <p:nvPr/>
          </p:nvCxnSpPr>
          <p:spPr>
            <a:xfrm flipV="1">
              <a:off x="3521529" y="2324100"/>
              <a:ext cx="1812471" cy="1532165"/>
            </a:xfrm>
            <a:prstGeom prst="line">
              <a:avLst/>
            </a:prstGeom>
            <a:ln/>
          </p:spPr>
          <p:style>
            <a:lnRef idx="1">
              <a:schemeClr val="dk1"/>
            </a:lnRef>
            <a:fillRef idx="0">
              <a:schemeClr val="dk1"/>
            </a:fillRef>
            <a:effectRef idx="0">
              <a:schemeClr val="dk1"/>
            </a:effectRef>
            <a:fontRef idx="minor">
              <a:schemeClr val="tx1"/>
            </a:fontRef>
          </p:style>
        </p:cxnSp>
        <p:cxnSp>
          <p:nvCxnSpPr>
            <p:cNvPr id="37" name="Straight Connector 36"/>
            <p:cNvCxnSpPr>
              <a:stCxn id="24" idx="6"/>
              <a:endCxn id="14" idx="1"/>
            </p:cNvCxnSpPr>
            <p:nvPr/>
          </p:nvCxnSpPr>
          <p:spPr>
            <a:xfrm>
              <a:off x="3521529" y="3477987"/>
              <a:ext cx="1812471" cy="1132113"/>
            </a:xfrm>
            <a:prstGeom prst="line">
              <a:avLst/>
            </a:prstGeom>
            <a:ln/>
          </p:spPr>
          <p:style>
            <a:lnRef idx="1">
              <a:schemeClr val="dk1"/>
            </a:lnRef>
            <a:fillRef idx="0">
              <a:schemeClr val="dk1"/>
            </a:fillRef>
            <a:effectRef idx="0">
              <a:schemeClr val="dk1"/>
            </a:effectRef>
            <a:fontRef idx="minor">
              <a:schemeClr val="tx1"/>
            </a:fontRef>
          </p:style>
        </p:cxnSp>
        <p:cxnSp>
          <p:nvCxnSpPr>
            <p:cNvPr id="38" name="Straight Connector 37"/>
            <p:cNvCxnSpPr>
              <a:stCxn id="24" idx="6"/>
              <a:endCxn id="11" idx="1"/>
            </p:cNvCxnSpPr>
            <p:nvPr/>
          </p:nvCxnSpPr>
          <p:spPr>
            <a:xfrm flipV="1">
              <a:off x="3521529" y="3467100"/>
              <a:ext cx="1812471" cy="10887"/>
            </a:xfrm>
            <a:prstGeom prst="line">
              <a:avLst/>
            </a:prstGeom>
            <a:ln/>
          </p:spPr>
          <p:style>
            <a:lnRef idx="1">
              <a:schemeClr val="dk1"/>
            </a:lnRef>
            <a:fillRef idx="0">
              <a:schemeClr val="dk1"/>
            </a:fillRef>
            <a:effectRef idx="0">
              <a:schemeClr val="dk1"/>
            </a:effectRef>
            <a:fontRef idx="minor">
              <a:schemeClr val="tx1"/>
            </a:fontRef>
          </p:style>
        </p:cxnSp>
        <p:cxnSp>
          <p:nvCxnSpPr>
            <p:cNvPr id="39" name="Straight Connector 38"/>
            <p:cNvCxnSpPr>
              <a:stCxn id="24" idx="6"/>
              <a:endCxn id="9" idx="1"/>
            </p:cNvCxnSpPr>
            <p:nvPr/>
          </p:nvCxnSpPr>
          <p:spPr>
            <a:xfrm flipV="1">
              <a:off x="3521529" y="2705100"/>
              <a:ext cx="1812471" cy="772887"/>
            </a:xfrm>
            <a:prstGeom prst="line">
              <a:avLst/>
            </a:prstGeom>
            <a:ln/>
          </p:spPr>
          <p:style>
            <a:lnRef idx="1">
              <a:schemeClr val="dk1"/>
            </a:lnRef>
            <a:fillRef idx="0">
              <a:schemeClr val="dk1"/>
            </a:fillRef>
            <a:effectRef idx="0">
              <a:schemeClr val="dk1"/>
            </a:effectRef>
            <a:fontRef idx="minor">
              <a:schemeClr val="tx1"/>
            </a:fontRef>
          </p:style>
        </p:cxnSp>
        <p:cxnSp>
          <p:nvCxnSpPr>
            <p:cNvPr id="40" name="Straight Connector 39"/>
            <p:cNvCxnSpPr>
              <a:stCxn id="21" idx="6"/>
              <a:endCxn id="12" idx="1"/>
            </p:cNvCxnSpPr>
            <p:nvPr/>
          </p:nvCxnSpPr>
          <p:spPr>
            <a:xfrm flipV="1">
              <a:off x="3521529" y="3848100"/>
              <a:ext cx="1812471" cy="8165"/>
            </a:xfrm>
            <a:prstGeom prst="line">
              <a:avLst/>
            </a:prstGeom>
            <a:ln/>
          </p:spPr>
          <p:style>
            <a:lnRef idx="1">
              <a:schemeClr val="dk1"/>
            </a:lnRef>
            <a:fillRef idx="0">
              <a:schemeClr val="dk1"/>
            </a:fillRef>
            <a:effectRef idx="0">
              <a:schemeClr val="dk1"/>
            </a:effectRef>
            <a:fontRef idx="minor">
              <a:schemeClr val="tx1"/>
            </a:fontRef>
          </p:style>
        </p:cxnSp>
        <p:cxnSp>
          <p:nvCxnSpPr>
            <p:cNvPr id="41" name="Straight Connector 40"/>
            <p:cNvCxnSpPr>
              <a:stCxn id="21" idx="6"/>
              <a:endCxn id="10" idx="1"/>
            </p:cNvCxnSpPr>
            <p:nvPr/>
          </p:nvCxnSpPr>
          <p:spPr>
            <a:xfrm flipV="1">
              <a:off x="3521529" y="3086100"/>
              <a:ext cx="1812471" cy="770165"/>
            </a:xfrm>
            <a:prstGeom prst="line">
              <a:avLst/>
            </a:prstGeom>
            <a:ln/>
          </p:spPr>
          <p:style>
            <a:lnRef idx="1">
              <a:schemeClr val="dk1"/>
            </a:lnRef>
            <a:fillRef idx="0">
              <a:schemeClr val="dk1"/>
            </a:fillRef>
            <a:effectRef idx="0">
              <a:schemeClr val="dk1"/>
            </a:effectRef>
            <a:fontRef idx="minor">
              <a:schemeClr val="tx1"/>
            </a:fontRef>
          </p:style>
        </p:cxnSp>
        <p:cxnSp>
          <p:nvCxnSpPr>
            <p:cNvPr id="42" name="Straight Connector 41"/>
            <p:cNvCxnSpPr>
              <a:stCxn id="19" idx="6"/>
              <a:endCxn id="11" idx="1"/>
            </p:cNvCxnSpPr>
            <p:nvPr/>
          </p:nvCxnSpPr>
          <p:spPr>
            <a:xfrm flipV="1">
              <a:off x="3521529" y="3467100"/>
              <a:ext cx="1812471" cy="767443"/>
            </a:xfrm>
            <a:prstGeom prst="line">
              <a:avLst/>
            </a:prstGeom>
            <a:ln/>
          </p:spPr>
          <p:style>
            <a:lnRef idx="1">
              <a:schemeClr val="dk1"/>
            </a:lnRef>
            <a:fillRef idx="0">
              <a:schemeClr val="dk1"/>
            </a:fillRef>
            <a:effectRef idx="0">
              <a:schemeClr val="dk1"/>
            </a:effectRef>
            <a:fontRef idx="minor">
              <a:schemeClr val="tx1"/>
            </a:fontRef>
          </p:style>
        </p:cxnSp>
        <p:cxnSp>
          <p:nvCxnSpPr>
            <p:cNvPr id="43" name="Straight Connector 42"/>
            <p:cNvCxnSpPr>
              <a:stCxn id="19" idx="6"/>
              <a:endCxn id="17" idx="1"/>
            </p:cNvCxnSpPr>
            <p:nvPr/>
          </p:nvCxnSpPr>
          <p:spPr>
            <a:xfrm>
              <a:off x="3521529" y="4234543"/>
              <a:ext cx="1812471" cy="1518557"/>
            </a:xfrm>
            <a:prstGeom prst="line">
              <a:avLst/>
            </a:prstGeom>
            <a:ln/>
          </p:spPr>
          <p:style>
            <a:lnRef idx="1">
              <a:schemeClr val="dk1"/>
            </a:lnRef>
            <a:fillRef idx="0">
              <a:schemeClr val="dk1"/>
            </a:fillRef>
            <a:effectRef idx="0">
              <a:schemeClr val="dk1"/>
            </a:effectRef>
            <a:fontRef idx="minor">
              <a:schemeClr val="tx1"/>
            </a:fontRef>
          </p:style>
        </p:cxnSp>
        <p:cxnSp>
          <p:nvCxnSpPr>
            <p:cNvPr id="44" name="Straight Connector 43"/>
            <p:cNvCxnSpPr>
              <a:stCxn id="19" idx="6"/>
              <a:endCxn id="12" idx="1"/>
            </p:cNvCxnSpPr>
            <p:nvPr/>
          </p:nvCxnSpPr>
          <p:spPr>
            <a:xfrm flipV="1">
              <a:off x="3521529" y="3848100"/>
              <a:ext cx="1812471" cy="386443"/>
            </a:xfrm>
            <a:prstGeom prst="line">
              <a:avLst/>
            </a:prstGeom>
            <a:ln/>
          </p:spPr>
          <p:style>
            <a:lnRef idx="1">
              <a:schemeClr val="dk1"/>
            </a:lnRef>
            <a:fillRef idx="0">
              <a:schemeClr val="dk1"/>
            </a:fillRef>
            <a:effectRef idx="0">
              <a:schemeClr val="dk1"/>
            </a:effectRef>
            <a:fontRef idx="minor">
              <a:schemeClr val="tx1"/>
            </a:fontRef>
          </p:style>
        </p:cxnSp>
        <p:cxnSp>
          <p:nvCxnSpPr>
            <p:cNvPr id="45" name="Straight Connector 44"/>
            <p:cNvCxnSpPr>
              <a:stCxn id="20" idx="6"/>
              <a:endCxn id="9" idx="1"/>
            </p:cNvCxnSpPr>
            <p:nvPr/>
          </p:nvCxnSpPr>
          <p:spPr>
            <a:xfrm flipV="1">
              <a:off x="3521529" y="2705100"/>
              <a:ext cx="1812471" cy="1913165"/>
            </a:xfrm>
            <a:prstGeom prst="line">
              <a:avLst/>
            </a:prstGeom>
            <a:ln/>
          </p:spPr>
          <p:style>
            <a:lnRef idx="1">
              <a:schemeClr val="dk1"/>
            </a:lnRef>
            <a:fillRef idx="0">
              <a:schemeClr val="dk1"/>
            </a:fillRef>
            <a:effectRef idx="0">
              <a:schemeClr val="dk1"/>
            </a:effectRef>
            <a:fontRef idx="minor">
              <a:schemeClr val="tx1"/>
            </a:fontRef>
          </p:style>
        </p:cxnSp>
        <p:cxnSp>
          <p:nvCxnSpPr>
            <p:cNvPr id="46" name="Straight Connector 45"/>
            <p:cNvCxnSpPr>
              <a:stCxn id="20" idx="6"/>
              <a:endCxn id="13" idx="1"/>
            </p:cNvCxnSpPr>
            <p:nvPr/>
          </p:nvCxnSpPr>
          <p:spPr>
            <a:xfrm flipV="1">
              <a:off x="3521529" y="4229100"/>
              <a:ext cx="1812471" cy="389165"/>
            </a:xfrm>
            <a:prstGeom prst="line">
              <a:avLst/>
            </a:prstGeom>
            <a:ln/>
          </p:spPr>
          <p:style>
            <a:lnRef idx="1">
              <a:schemeClr val="dk1"/>
            </a:lnRef>
            <a:fillRef idx="0">
              <a:schemeClr val="dk1"/>
            </a:fillRef>
            <a:effectRef idx="0">
              <a:schemeClr val="dk1"/>
            </a:effectRef>
            <a:fontRef idx="minor">
              <a:schemeClr val="tx1"/>
            </a:fontRef>
          </p:style>
        </p:cxnSp>
        <p:cxnSp>
          <p:nvCxnSpPr>
            <p:cNvPr id="47" name="Straight Connector 46"/>
            <p:cNvCxnSpPr>
              <a:stCxn id="20" idx="6"/>
              <a:endCxn id="14" idx="1"/>
            </p:cNvCxnSpPr>
            <p:nvPr/>
          </p:nvCxnSpPr>
          <p:spPr>
            <a:xfrm flipV="1">
              <a:off x="3521529" y="4610100"/>
              <a:ext cx="1812471" cy="8165"/>
            </a:xfrm>
            <a:prstGeom prst="line">
              <a:avLst/>
            </a:prstGeom>
            <a:ln/>
          </p:spPr>
          <p:style>
            <a:lnRef idx="1">
              <a:schemeClr val="dk1"/>
            </a:lnRef>
            <a:fillRef idx="0">
              <a:schemeClr val="dk1"/>
            </a:fillRef>
            <a:effectRef idx="0">
              <a:schemeClr val="dk1"/>
            </a:effectRef>
            <a:fontRef idx="minor">
              <a:schemeClr val="tx1"/>
            </a:fontRef>
          </p:style>
        </p:cxnSp>
        <p:cxnSp>
          <p:nvCxnSpPr>
            <p:cNvPr id="48" name="Straight Connector 47"/>
            <p:cNvCxnSpPr>
              <a:stCxn id="22" idx="6"/>
              <a:endCxn id="14" idx="1"/>
            </p:cNvCxnSpPr>
            <p:nvPr/>
          </p:nvCxnSpPr>
          <p:spPr>
            <a:xfrm flipV="1">
              <a:off x="3521529" y="4610100"/>
              <a:ext cx="1812471" cy="389165"/>
            </a:xfrm>
            <a:prstGeom prst="line">
              <a:avLst/>
            </a:prstGeom>
            <a:ln/>
          </p:spPr>
          <p:style>
            <a:lnRef idx="1">
              <a:schemeClr val="dk1"/>
            </a:lnRef>
            <a:fillRef idx="0">
              <a:schemeClr val="dk1"/>
            </a:fillRef>
            <a:effectRef idx="0">
              <a:schemeClr val="dk1"/>
            </a:effectRef>
            <a:fontRef idx="minor">
              <a:schemeClr val="tx1"/>
            </a:fontRef>
          </p:style>
        </p:cxnSp>
        <p:cxnSp>
          <p:nvCxnSpPr>
            <p:cNvPr id="49" name="Straight Connector 48"/>
            <p:cNvCxnSpPr>
              <a:stCxn id="22" idx="6"/>
              <a:endCxn id="17" idx="1"/>
            </p:cNvCxnSpPr>
            <p:nvPr/>
          </p:nvCxnSpPr>
          <p:spPr>
            <a:xfrm>
              <a:off x="3521529" y="4999265"/>
              <a:ext cx="1812471" cy="753835"/>
            </a:xfrm>
            <a:prstGeom prst="line">
              <a:avLst/>
            </a:prstGeom>
            <a:ln/>
          </p:spPr>
          <p:style>
            <a:lnRef idx="1">
              <a:schemeClr val="dk1"/>
            </a:lnRef>
            <a:fillRef idx="0">
              <a:schemeClr val="dk1"/>
            </a:fillRef>
            <a:effectRef idx="0">
              <a:schemeClr val="dk1"/>
            </a:effectRef>
            <a:fontRef idx="minor">
              <a:schemeClr val="tx1"/>
            </a:fontRef>
          </p:style>
        </p:cxnSp>
        <p:cxnSp>
          <p:nvCxnSpPr>
            <p:cNvPr id="50" name="Straight Connector 49"/>
            <p:cNvCxnSpPr>
              <a:stCxn id="22" idx="6"/>
              <a:endCxn id="16" idx="1"/>
            </p:cNvCxnSpPr>
            <p:nvPr/>
          </p:nvCxnSpPr>
          <p:spPr>
            <a:xfrm>
              <a:off x="3521529" y="4999265"/>
              <a:ext cx="1812471" cy="372835"/>
            </a:xfrm>
            <a:prstGeom prst="line">
              <a:avLst/>
            </a:prstGeom>
            <a:ln/>
          </p:spPr>
          <p:style>
            <a:lnRef idx="1">
              <a:schemeClr val="dk1"/>
            </a:lnRef>
            <a:fillRef idx="0">
              <a:schemeClr val="dk1"/>
            </a:fillRef>
            <a:effectRef idx="0">
              <a:schemeClr val="dk1"/>
            </a:effectRef>
            <a:fontRef idx="minor">
              <a:schemeClr val="tx1"/>
            </a:fontRef>
          </p:style>
        </p:cxnSp>
        <p:cxnSp>
          <p:nvCxnSpPr>
            <p:cNvPr id="51" name="Straight Connector 50"/>
            <p:cNvCxnSpPr>
              <a:stCxn id="26" idx="6"/>
              <a:endCxn id="15" idx="1"/>
            </p:cNvCxnSpPr>
            <p:nvPr/>
          </p:nvCxnSpPr>
          <p:spPr>
            <a:xfrm flipV="1">
              <a:off x="3521529" y="4991100"/>
              <a:ext cx="1812471" cy="391887"/>
            </a:xfrm>
            <a:prstGeom prst="line">
              <a:avLst/>
            </a:prstGeom>
            <a:ln/>
          </p:spPr>
          <p:style>
            <a:lnRef idx="1">
              <a:schemeClr val="dk1"/>
            </a:lnRef>
            <a:fillRef idx="0">
              <a:schemeClr val="dk1"/>
            </a:fillRef>
            <a:effectRef idx="0">
              <a:schemeClr val="dk1"/>
            </a:effectRef>
            <a:fontRef idx="minor">
              <a:schemeClr val="tx1"/>
            </a:fontRef>
          </p:style>
        </p:cxnSp>
        <p:cxnSp>
          <p:nvCxnSpPr>
            <p:cNvPr id="52" name="Straight Connector 51"/>
            <p:cNvCxnSpPr>
              <a:stCxn id="26" idx="6"/>
              <a:endCxn id="16" idx="1"/>
            </p:cNvCxnSpPr>
            <p:nvPr/>
          </p:nvCxnSpPr>
          <p:spPr>
            <a:xfrm flipV="1">
              <a:off x="3521529" y="5372100"/>
              <a:ext cx="1812471" cy="10887"/>
            </a:xfrm>
            <a:prstGeom prst="line">
              <a:avLst/>
            </a:prstGeom>
            <a:ln/>
          </p:spPr>
          <p:style>
            <a:lnRef idx="1">
              <a:schemeClr val="dk1"/>
            </a:lnRef>
            <a:fillRef idx="0">
              <a:schemeClr val="dk1"/>
            </a:fillRef>
            <a:effectRef idx="0">
              <a:schemeClr val="dk1"/>
            </a:effectRef>
            <a:fontRef idx="minor">
              <a:schemeClr val="tx1"/>
            </a:fontRef>
          </p:style>
        </p:cxnSp>
        <p:cxnSp>
          <p:nvCxnSpPr>
            <p:cNvPr id="53" name="Straight Connector 52"/>
            <p:cNvCxnSpPr>
              <a:stCxn id="26" idx="6"/>
              <a:endCxn id="17" idx="1"/>
            </p:cNvCxnSpPr>
            <p:nvPr/>
          </p:nvCxnSpPr>
          <p:spPr>
            <a:xfrm>
              <a:off x="3521529" y="5382987"/>
              <a:ext cx="1812471" cy="370113"/>
            </a:xfrm>
            <a:prstGeom prst="line">
              <a:avLst/>
            </a:prstGeom>
            <a:ln/>
          </p:spPr>
          <p:style>
            <a:lnRef idx="1">
              <a:schemeClr val="dk1"/>
            </a:lnRef>
            <a:fillRef idx="0">
              <a:schemeClr val="dk1"/>
            </a:fillRef>
            <a:effectRef idx="0">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p:sp>
        <p:nvSpPr>
          <p:cNvPr id="3" name="Content Placeholder 2"/>
          <p:cNvSpPr>
            <a:spLocks noGrp="1"/>
          </p:cNvSpPr>
          <p:nvPr>
            <p:ph sz="quarter" idx="1"/>
          </p:nvPr>
        </p:nvSpPr>
        <p:spPr/>
        <p:txBody>
          <a:bodyPr/>
          <a:lstStyle/>
          <a:p>
            <a:pPr lvl="0"/>
            <a:r>
              <a:rPr lang="en-US" dirty="0" smtClean="0"/>
              <a:t>Setup 3: Timeline</a:t>
            </a:r>
          </a:p>
          <a:p>
            <a:pPr>
              <a:buNone/>
            </a:pPr>
            <a:endParaRPr lang="en-US" dirty="0"/>
          </a:p>
        </p:txBody>
      </p:sp>
      <p:sp>
        <p:nvSpPr>
          <p:cNvPr id="4" name="Slide Number Placeholder 3"/>
          <p:cNvSpPr>
            <a:spLocks noGrp="1"/>
          </p:cNvSpPr>
          <p:nvPr>
            <p:ph type="sldNum" sz="quarter" idx="4294967295"/>
          </p:nvPr>
        </p:nvSpPr>
        <p:spPr>
          <a:xfrm>
            <a:off x="0" y="6210300"/>
            <a:ext cx="457200" cy="457200"/>
          </a:xfrm>
        </p:spPr>
        <p:txBody>
          <a:bodyPr/>
          <a:lstStyle/>
          <a:p>
            <a:fld id="{54D7275D-F702-454C-896A-A2A3492A169B}" type="slidenum">
              <a:rPr lang="en-US" smtClean="0"/>
              <a:pPr/>
              <a:t>46</a:t>
            </a:fld>
            <a:endParaRPr lang="en-US" dirty="0"/>
          </a:p>
        </p:txBody>
      </p:sp>
      <p:sp>
        <p:nvSpPr>
          <p:cNvPr id="5" name="Date Placeholder 4"/>
          <p:cNvSpPr>
            <a:spLocks noGrp="1"/>
          </p:cNvSpPr>
          <p:nvPr>
            <p:ph type="dt" sz="half" idx="4294967295"/>
          </p:nvPr>
        </p:nvSpPr>
        <p:spPr>
          <a:xfrm>
            <a:off x="6667500" y="6191250"/>
            <a:ext cx="2476500" cy="476250"/>
          </a:xfrm>
        </p:spPr>
        <p:txBody>
          <a:bodyPr/>
          <a:lstStyle/>
          <a:p>
            <a:fld id="{D061D132-606B-4BFD-9307-71CCB688AAFB}" type="datetime12">
              <a:rPr lang="en-US" smtClean="0"/>
              <a:pPr/>
              <a:t>8:10 AM</a:t>
            </a:fld>
            <a:endParaRPr lang="en-US"/>
          </a:p>
        </p:txBody>
      </p:sp>
      <p:sp>
        <p:nvSpPr>
          <p:cNvPr id="6" name="Footer Placeholder 5"/>
          <p:cNvSpPr>
            <a:spLocks noGrp="1"/>
          </p:cNvSpPr>
          <p:nvPr>
            <p:ph type="ftr" sz="quarter" idx="4294967295"/>
          </p:nvPr>
        </p:nvSpPr>
        <p:spPr>
          <a:xfrm>
            <a:off x="0" y="6172200"/>
            <a:ext cx="3962400" cy="457200"/>
          </a:xfrm>
        </p:spPr>
        <p:txBody>
          <a:bodyPr/>
          <a:lstStyle/>
          <a:p>
            <a:r>
              <a:rPr lang="en-US" dirty="0" smtClean="0"/>
              <a:t>Project 2: Benders Network Design</a:t>
            </a:r>
            <a:endParaRPr lang="en-US" dirty="0"/>
          </a:p>
        </p:txBody>
      </p:sp>
      <p:grpSp>
        <p:nvGrpSpPr>
          <p:cNvPr id="7" name="Group 6"/>
          <p:cNvGrpSpPr/>
          <p:nvPr/>
        </p:nvGrpSpPr>
        <p:grpSpPr>
          <a:xfrm>
            <a:off x="3124200" y="2514600"/>
            <a:ext cx="2362200" cy="381000"/>
            <a:chOff x="3124200" y="2667000"/>
            <a:chExt cx="2362200" cy="381000"/>
          </a:xfrm>
        </p:grpSpPr>
        <p:sp>
          <p:nvSpPr>
            <p:cNvPr id="8" name="Oval 7"/>
            <p:cNvSpPr/>
            <p:nvPr/>
          </p:nvSpPr>
          <p:spPr>
            <a:xfrm>
              <a:off x="3124200" y="2667000"/>
              <a:ext cx="533400" cy="3810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chemeClr val="tx1"/>
                  </a:solidFill>
                </a:rPr>
                <a:t>A</a:t>
              </a:r>
              <a:endParaRPr lang="en-US" dirty="0">
                <a:solidFill>
                  <a:schemeClr val="tx1"/>
                </a:solidFill>
              </a:endParaRPr>
            </a:p>
          </p:txBody>
        </p:sp>
        <p:sp>
          <p:nvSpPr>
            <p:cNvPr id="9" name="Oval 8"/>
            <p:cNvSpPr/>
            <p:nvPr/>
          </p:nvSpPr>
          <p:spPr>
            <a:xfrm>
              <a:off x="4953000" y="2667000"/>
              <a:ext cx="533400" cy="381000"/>
            </a:xfrm>
            <a:prstGeom prst="ellipse">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solidFill>
                    <a:schemeClr val="tx1"/>
                  </a:solidFill>
                </a:rPr>
                <a:t>B</a:t>
              </a:r>
              <a:endParaRPr lang="en-US" dirty="0">
                <a:solidFill>
                  <a:schemeClr val="tx1"/>
                </a:solidFill>
              </a:endParaRPr>
            </a:p>
          </p:txBody>
        </p:sp>
        <p:cxnSp>
          <p:nvCxnSpPr>
            <p:cNvPr id="10" name="Straight Arrow Connector 9"/>
            <p:cNvCxnSpPr>
              <a:stCxn id="8" idx="6"/>
              <a:endCxn id="9" idx="2"/>
            </p:cNvCxnSpPr>
            <p:nvPr/>
          </p:nvCxnSpPr>
          <p:spPr>
            <a:xfrm>
              <a:off x="3657600" y="2857500"/>
              <a:ext cx="12954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11" name="Group 10"/>
          <p:cNvGrpSpPr/>
          <p:nvPr/>
        </p:nvGrpSpPr>
        <p:grpSpPr>
          <a:xfrm>
            <a:off x="609600" y="3390900"/>
            <a:ext cx="8067081" cy="2125186"/>
            <a:chOff x="609600" y="3543300"/>
            <a:chExt cx="8067081" cy="2125186"/>
          </a:xfrm>
        </p:grpSpPr>
        <p:sp>
          <p:nvSpPr>
            <p:cNvPr id="12" name="Rectangle 11"/>
            <p:cNvSpPr/>
            <p:nvPr/>
          </p:nvSpPr>
          <p:spPr>
            <a:xfrm>
              <a:off x="914400" y="4495800"/>
              <a:ext cx="7315200" cy="304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3" name="Oval 12"/>
            <p:cNvSpPr/>
            <p:nvPr/>
          </p:nvSpPr>
          <p:spPr>
            <a:xfrm>
              <a:off x="1663700" y="3835400"/>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4" name="Straight Connector 13"/>
            <p:cNvCxnSpPr/>
            <p:nvPr/>
          </p:nvCxnSpPr>
          <p:spPr>
            <a:xfrm rot="5400000">
              <a:off x="685800" y="4648200"/>
              <a:ext cx="457200" cy="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rot="5400000">
              <a:off x="2514600" y="4648200"/>
              <a:ext cx="457200" cy="0"/>
            </a:xfrm>
            <a:prstGeom prst="line">
              <a:avLst/>
            </a:prstGeom>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rot="5400000">
              <a:off x="4343400" y="4648200"/>
              <a:ext cx="45720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rot="5400000">
              <a:off x="6172200" y="4648200"/>
              <a:ext cx="457200" cy="0"/>
            </a:xfrm>
            <a:prstGeom prst="line">
              <a:avLst/>
            </a:prstGeom>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a:xfrm rot="5400000">
              <a:off x="8001000" y="4648200"/>
              <a:ext cx="457200" cy="0"/>
            </a:xfrm>
            <a:prstGeom prst="line">
              <a:avLst/>
            </a:prstGeom>
          </p:spPr>
          <p:style>
            <a:lnRef idx="3">
              <a:schemeClr val="dk1"/>
            </a:lnRef>
            <a:fillRef idx="0">
              <a:schemeClr val="dk1"/>
            </a:fillRef>
            <a:effectRef idx="2">
              <a:schemeClr val="dk1"/>
            </a:effectRef>
            <a:fontRef idx="minor">
              <a:schemeClr val="tx1"/>
            </a:fontRef>
          </p:style>
        </p:cxnSp>
        <p:sp>
          <p:nvSpPr>
            <p:cNvPr id="19" name="TextBox 18"/>
            <p:cNvSpPr txBox="1"/>
            <p:nvPr/>
          </p:nvSpPr>
          <p:spPr>
            <a:xfrm>
              <a:off x="609600" y="4876800"/>
              <a:ext cx="740908" cy="369332"/>
            </a:xfrm>
            <a:prstGeom prst="rect">
              <a:avLst/>
            </a:prstGeom>
            <a:noFill/>
          </p:spPr>
          <p:txBody>
            <a:bodyPr wrap="none" rtlCol="0">
              <a:spAutoFit/>
            </a:bodyPr>
            <a:lstStyle/>
            <a:p>
              <a:r>
                <a:rPr lang="en-US" dirty="0" smtClean="0"/>
                <a:t>6 AM</a:t>
              </a:r>
            </a:p>
          </p:txBody>
        </p:sp>
        <p:sp>
          <p:nvSpPr>
            <p:cNvPr id="20" name="TextBox 19"/>
            <p:cNvSpPr txBox="1"/>
            <p:nvPr/>
          </p:nvSpPr>
          <p:spPr>
            <a:xfrm>
              <a:off x="2514600" y="4876800"/>
              <a:ext cx="740908" cy="369332"/>
            </a:xfrm>
            <a:prstGeom prst="rect">
              <a:avLst/>
            </a:prstGeom>
            <a:noFill/>
          </p:spPr>
          <p:txBody>
            <a:bodyPr wrap="none" rtlCol="0">
              <a:spAutoFit/>
            </a:bodyPr>
            <a:lstStyle/>
            <a:p>
              <a:r>
                <a:rPr lang="en-US" dirty="0" smtClean="0"/>
                <a:t>9 AM</a:t>
              </a:r>
            </a:p>
          </p:txBody>
        </p:sp>
        <p:sp>
          <p:nvSpPr>
            <p:cNvPr id="21" name="TextBox 20"/>
            <p:cNvSpPr txBox="1"/>
            <p:nvPr/>
          </p:nvSpPr>
          <p:spPr>
            <a:xfrm>
              <a:off x="4343400" y="4876800"/>
              <a:ext cx="824265" cy="369332"/>
            </a:xfrm>
            <a:prstGeom prst="rect">
              <a:avLst/>
            </a:prstGeom>
            <a:noFill/>
          </p:spPr>
          <p:txBody>
            <a:bodyPr wrap="none" rtlCol="0">
              <a:spAutoFit/>
            </a:bodyPr>
            <a:lstStyle/>
            <a:p>
              <a:r>
                <a:rPr lang="en-US" dirty="0" smtClean="0"/>
                <a:t>12 PM</a:t>
              </a:r>
            </a:p>
          </p:txBody>
        </p:sp>
        <p:sp>
          <p:nvSpPr>
            <p:cNvPr id="22" name="TextBox 21"/>
            <p:cNvSpPr txBox="1"/>
            <p:nvPr/>
          </p:nvSpPr>
          <p:spPr>
            <a:xfrm>
              <a:off x="6172200" y="4876800"/>
              <a:ext cx="723275" cy="369332"/>
            </a:xfrm>
            <a:prstGeom prst="rect">
              <a:avLst/>
            </a:prstGeom>
            <a:noFill/>
          </p:spPr>
          <p:txBody>
            <a:bodyPr wrap="none" rtlCol="0">
              <a:spAutoFit/>
            </a:bodyPr>
            <a:lstStyle/>
            <a:p>
              <a:r>
                <a:rPr lang="en-US" dirty="0" smtClean="0"/>
                <a:t>3 PM</a:t>
              </a:r>
            </a:p>
          </p:txBody>
        </p:sp>
        <p:sp>
          <p:nvSpPr>
            <p:cNvPr id="23" name="TextBox 22"/>
            <p:cNvSpPr txBox="1"/>
            <p:nvPr/>
          </p:nvSpPr>
          <p:spPr>
            <a:xfrm>
              <a:off x="7950200" y="4876800"/>
              <a:ext cx="726481" cy="369332"/>
            </a:xfrm>
            <a:prstGeom prst="rect">
              <a:avLst/>
            </a:prstGeom>
            <a:noFill/>
          </p:spPr>
          <p:txBody>
            <a:bodyPr wrap="none" rtlCol="0">
              <a:spAutoFit/>
            </a:bodyPr>
            <a:lstStyle/>
            <a:p>
              <a:r>
                <a:rPr lang="en-US" dirty="0" smtClean="0"/>
                <a:t>6 PM</a:t>
              </a:r>
            </a:p>
          </p:txBody>
        </p:sp>
        <p:sp>
          <p:nvSpPr>
            <p:cNvPr id="24" name="Rectangle 23"/>
            <p:cNvSpPr/>
            <p:nvPr/>
          </p:nvSpPr>
          <p:spPr>
            <a:xfrm>
              <a:off x="2042160" y="5394960"/>
              <a:ext cx="228600" cy="2286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25" name="Left Brace 24"/>
            <p:cNvSpPr/>
            <p:nvPr/>
          </p:nvSpPr>
          <p:spPr>
            <a:xfrm rot="5400000">
              <a:off x="1619250" y="3778250"/>
              <a:ext cx="330200" cy="10033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Oval 25"/>
            <p:cNvSpPr/>
            <p:nvPr/>
          </p:nvSpPr>
          <p:spPr>
            <a:xfrm>
              <a:off x="2425700" y="3632200"/>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Left Brace 26"/>
            <p:cNvSpPr/>
            <p:nvPr/>
          </p:nvSpPr>
          <p:spPr>
            <a:xfrm rot="5400000">
              <a:off x="2279650" y="3676650"/>
              <a:ext cx="533400" cy="10033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Oval 27"/>
            <p:cNvSpPr/>
            <p:nvPr/>
          </p:nvSpPr>
          <p:spPr>
            <a:xfrm>
              <a:off x="3886200" y="3835400"/>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Left Brace 28"/>
            <p:cNvSpPr/>
            <p:nvPr/>
          </p:nvSpPr>
          <p:spPr>
            <a:xfrm rot="5400000">
              <a:off x="3848100" y="3619500"/>
              <a:ext cx="304800" cy="1295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Oval 29"/>
            <p:cNvSpPr/>
            <p:nvPr/>
          </p:nvSpPr>
          <p:spPr>
            <a:xfrm>
              <a:off x="4876800" y="3543300"/>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Left Brace 30"/>
            <p:cNvSpPr/>
            <p:nvPr/>
          </p:nvSpPr>
          <p:spPr>
            <a:xfrm rot="5400000">
              <a:off x="4686300" y="3543300"/>
              <a:ext cx="609600" cy="1143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Oval 31"/>
            <p:cNvSpPr/>
            <p:nvPr/>
          </p:nvSpPr>
          <p:spPr>
            <a:xfrm>
              <a:off x="5562600" y="3695700"/>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Left Brace 32"/>
            <p:cNvSpPr/>
            <p:nvPr/>
          </p:nvSpPr>
          <p:spPr>
            <a:xfrm rot="5400000">
              <a:off x="5448300" y="3619500"/>
              <a:ext cx="457200" cy="1143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Oval 33"/>
            <p:cNvSpPr/>
            <p:nvPr/>
          </p:nvSpPr>
          <p:spPr>
            <a:xfrm>
              <a:off x="7162800" y="3835400"/>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Left Brace 34"/>
            <p:cNvSpPr/>
            <p:nvPr/>
          </p:nvSpPr>
          <p:spPr>
            <a:xfrm rot="5400000">
              <a:off x="7124700" y="3619500"/>
              <a:ext cx="304800" cy="1295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Arrow Connector 35"/>
            <p:cNvCxnSpPr>
              <a:stCxn id="24" idx="0"/>
            </p:cNvCxnSpPr>
            <p:nvPr/>
          </p:nvCxnSpPr>
          <p:spPr>
            <a:xfrm rot="5400000" flipH="1" flipV="1">
              <a:off x="1874520" y="5113020"/>
              <a:ext cx="5638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4038600" y="5439886"/>
              <a:ext cx="228600" cy="2286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cxnSp>
          <p:nvCxnSpPr>
            <p:cNvPr id="38" name="Straight Arrow Connector 37"/>
            <p:cNvCxnSpPr>
              <a:stCxn id="37" idx="0"/>
            </p:cNvCxnSpPr>
            <p:nvPr/>
          </p:nvCxnSpPr>
          <p:spPr>
            <a:xfrm rot="5400000" flipH="1" flipV="1">
              <a:off x="3870960" y="5157946"/>
              <a:ext cx="5638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5105400" y="5410200"/>
              <a:ext cx="228600" cy="2286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cxnSp>
          <p:nvCxnSpPr>
            <p:cNvPr id="40" name="Straight Arrow Connector 39"/>
            <p:cNvCxnSpPr>
              <a:stCxn id="39" idx="0"/>
            </p:cNvCxnSpPr>
            <p:nvPr/>
          </p:nvCxnSpPr>
          <p:spPr>
            <a:xfrm rot="5400000" flipH="1" flipV="1">
              <a:off x="4937760" y="5128260"/>
              <a:ext cx="5638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582694" y="5439886"/>
              <a:ext cx="228600" cy="228600"/>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cxnSp>
          <p:nvCxnSpPr>
            <p:cNvPr id="42" name="Straight Arrow Connector 41"/>
            <p:cNvCxnSpPr>
              <a:stCxn id="41" idx="0"/>
            </p:cNvCxnSpPr>
            <p:nvPr/>
          </p:nvCxnSpPr>
          <p:spPr>
            <a:xfrm rot="5400000" flipH="1" flipV="1">
              <a:off x="7415054" y="5157946"/>
              <a:ext cx="5638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t>
            </a:r>
            <a:endParaRPr lang="en-US" dirty="0"/>
          </a:p>
        </p:txBody>
      </p:sp>
      <p:sp>
        <p:nvSpPr>
          <p:cNvPr id="3" name="Content Placeholder 2"/>
          <p:cNvSpPr>
            <a:spLocks noGrp="1"/>
          </p:cNvSpPr>
          <p:nvPr>
            <p:ph sz="quarter" idx="1"/>
          </p:nvPr>
        </p:nvSpPr>
        <p:spPr/>
        <p:txBody>
          <a:bodyPr/>
          <a:lstStyle/>
          <a:p>
            <a:pPr lvl="0"/>
            <a:r>
              <a:rPr lang="en-ZW" dirty="0" smtClean="0"/>
              <a:t>Focus on delivery sets contained in some interval.</a:t>
            </a:r>
          </a:p>
          <a:p>
            <a:pPr lvl="0"/>
            <a:r>
              <a:rPr lang="en-ZW" dirty="0" smtClean="0"/>
              <a:t>The number of interval sets is</a:t>
            </a:r>
            <a:r>
              <a:rPr lang="en-US" dirty="0" smtClean="0"/>
              <a:t>           compared to          sets total.</a:t>
            </a:r>
            <a:endParaRPr lang="en-ZW" dirty="0" smtClean="0"/>
          </a:p>
        </p:txBody>
      </p:sp>
      <p:sp>
        <p:nvSpPr>
          <p:cNvPr id="4" name="Slide Number Placeholder 3"/>
          <p:cNvSpPr>
            <a:spLocks noGrp="1"/>
          </p:cNvSpPr>
          <p:nvPr>
            <p:ph type="sldNum" sz="quarter" idx="4294967295"/>
          </p:nvPr>
        </p:nvSpPr>
        <p:spPr>
          <a:xfrm>
            <a:off x="0" y="6210300"/>
            <a:ext cx="457200" cy="457200"/>
          </a:xfrm>
        </p:spPr>
        <p:txBody>
          <a:bodyPr/>
          <a:lstStyle/>
          <a:p>
            <a:fld id="{54D7275D-F702-454C-896A-A2A3492A169B}" type="slidenum">
              <a:rPr lang="en-US" smtClean="0"/>
              <a:pPr/>
              <a:t>47</a:t>
            </a:fld>
            <a:endParaRPr lang="en-US" dirty="0"/>
          </a:p>
        </p:txBody>
      </p:sp>
      <p:sp>
        <p:nvSpPr>
          <p:cNvPr id="5" name="Date Placeholder 4"/>
          <p:cNvSpPr>
            <a:spLocks noGrp="1"/>
          </p:cNvSpPr>
          <p:nvPr>
            <p:ph type="dt" sz="half" idx="4294967295"/>
          </p:nvPr>
        </p:nvSpPr>
        <p:spPr>
          <a:xfrm>
            <a:off x="6667500" y="6191250"/>
            <a:ext cx="2476500" cy="476250"/>
          </a:xfrm>
        </p:spPr>
        <p:txBody>
          <a:bodyPr/>
          <a:lstStyle/>
          <a:p>
            <a:fld id="{FAA7D598-54E5-4BD6-9421-839C07BBE006}" type="datetime12">
              <a:rPr lang="en-US" smtClean="0"/>
              <a:pPr/>
              <a:t>8:10 AM</a:t>
            </a:fld>
            <a:endParaRPr lang="en-US"/>
          </a:p>
        </p:txBody>
      </p:sp>
      <p:sp>
        <p:nvSpPr>
          <p:cNvPr id="6" name="Footer Placeholder 5"/>
          <p:cNvSpPr>
            <a:spLocks noGrp="1"/>
          </p:cNvSpPr>
          <p:nvPr>
            <p:ph type="ftr" sz="quarter" idx="4294967295"/>
          </p:nvPr>
        </p:nvSpPr>
        <p:spPr>
          <a:xfrm>
            <a:off x="0" y="6172200"/>
            <a:ext cx="3962400" cy="457200"/>
          </a:xfrm>
        </p:spPr>
        <p:txBody>
          <a:bodyPr/>
          <a:lstStyle/>
          <a:p>
            <a:r>
              <a:rPr lang="en-US" dirty="0" smtClean="0"/>
              <a:t>Project 2: Benders Network Design</a:t>
            </a:r>
            <a:endParaRPr lang="en-US" dirty="0"/>
          </a:p>
        </p:txBody>
      </p:sp>
      <p:grpSp>
        <p:nvGrpSpPr>
          <p:cNvPr id="7" name="Group 6"/>
          <p:cNvGrpSpPr/>
          <p:nvPr/>
        </p:nvGrpSpPr>
        <p:grpSpPr>
          <a:xfrm>
            <a:off x="609600" y="3543300"/>
            <a:ext cx="8067081" cy="2312432"/>
            <a:chOff x="609600" y="3543300"/>
            <a:chExt cx="8067081" cy="2312432"/>
          </a:xfrm>
        </p:grpSpPr>
        <p:sp>
          <p:nvSpPr>
            <p:cNvPr id="8" name="Rectangle 7"/>
            <p:cNvSpPr/>
            <p:nvPr/>
          </p:nvSpPr>
          <p:spPr>
            <a:xfrm>
              <a:off x="914400" y="4495800"/>
              <a:ext cx="7315200" cy="304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Oval 8"/>
            <p:cNvSpPr/>
            <p:nvPr/>
          </p:nvSpPr>
          <p:spPr>
            <a:xfrm>
              <a:off x="1663700" y="3835400"/>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rot="5400000">
              <a:off x="685800" y="4648200"/>
              <a:ext cx="457200" cy="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rot="5400000">
              <a:off x="2514600" y="4648200"/>
              <a:ext cx="457200"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rot="5400000">
              <a:off x="4343400" y="4648200"/>
              <a:ext cx="457200" cy="0"/>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rot="5400000">
              <a:off x="6172200" y="4648200"/>
              <a:ext cx="457200"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rot="5400000">
              <a:off x="8001000" y="4648200"/>
              <a:ext cx="457200" cy="0"/>
            </a:xfrm>
            <a:prstGeom prst="line">
              <a:avLst/>
            </a:prstGeom>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609600" y="4876800"/>
              <a:ext cx="740908" cy="369332"/>
            </a:xfrm>
            <a:prstGeom prst="rect">
              <a:avLst/>
            </a:prstGeom>
            <a:noFill/>
          </p:spPr>
          <p:txBody>
            <a:bodyPr wrap="none" rtlCol="0">
              <a:spAutoFit/>
            </a:bodyPr>
            <a:lstStyle/>
            <a:p>
              <a:r>
                <a:rPr lang="en-US" dirty="0" smtClean="0"/>
                <a:t>6 AM</a:t>
              </a:r>
            </a:p>
          </p:txBody>
        </p:sp>
        <p:sp>
          <p:nvSpPr>
            <p:cNvPr id="16" name="TextBox 15"/>
            <p:cNvSpPr txBox="1"/>
            <p:nvPr/>
          </p:nvSpPr>
          <p:spPr>
            <a:xfrm>
              <a:off x="2514600" y="4876800"/>
              <a:ext cx="740908" cy="369332"/>
            </a:xfrm>
            <a:prstGeom prst="rect">
              <a:avLst/>
            </a:prstGeom>
            <a:noFill/>
          </p:spPr>
          <p:txBody>
            <a:bodyPr wrap="none" rtlCol="0">
              <a:spAutoFit/>
            </a:bodyPr>
            <a:lstStyle/>
            <a:p>
              <a:r>
                <a:rPr lang="en-US" dirty="0" smtClean="0"/>
                <a:t>9 AM</a:t>
              </a:r>
            </a:p>
          </p:txBody>
        </p:sp>
        <p:sp>
          <p:nvSpPr>
            <p:cNvPr id="17" name="TextBox 16"/>
            <p:cNvSpPr txBox="1"/>
            <p:nvPr/>
          </p:nvSpPr>
          <p:spPr>
            <a:xfrm>
              <a:off x="4343400" y="4876800"/>
              <a:ext cx="824265" cy="369332"/>
            </a:xfrm>
            <a:prstGeom prst="rect">
              <a:avLst/>
            </a:prstGeom>
            <a:noFill/>
          </p:spPr>
          <p:txBody>
            <a:bodyPr wrap="none" rtlCol="0">
              <a:spAutoFit/>
            </a:bodyPr>
            <a:lstStyle/>
            <a:p>
              <a:r>
                <a:rPr lang="en-US" dirty="0" smtClean="0"/>
                <a:t>12 PM</a:t>
              </a:r>
            </a:p>
          </p:txBody>
        </p:sp>
        <p:sp>
          <p:nvSpPr>
            <p:cNvPr id="18" name="TextBox 17"/>
            <p:cNvSpPr txBox="1"/>
            <p:nvPr/>
          </p:nvSpPr>
          <p:spPr>
            <a:xfrm>
              <a:off x="6172200" y="4876800"/>
              <a:ext cx="723275" cy="369332"/>
            </a:xfrm>
            <a:prstGeom prst="rect">
              <a:avLst/>
            </a:prstGeom>
            <a:noFill/>
          </p:spPr>
          <p:txBody>
            <a:bodyPr wrap="none" rtlCol="0">
              <a:spAutoFit/>
            </a:bodyPr>
            <a:lstStyle/>
            <a:p>
              <a:r>
                <a:rPr lang="en-US" dirty="0" smtClean="0"/>
                <a:t>3 PM</a:t>
              </a:r>
            </a:p>
          </p:txBody>
        </p:sp>
        <p:sp>
          <p:nvSpPr>
            <p:cNvPr id="19" name="TextBox 18"/>
            <p:cNvSpPr txBox="1"/>
            <p:nvPr/>
          </p:nvSpPr>
          <p:spPr>
            <a:xfrm>
              <a:off x="7950200" y="4876800"/>
              <a:ext cx="726481" cy="369332"/>
            </a:xfrm>
            <a:prstGeom prst="rect">
              <a:avLst/>
            </a:prstGeom>
            <a:noFill/>
          </p:spPr>
          <p:txBody>
            <a:bodyPr wrap="none" rtlCol="0">
              <a:spAutoFit/>
            </a:bodyPr>
            <a:lstStyle/>
            <a:p>
              <a:r>
                <a:rPr lang="en-US" dirty="0" smtClean="0"/>
                <a:t>6 PM</a:t>
              </a:r>
            </a:p>
          </p:txBody>
        </p:sp>
        <p:sp>
          <p:nvSpPr>
            <p:cNvPr id="20" name="Left Brace 19"/>
            <p:cNvSpPr/>
            <p:nvPr/>
          </p:nvSpPr>
          <p:spPr>
            <a:xfrm rot="5400000">
              <a:off x="1619250" y="3778250"/>
              <a:ext cx="330200" cy="10033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Oval 20"/>
            <p:cNvSpPr/>
            <p:nvPr/>
          </p:nvSpPr>
          <p:spPr>
            <a:xfrm>
              <a:off x="2425700" y="3632200"/>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Left Brace 21"/>
            <p:cNvSpPr/>
            <p:nvPr/>
          </p:nvSpPr>
          <p:spPr>
            <a:xfrm rot="5400000">
              <a:off x="2279650" y="3676650"/>
              <a:ext cx="533400" cy="10033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Oval 22"/>
            <p:cNvSpPr/>
            <p:nvPr/>
          </p:nvSpPr>
          <p:spPr>
            <a:xfrm>
              <a:off x="3886200" y="3835400"/>
              <a:ext cx="244929" cy="244929"/>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Left Brace 23"/>
            <p:cNvSpPr/>
            <p:nvPr/>
          </p:nvSpPr>
          <p:spPr>
            <a:xfrm rot="5400000">
              <a:off x="3848100" y="3619500"/>
              <a:ext cx="304800" cy="1295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Oval 24"/>
            <p:cNvSpPr/>
            <p:nvPr/>
          </p:nvSpPr>
          <p:spPr>
            <a:xfrm>
              <a:off x="4876800" y="3543300"/>
              <a:ext cx="244929" cy="244929"/>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26" name="Left Brace 25"/>
            <p:cNvSpPr/>
            <p:nvPr/>
          </p:nvSpPr>
          <p:spPr>
            <a:xfrm rot="5400000">
              <a:off x="4686300" y="3543300"/>
              <a:ext cx="609600" cy="1143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Oval 26"/>
            <p:cNvSpPr/>
            <p:nvPr/>
          </p:nvSpPr>
          <p:spPr>
            <a:xfrm>
              <a:off x="5562600" y="3695700"/>
              <a:ext cx="244929" cy="244929"/>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28" name="Left Brace 27"/>
            <p:cNvSpPr/>
            <p:nvPr/>
          </p:nvSpPr>
          <p:spPr>
            <a:xfrm rot="5400000">
              <a:off x="5448300" y="3619500"/>
              <a:ext cx="457200" cy="1143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Oval 28"/>
            <p:cNvSpPr/>
            <p:nvPr/>
          </p:nvSpPr>
          <p:spPr>
            <a:xfrm>
              <a:off x="7162800" y="3835400"/>
              <a:ext cx="244929" cy="244929"/>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30" name="Left Brace 29"/>
            <p:cNvSpPr/>
            <p:nvPr/>
          </p:nvSpPr>
          <p:spPr>
            <a:xfrm rot="5400000">
              <a:off x="7124700" y="3619500"/>
              <a:ext cx="304800" cy="12954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Left Brace 30"/>
            <p:cNvSpPr/>
            <p:nvPr/>
          </p:nvSpPr>
          <p:spPr>
            <a:xfrm rot="16200000">
              <a:off x="2857500" y="3467100"/>
              <a:ext cx="304800" cy="37338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2514600" y="5486400"/>
              <a:ext cx="995785" cy="369332"/>
            </a:xfrm>
            <a:prstGeom prst="rect">
              <a:avLst/>
            </a:prstGeom>
            <a:noFill/>
          </p:spPr>
          <p:txBody>
            <a:bodyPr wrap="none" rtlCol="0">
              <a:spAutoFit/>
            </a:bodyPr>
            <a:lstStyle/>
            <a:p>
              <a:r>
                <a:rPr lang="en-ZW" dirty="0" smtClean="0"/>
                <a:t>Interval</a:t>
              </a:r>
              <a:endParaRPr lang="en-US" dirty="0"/>
            </a:p>
          </p:txBody>
        </p:sp>
      </p:grpSp>
      <p:graphicFrame>
        <p:nvGraphicFramePr>
          <p:cNvPr id="10243" name="Object 3"/>
          <p:cNvGraphicFramePr>
            <a:graphicFrameLocks noChangeAspect="1"/>
          </p:cNvGraphicFramePr>
          <p:nvPr/>
        </p:nvGraphicFramePr>
        <p:xfrm>
          <a:off x="1243263" y="2578769"/>
          <a:ext cx="868628" cy="533400"/>
        </p:xfrm>
        <a:graphic>
          <a:graphicData uri="http://schemas.openxmlformats.org/presentationml/2006/ole">
            <p:oleObj spid="_x0000_s130050" name="Equation" r:id="rId3" imgW="406080" imgH="228600" progId="Equation.3">
              <p:embed/>
            </p:oleObj>
          </a:graphicData>
        </a:graphic>
      </p:graphicFrame>
      <p:graphicFrame>
        <p:nvGraphicFramePr>
          <p:cNvPr id="10244" name="Object 4"/>
          <p:cNvGraphicFramePr>
            <a:graphicFrameLocks noChangeAspect="1"/>
          </p:cNvGraphicFramePr>
          <p:nvPr/>
        </p:nvGraphicFramePr>
        <p:xfrm>
          <a:off x="5670884" y="2149642"/>
          <a:ext cx="888218" cy="545431"/>
        </p:xfrm>
        <a:graphic>
          <a:graphicData uri="http://schemas.openxmlformats.org/presentationml/2006/ole">
            <p:oleObj spid="_x0000_s130051" name="Equation" r:id="rId4" imgW="406080" imgH="228600" progId="Equation.3">
              <p:embed/>
            </p:oleObj>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Experiment Results: Geographical Setup</a:t>
            </a:r>
            <a:endParaRPr lang="en-US" dirty="0"/>
          </a:p>
        </p:txBody>
      </p:sp>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fld id="{54D7275D-F702-454C-896A-A2A3492A169B}" type="slidenum">
              <a:rPr lang="en-US" smtClean="0"/>
              <a:pPr/>
              <a:t>48</a:t>
            </a:fld>
            <a:endParaRPr lang="en-US" dirty="0"/>
          </a:p>
        </p:txBody>
      </p:sp>
      <p:sp>
        <p:nvSpPr>
          <p:cNvPr id="5" name="Date Placeholder 4"/>
          <p:cNvSpPr>
            <a:spLocks noGrp="1"/>
          </p:cNvSpPr>
          <p:nvPr>
            <p:ph type="dt" sz="half" idx="4294967295"/>
          </p:nvPr>
        </p:nvSpPr>
        <p:spPr>
          <a:xfrm>
            <a:off x="0" y="6492875"/>
            <a:ext cx="2133600" cy="365125"/>
          </a:xfrm>
          <a:prstGeom prst="rect">
            <a:avLst/>
          </a:prstGeom>
        </p:spPr>
        <p:txBody>
          <a:bodyPr/>
          <a:lstStyle/>
          <a:p>
            <a:fld id="{420D71A9-40D9-4E82-B2FD-8FDA6A0D6532}" type="datetime12">
              <a:rPr lang="en-US" smtClean="0"/>
              <a:pPr/>
              <a:t>8:10 AM</a:t>
            </a:fld>
            <a:endParaRPr lang="en-US"/>
          </a:p>
        </p:txBody>
      </p:sp>
      <p:sp>
        <p:nvSpPr>
          <p:cNvPr id="6" name="Footer Placeholder 5"/>
          <p:cNvSpPr>
            <a:spLocks noGrp="1"/>
          </p:cNvSpPr>
          <p:nvPr>
            <p:ph type="ftr" sz="quarter" idx="4294967295"/>
          </p:nvPr>
        </p:nvSpPr>
        <p:spPr>
          <a:xfrm>
            <a:off x="2133600" y="6492875"/>
            <a:ext cx="4876800" cy="365125"/>
          </a:xfrm>
          <a:prstGeom prst="rect">
            <a:avLst/>
          </a:prstGeom>
        </p:spPr>
        <p:txBody>
          <a:bodyPr/>
          <a:lstStyle/>
          <a:p>
            <a:r>
              <a:rPr lang="en-US" dirty="0" smtClean="0"/>
              <a:t>Project 2: Benders Network Design</a:t>
            </a:r>
            <a:endParaRPr lang="en-US" dirty="0"/>
          </a:p>
        </p:txBody>
      </p:sp>
      <p:graphicFrame>
        <p:nvGraphicFramePr>
          <p:cNvPr id="7" name="Table 6"/>
          <p:cNvGraphicFramePr>
            <a:graphicFrameLocks noGrp="1"/>
          </p:cNvGraphicFramePr>
          <p:nvPr/>
        </p:nvGraphicFramePr>
        <p:xfrm>
          <a:off x="457200" y="1524000"/>
          <a:ext cx="8202277" cy="4267200"/>
        </p:xfrm>
        <a:graphic>
          <a:graphicData uri="http://schemas.openxmlformats.org/drawingml/2006/table">
            <a:tbl>
              <a:tblPr firstRow="1" bandRow="1">
                <a:tableStyleId>{5C22544A-7EE6-4342-B048-85BDC9FD1C3A}</a:tableStyleId>
              </a:tblPr>
              <a:tblGrid>
                <a:gridCol w="548640"/>
                <a:gridCol w="640080"/>
                <a:gridCol w="822960"/>
                <a:gridCol w="1097280"/>
                <a:gridCol w="822960"/>
                <a:gridCol w="822960"/>
                <a:gridCol w="1161397"/>
                <a:gridCol w="457200"/>
                <a:gridCol w="457200"/>
                <a:gridCol w="457200"/>
                <a:gridCol w="457200"/>
                <a:gridCol w="457200"/>
              </a:tblGrid>
              <a:tr h="417441">
                <a:tc>
                  <a:txBody>
                    <a:bodyPr/>
                    <a:lstStyle/>
                    <a:p>
                      <a:pPr algn="ctr"/>
                      <a:r>
                        <a:rPr lang="en-US" sz="1400" dirty="0" smtClean="0"/>
                        <a:t>Setup</a:t>
                      </a:r>
                      <a:endParaRPr lang="en-US" sz="1400" dirty="0"/>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a:t>
                      </a:r>
                    </a:p>
                    <a:p>
                      <a:pPr algn="ctr"/>
                      <a:r>
                        <a:rPr lang="en-US" sz="1400" dirty="0" smtClean="0"/>
                        <a:t>Integer</a:t>
                      </a:r>
                      <a:endParaRPr lang="en-US" sz="1400" dirty="0"/>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 </a:t>
                      </a:r>
                      <a:r>
                        <a:rPr lang="en-US" sz="1400" dirty="0" err="1" smtClean="0"/>
                        <a:t>Dels</a:t>
                      </a:r>
                      <a:endParaRPr lang="en-US" sz="1400" dirty="0" smtClean="0"/>
                    </a:p>
                    <a:p>
                      <a:pPr algn="ctr"/>
                      <a:r>
                        <a:rPr lang="en-US" sz="1400" baseline="0" dirty="0" smtClean="0"/>
                        <a:t>per Route</a:t>
                      </a:r>
                      <a:endParaRPr lang="en-US" sz="1400" dirty="0" smtClean="0"/>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Problem</a:t>
                      </a:r>
                      <a:r>
                        <a:rPr lang="en-US" sz="1400" baseline="0" dirty="0" smtClean="0"/>
                        <a:t> </a:t>
                      </a:r>
                      <a:r>
                        <a:rPr lang="en-US" sz="1400" dirty="0" smtClean="0"/>
                        <a:t>Size</a:t>
                      </a:r>
                    </a:p>
                    <a:p>
                      <a:pPr algn="ctr"/>
                      <a:r>
                        <a:rPr lang="en-US" sz="1400" dirty="0" smtClean="0"/>
                        <a:t>(Routes, </a:t>
                      </a:r>
                      <a:r>
                        <a:rPr lang="en-US" sz="1400" dirty="0" err="1" smtClean="0"/>
                        <a:t>Dels</a:t>
                      </a:r>
                      <a:r>
                        <a:rPr lang="en-US" sz="1400" dirty="0" smtClean="0"/>
                        <a:t>)</a:t>
                      </a:r>
                      <a:endParaRPr lang="en-US" sz="1400" dirty="0"/>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Std</a:t>
                      </a:r>
                      <a:r>
                        <a:rPr lang="en-US" sz="1400" baseline="0" dirty="0" smtClean="0"/>
                        <a:t> </a:t>
                      </a:r>
                      <a:r>
                        <a:rPr lang="en-ZW" sz="1400" dirty="0" smtClean="0"/>
                        <a:t>CPLEX</a:t>
                      </a:r>
                      <a:endParaRPr lang="en-US" sz="1400" dirty="0" smtClean="0"/>
                    </a:p>
                    <a:p>
                      <a:pPr algn="ctr"/>
                      <a:r>
                        <a:rPr lang="en-US" sz="1400" dirty="0" smtClean="0"/>
                        <a:t>Runtime</a:t>
                      </a:r>
                      <a:endParaRPr lang="en-US" sz="1400" dirty="0"/>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Benders</a:t>
                      </a:r>
                    </a:p>
                    <a:p>
                      <a:pPr algn="ctr"/>
                      <a:r>
                        <a:rPr lang="en-US" sz="1400" dirty="0" smtClean="0"/>
                        <a:t>Runtime</a:t>
                      </a:r>
                      <a:endParaRPr lang="en-US" sz="1400" dirty="0"/>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Ratio</a:t>
                      </a:r>
                      <a:endParaRPr lang="en-US" sz="1400" baseline="0" dirty="0" smtClean="0"/>
                    </a:p>
                    <a:p>
                      <a:pPr algn="ctr"/>
                      <a:r>
                        <a:rPr lang="en-US" sz="1400" baseline="0" dirty="0" smtClean="0"/>
                        <a:t>(</a:t>
                      </a:r>
                      <a:r>
                        <a:rPr lang="en-US" sz="1400" dirty="0" smtClean="0"/>
                        <a:t>Full/Benders)</a:t>
                      </a:r>
                      <a:endParaRPr lang="en-US" sz="1400" dirty="0"/>
                    </a:p>
                  </a:txBody>
                  <a:tcPr marL="0" marR="0" marT="0" marB="0" anchor="b">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err="1" smtClean="0"/>
                        <a:t>Mas</a:t>
                      </a:r>
                      <a:endParaRPr lang="en-US" sz="1400" dirty="0" smtClean="0"/>
                    </a:p>
                    <a:p>
                      <a:pPr algn="ctr"/>
                      <a:r>
                        <a:rPr lang="en-US" sz="1400" dirty="0" err="1" smtClean="0"/>
                        <a:t>ter</a:t>
                      </a:r>
                      <a:endParaRPr lang="en-US" sz="1400" b="1" dirty="0"/>
                    </a:p>
                  </a:txBody>
                  <a:tcPr marL="0" marR="0" marT="0" marB="0" anchor="b">
                    <a:lnL w="381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err="1" smtClean="0"/>
                        <a:t>Enum</a:t>
                      </a:r>
                      <a:endParaRPr lang="en-US" sz="1400" dirty="0"/>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Opt</a:t>
                      </a:r>
                    </a:p>
                    <a:p>
                      <a:pPr algn="ctr"/>
                      <a:r>
                        <a:rPr lang="en-US" sz="1400" dirty="0" err="1" smtClean="0"/>
                        <a:t>Vol</a:t>
                      </a:r>
                      <a:endParaRPr lang="en-US" sz="1400" dirty="0"/>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Opt</a:t>
                      </a:r>
                    </a:p>
                    <a:p>
                      <a:pPr algn="ctr"/>
                      <a:r>
                        <a:rPr lang="en-US" sz="1400" dirty="0" smtClean="0"/>
                        <a:t>Gen</a:t>
                      </a:r>
                      <a:endParaRPr lang="en-US" sz="1400" dirty="0"/>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Quit</a:t>
                      </a:r>
                      <a:endParaRPr lang="en-US" sz="1400" dirty="0"/>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763">
                <a:tc>
                  <a:txBody>
                    <a:bodyPr/>
                    <a:lstStyle/>
                    <a:p>
                      <a:pPr algn="ctr"/>
                      <a:r>
                        <a:rPr lang="en-US" sz="1400" dirty="0" smtClean="0">
                          <a:latin typeface="+mn-lt"/>
                        </a:rPr>
                        <a:t>Geo</a:t>
                      </a:r>
                      <a:endParaRPr lang="en-US" sz="1400" dirty="0">
                        <a:latin typeface="+mn-lt"/>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mn-lt"/>
                        </a:rPr>
                        <a:t>0%</a:t>
                      </a:r>
                      <a:endParaRPr lang="en-US" sz="1400" dirty="0">
                        <a:latin typeface="+mn-lt"/>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tabLst>
                          <a:tab pos="228600" algn="l"/>
                        </a:tabLst>
                      </a:pPr>
                      <a:r>
                        <a:rPr lang="en-US" sz="1400" dirty="0">
                          <a:latin typeface="+mn-lt"/>
                          <a:ea typeface="Times New Roman"/>
                          <a:cs typeface="Times New Roman"/>
                        </a:rPr>
                        <a:t>5</a:t>
                      </a:r>
                    </a:p>
                  </a:txBody>
                  <a:tcPr marL="0" marR="0" marT="0" marB="0" anchor="ctr">
                    <a:lnT w="12700" cap="flat" cmpd="sng" algn="ctr">
                      <a:solidFill>
                        <a:schemeClr val="tx1"/>
                      </a:solidFill>
                      <a:prstDash val="solid"/>
                      <a:round/>
                      <a:headEnd type="none" w="med" len="med"/>
                      <a:tailEnd type="none" w="med" len="med"/>
                    </a:lnT>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(1200,300)</a:t>
                      </a:r>
                      <a:endParaRPr lang="en-US" sz="1400" dirty="0">
                        <a:latin typeface="+mn-lt"/>
                        <a:ea typeface="Times New Roman"/>
                        <a:cs typeface="Times New Roman"/>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9349 s</a:t>
                      </a:r>
                      <a:endParaRPr lang="en-US" sz="1400" dirty="0">
                        <a:latin typeface="+mn-lt"/>
                        <a:ea typeface="Times New Roman"/>
                        <a:cs typeface="Times New Roman"/>
                      </a:endParaRPr>
                    </a:p>
                  </a:txBody>
                  <a:tcPr marL="0" marR="137160" marT="0" marB="0" anchor="ctr">
                    <a:lnT w="12700" cap="flat" cmpd="sng" algn="ctr">
                      <a:solidFill>
                        <a:schemeClr val="tx1"/>
                      </a:solidFill>
                      <a:prstDash val="solid"/>
                      <a:round/>
                      <a:headEnd type="none" w="med" len="med"/>
                      <a:tailEnd type="none" w="med" len="med"/>
                    </a:lnT>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184 s</a:t>
                      </a:r>
                      <a:endParaRPr lang="en-US" sz="1400" dirty="0">
                        <a:latin typeface="+mn-lt"/>
                        <a:ea typeface="Times New Roman"/>
                        <a:cs typeface="Times New Roman"/>
                      </a:endParaRPr>
                    </a:p>
                  </a:txBody>
                  <a:tcPr marL="0" marT="0" marB="0"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0.020</a:t>
                      </a:r>
                    </a:p>
                  </a:txBody>
                  <a:tcPr marL="0" marR="0" marT="0" marB="0" anchor="ctr">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FF00"/>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51%</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50000"/>
                        <a:lumOff val="50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47%</a:t>
                      </a:r>
                      <a:endParaRPr lang="en-US" sz="1400" dirty="0">
                        <a:solidFill>
                          <a:schemeClr val="bg1"/>
                        </a:solidFill>
                        <a:latin typeface="+mn-lt"/>
                        <a:ea typeface="Times New Roman"/>
                        <a:cs typeface="Times New Roman"/>
                      </a:endParaRPr>
                    </a:p>
                  </a:txBody>
                  <a:tcPr marL="0" marR="36576" marT="0" marB="0" anchor="ctr">
                    <a:lnT w="12700" cap="flat" cmpd="sng" algn="ctr">
                      <a:solidFill>
                        <a:schemeClr val="tx1"/>
                      </a:solidFill>
                      <a:prstDash val="solid"/>
                      <a:round/>
                      <a:headEnd type="none" w="med" len="med"/>
                      <a:tailEnd type="none" w="med" len="med"/>
                    </a:lnT>
                    <a:solidFill>
                      <a:schemeClr val="bg1">
                        <a:lumMod val="50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2%</a:t>
                      </a:r>
                      <a:endParaRPr lang="en-US" sz="1400" dirty="0">
                        <a:solidFill>
                          <a:schemeClr val="tx1"/>
                        </a:solidFill>
                        <a:latin typeface="+mn-lt"/>
                        <a:ea typeface="Times New Roman"/>
                        <a:cs typeface="Times New Roman"/>
                      </a:endParaRPr>
                    </a:p>
                  </a:txBody>
                  <a:tcPr marL="0" marR="36576"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301763">
                <a:tc>
                  <a:txBody>
                    <a:bodyPr/>
                    <a:lstStyle/>
                    <a:p>
                      <a:pPr algn="ctr"/>
                      <a:r>
                        <a:rPr lang="en-US" sz="1400" dirty="0" smtClean="0">
                          <a:latin typeface="+mn-lt"/>
                        </a:rPr>
                        <a:t>Geo</a:t>
                      </a:r>
                      <a:endParaRPr lang="en-US" sz="1400" dirty="0">
                        <a:latin typeface="+mn-lt"/>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0%</a:t>
                      </a:r>
                    </a:p>
                  </a:txBody>
                  <a:tcPr marL="0" marR="0" marT="0" marB="0" anchor="ctr"/>
                </a:tc>
                <a:tc>
                  <a:txBody>
                    <a:bodyPr/>
                    <a:lstStyle/>
                    <a:p>
                      <a:pPr marL="0" marR="0" algn="ctr">
                        <a:lnSpc>
                          <a:spcPct val="150000"/>
                        </a:lnSpc>
                        <a:spcBef>
                          <a:spcPts val="0"/>
                        </a:spcBef>
                        <a:spcAft>
                          <a:spcPts val="0"/>
                        </a:spcAft>
                        <a:tabLst>
                          <a:tab pos="228600" algn="l"/>
                        </a:tabLst>
                      </a:pPr>
                      <a:r>
                        <a:rPr lang="en-US" sz="1400" dirty="0">
                          <a:latin typeface="+mn-lt"/>
                          <a:ea typeface="Times New Roman"/>
                          <a:cs typeface="Times New Roman"/>
                        </a:rPr>
                        <a:t>10</a:t>
                      </a:r>
                    </a:p>
                  </a:txBody>
                  <a:tcPr marL="0" marR="0" marT="0" marB="0" anchor="ctr">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(2100,500)</a:t>
                      </a:r>
                      <a:endParaRPr lang="en-US" sz="1400" dirty="0">
                        <a:latin typeface="+mn-lt"/>
                        <a:ea typeface="Times New Roman"/>
                        <a:cs typeface="Times New Roman"/>
                      </a:endParaRPr>
                    </a:p>
                  </a:txBody>
                  <a:tcPr marL="0" marR="0" marT="0" marB="0" anchor="ct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14749 </a:t>
                      </a:r>
                      <a:r>
                        <a:rPr lang="en-US" sz="1400" dirty="0">
                          <a:latin typeface="+mn-lt"/>
                          <a:ea typeface="Times New Roman"/>
                          <a:cs typeface="Times New Roman"/>
                        </a:rPr>
                        <a:t>s</a:t>
                      </a:r>
                    </a:p>
                  </a:txBody>
                  <a:tcPr marL="0" marR="137160" marT="0" marB="0" anchor="ct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26740 s</a:t>
                      </a:r>
                      <a:endParaRPr lang="en-US" sz="1400" dirty="0">
                        <a:latin typeface="+mn-lt"/>
                        <a:ea typeface="Times New Roman"/>
                        <a:cs typeface="Times New Roman"/>
                      </a:endParaRPr>
                    </a:p>
                  </a:txBody>
                  <a:tcPr marL="0" marT="0" marB="0" anchor="ctr"/>
                </a:tc>
                <a:tc>
                  <a:txBody>
                    <a:bodyPr/>
                    <a:lstStyle/>
                    <a:p>
                      <a:pPr marL="0" marR="0" algn="ct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1.813</a:t>
                      </a:r>
                      <a:endParaRPr lang="en-US" sz="1400" dirty="0">
                        <a:solidFill>
                          <a:schemeClr val="bg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solidFill>
                      <a:srgbClr val="FFC000"/>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51%</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solidFill>
                      <a:schemeClr val="tx1">
                        <a:lumMod val="50000"/>
                        <a:lumOff val="50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49%</a:t>
                      </a:r>
                      <a:endParaRPr lang="en-US" sz="1400" dirty="0">
                        <a:solidFill>
                          <a:schemeClr val="bg1"/>
                        </a:solidFill>
                        <a:latin typeface="+mn-lt"/>
                        <a:ea typeface="Times New Roman"/>
                        <a:cs typeface="Times New Roman"/>
                      </a:endParaRPr>
                    </a:p>
                  </a:txBody>
                  <a:tcPr marL="0" marR="36576" marT="0" marB="0" anchor="ctr">
                    <a:solidFill>
                      <a:schemeClr val="bg1">
                        <a:lumMod val="50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solidFill>
                      <a:schemeClr val="bg1"/>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solidFill>
                      <a:schemeClr val="bg1"/>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solidFill>
                      <a:schemeClr val="bg1"/>
                    </a:solidFill>
                  </a:tcPr>
                </a:tc>
              </a:tr>
              <a:tr h="301763">
                <a:tc>
                  <a:txBody>
                    <a:bodyPr/>
                    <a:lstStyle/>
                    <a:p>
                      <a:pPr algn="ctr"/>
                      <a:r>
                        <a:rPr lang="en-US" sz="1400" dirty="0" smtClean="0">
                          <a:latin typeface="+mn-lt"/>
                        </a:rPr>
                        <a:t>Geo</a:t>
                      </a:r>
                      <a:endParaRPr lang="en-US" sz="1400" dirty="0">
                        <a:latin typeface="+mn-lt"/>
                      </a:endParaRPr>
                    </a:p>
                  </a:txBody>
                  <a:tcPr marL="0" marR="0" marT="0" marB="0" anchor="ct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0%</a:t>
                      </a:r>
                    </a:p>
                  </a:txBody>
                  <a:tcPr marL="0" marR="0" marT="0" marB="0" anchor="ctr">
                    <a:lnB w="12700" cap="flat" cmpd="sng" algn="ctr">
                      <a:no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20</a:t>
                      </a:r>
                      <a:endParaRPr lang="en-US" sz="1400" dirty="0">
                        <a:latin typeface="+mn-lt"/>
                        <a:ea typeface="Times New Roman"/>
                        <a:cs typeface="Times New Roman"/>
                      </a:endParaRPr>
                    </a:p>
                  </a:txBody>
                  <a:tcPr marL="0" marR="0" marT="0" marB="0" anchor="ctr">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(6000,1200)</a:t>
                      </a:r>
                      <a:endParaRPr lang="en-US" sz="1400" dirty="0">
                        <a:latin typeface="+mn-lt"/>
                        <a:ea typeface="Times New Roman"/>
                        <a:cs typeface="Times New Roman"/>
                      </a:endParaRPr>
                    </a:p>
                  </a:txBody>
                  <a:tcPr marL="0" marR="0" marT="0" marB="0" anchor="ctr">
                    <a:lnB w="12700" cap="flat" cmpd="sng" algn="ctr">
                      <a:no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620 </a:t>
                      </a:r>
                      <a:r>
                        <a:rPr lang="en-US" sz="1400" dirty="0">
                          <a:latin typeface="+mn-lt"/>
                          <a:ea typeface="Times New Roman"/>
                          <a:cs typeface="Times New Roman"/>
                        </a:rPr>
                        <a:t>s</a:t>
                      </a:r>
                    </a:p>
                  </a:txBody>
                  <a:tcPr marL="0" marR="137160" marT="0" marB="0" anchor="ctr">
                    <a:lnB w="12700" cap="flat" cmpd="sng" algn="ctr">
                      <a:no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3 s</a:t>
                      </a:r>
                      <a:endParaRPr lang="en-US" sz="1400" dirty="0">
                        <a:latin typeface="+mn-lt"/>
                        <a:ea typeface="Times New Roman"/>
                        <a:cs typeface="Times New Roman"/>
                      </a:endParaRPr>
                    </a:p>
                  </a:txBody>
                  <a:tcPr marL="0" marT="0" marB="0" anchor="ctr">
                    <a:lnB w="12700" cap="flat" cmpd="sng" algn="ctr">
                      <a:no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0.005</a:t>
                      </a:r>
                      <a:endParaRPr lang="en-US" sz="1400" dirty="0">
                        <a:solidFill>
                          <a:schemeClr val="tx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rgbClr val="00FF00"/>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42%</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chemeClr val="bg1">
                        <a:lumMod val="50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28%</a:t>
                      </a:r>
                      <a:endParaRPr lang="en-US" sz="1400" dirty="0">
                        <a:solidFill>
                          <a:schemeClr val="bg1"/>
                        </a:solidFill>
                        <a:latin typeface="+mn-lt"/>
                        <a:ea typeface="Times New Roman"/>
                        <a:cs typeface="Times New Roman"/>
                      </a:endParaRPr>
                    </a:p>
                  </a:txBody>
                  <a:tcPr marL="0" marR="36576" marT="0" marB="0" anchor="ctr">
                    <a:lnB w="12700" cap="flat" cmpd="sng" algn="ctr">
                      <a:noFill/>
                      <a:prstDash val="solid"/>
                      <a:round/>
                      <a:headEnd type="none" w="med" len="med"/>
                      <a:tailEnd type="none" w="med" len="med"/>
                    </a:lnB>
                    <a:solidFill>
                      <a:schemeClr val="bg1">
                        <a:lumMod val="7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7%</a:t>
                      </a:r>
                      <a:endParaRPr lang="en-US" sz="1400" dirty="0">
                        <a:solidFill>
                          <a:schemeClr val="tx1"/>
                        </a:solidFill>
                        <a:latin typeface="+mn-lt"/>
                        <a:ea typeface="Times New Roman"/>
                        <a:cs typeface="Times New Roman"/>
                      </a:endParaRPr>
                    </a:p>
                  </a:txBody>
                  <a:tcPr marL="0" marR="36576" marT="0" marB="0" anchor="ctr">
                    <a:lnB w="12700" cap="flat" cmpd="sng" algn="ctr">
                      <a:noFill/>
                      <a:prstDash val="solid"/>
                      <a:round/>
                      <a:headEnd type="none" w="med" len="med"/>
                      <a:tailEnd type="none" w="med" len="med"/>
                    </a:lnB>
                    <a:solidFill>
                      <a:schemeClr val="bg1"/>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B w="12700" cap="flat" cmpd="sng" algn="ctr">
                      <a:noFill/>
                      <a:prstDash val="solid"/>
                      <a:round/>
                      <a:headEnd type="none" w="med" len="med"/>
                      <a:tailEnd type="none" w="med" len="med"/>
                    </a:lnB>
                    <a:solidFill>
                      <a:schemeClr val="bg1"/>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tr>
              <a:tr h="301763">
                <a:tc>
                  <a:txBody>
                    <a:bodyPr/>
                    <a:lstStyle/>
                    <a:p>
                      <a:pPr algn="ctr"/>
                      <a:r>
                        <a:rPr lang="en-US" sz="1400" dirty="0" smtClean="0">
                          <a:latin typeface="+mn-lt"/>
                        </a:rPr>
                        <a:t>Geo</a:t>
                      </a:r>
                      <a:endParaRPr lang="en-US" sz="1400" dirty="0">
                        <a:latin typeface="+mn-lt"/>
                      </a:endParaRPr>
                    </a:p>
                  </a:txBody>
                  <a:tcPr marL="0" marR="0" marT="0" marB="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0%</a:t>
                      </a:r>
                    </a:p>
                  </a:txBody>
                  <a:tcPr marL="0" marR="0"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40</a:t>
                      </a:r>
                      <a:endParaRPr lang="en-US" sz="1400" dirty="0">
                        <a:latin typeface="+mn-lt"/>
                        <a:ea typeface="Times New Roman"/>
                        <a:cs typeface="Times New Roman"/>
                      </a:endParaRPr>
                    </a:p>
                  </a:txBody>
                  <a:tcPr marL="0" marR="0"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(3600,800)</a:t>
                      </a:r>
                      <a:endParaRPr lang="en-US" sz="1400" dirty="0">
                        <a:latin typeface="+mn-lt"/>
                        <a:ea typeface="Times New Roman"/>
                        <a:cs typeface="Times New Roman"/>
                      </a:endParaRPr>
                    </a:p>
                  </a:txBody>
                  <a:tcPr marL="0" marR="0"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13888 </a:t>
                      </a:r>
                      <a:r>
                        <a:rPr lang="en-US" sz="1400" dirty="0">
                          <a:latin typeface="+mn-lt"/>
                          <a:ea typeface="Times New Roman"/>
                          <a:cs typeface="Times New Roman"/>
                        </a:rPr>
                        <a:t>s</a:t>
                      </a:r>
                    </a:p>
                  </a:txBody>
                  <a:tcPr marL="0" marR="137160"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29 s</a:t>
                      </a:r>
                      <a:endParaRPr lang="en-US" sz="1400" dirty="0">
                        <a:latin typeface="+mn-lt"/>
                        <a:ea typeface="Times New Roman"/>
                        <a:cs typeface="Times New Roman"/>
                      </a:endParaRPr>
                    </a:p>
                  </a:txBody>
                  <a:tcPr marL="0"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0.002</a:t>
                      </a:r>
                      <a:endParaRPr lang="en-US" sz="1400" dirty="0">
                        <a:solidFill>
                          <a:schemeClr val="tx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96%</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2%</a:t>
                      </a:r>
                      <a:endParaRPr lang="en-US" sz="1400" dirty="0">
                        <a:solidFill>
                          <a:schemeClr val="tx1"/>
                        </a:solidFill>
                        <a:latin typeface="+mn-lt"/>
                        <a:ea typeface="Times New Roman"/>
                        <a:cs typeface="Times New Roman"/>
                      </a:endParaRPr>
                    </a:p>
                  </a:txBody>
                  <a:tcPr marL="0" marR="36576"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1763">
                <a:tc>
                  <a:txBody>
                    <a:bodyPr/>
                    <a:lstStyle/>
                    <a:p>
                      <a:pPr algn="ctr"/>
                      <a:r>
                        <a:rPr lang="en-US" sz="1400" dirty="0" smtClean="0">
                          <a:latin typeface="+mn-lt"/>
                        </a:rPr>
                        <a:t>Geo</a:t>
                      </a:r>
                      <a:endParaRPr lang="en-US" sz="1400" dirty="0">
                        <a:latin typeface="+mn-lt"/>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50%</a:t>
                      </a: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tabLst>
                          <a:tab pos="228600" algn="l"/>
                        </a:tabLst>
                      </a:pPr>
                      <a:r>
                        <a:rPr lang="en-US" sz="1400" dirty="0">
                          <a:latin typeface="+mn-lt"/>
                          <a:ea typeface="Times New Roman"/>
                          <a:cs typeface="Times New Roman"/>
                        </a:rPr>
                        <a:t>5</a:t>
                      </a:r>
                    </a:p>
                  </a:txBody>
                  <a:tcPr marL="0" marR="0" marT="0" marB="0" anchor="ctr">
                    <a:lnT w="12700" cap="flat" cmpd="sng" algn="ctr">
                      <a:solidFill>
                        <a:schemeClr val="tx1"/>
                      </a:solidFill>
                      <a:prstDash val="solid"/>
                      <a:round/>
                      <a:headEnd type="none" w="med" len="med"/>
                      <a:tailEnd type="none" w="med" len="med"/>
                    </a:lnT>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(1200,300)</a:t>
                      </a:r>
                      <a:endParaRPr lang="en-US" sz="1400" dirty="0">
                        <a:latin typeface="+mn-lt"/>
                        <a:ea typeface="Times New Roman"/>
                        <a:cs typeface="Times New Roman"/>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4224 </a:t>
                      </a:r>
                      <a:r>
                        <a:rPr lang="en-US" sz="1400" dirty="0">
                          <a:latin typeface="+mn-lt"/>
                          <a:ea typeface="Times New Roman"/>
                          <a:cs typeface="Times New Roman"/>
                        </a:rPr>
                        <a:t>s</a:t>
                      </a:r>
                    </a:p>
                  </a:txBody>
                  <a:tcPr marL="0" marR="137160" marT="0" marB="0" anchor="ctr">
                    <a:lnT w="12700" cap="flat" cmpd="sng" algn="ctr">
                      <a:solidFill>
                        <a:schemeClr val="tx1"/>
                      </a:solidFill>
                      <a:prstDash val="solid"/>
                      <a:round/>
                      <a:headEnd type="none" w="med" len="med"/>
                      <a:tailEnd type="none" w="med" len="med"/>
                    </a:lnT>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889 s</a:t>
                      </a:r>
                      <a:endParaRPr lang="en-US" sz="1400" dirty="0">
                        <a:latin typeface="+mn-lt"/>
                        <a:ea typeface="Times New Roman"/>
                        <a:cs typeface="Times New Roman"/>
                      </a:endParaRPr>
                    </a:p>
                  </a:txBody>
                  <a:tcPr marL="0" marT="0" marB="0"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0.210</a:t>
                      </a:r>
                      <a:endParaRPr lang="en-US" sz="1400" dirty="0">
                        <a:solidFill>
                          <a:schemeClr val="tx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0FF00"/>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80%</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85000"/>
                        <a:lumOff val="1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4%</a:t>
                      </a:r>
                      <a:endParaRPr lang="en-US" sz="1400" dirty="0">
                        <a:solidFill>
                          <a:schemeClr val="tx1"/>
                        </a:solidFill>
                        <a:latin typeface="+mn-lt"/>
                        <a:ea typeface="Times New Roman"/>
                        <a:cs typeface="Times New Roman"/>
                      </a:endParaRPr>
                    </a:p>
                  </a:txBody>
                  <a:tcPr marL="0" marR="36576"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5%</a:t>
                      </a:r>
                      <a:endParaRPr lang="en-US" sz="1400" dirty="0">
                        <a:solidFill>
                          <a:schemeClr val="tx1"/>
                        </a:solidFill>
                        <a:latin typeface="+mn-lt"/>
                        <a:ea typeface="Times New Roman"/>
                        <a:cs typeface="Times New Roman"/>
                      </a:endParaRPr>
                    </a:p>
                  </a:txBody>
                  <a:tcPr marL="0" marR="36576"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p>
                  </a:txBody>
                  <a:tcPr marL="0" marR="36576"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10%</a:t>
                      </a:r>
                      <a:endParaRPr lang="en-US" sz="1400" dirty="0">
                        <a:solidFill>
                          <a:schemeClr val="bg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lumMod val="85000"/>
                      </a:schemeClr>
                    </a:solidFill>
                  </a:tcPr>
                </a:tc>
              </a:tr>
              <a:tr h="301763">
                <a:tc>
                  <a:txBody>
                    <a:bodyPr/>
                    <a:lstStyle/>
                    <a:p>
                      <a:pPr algn="ctr"/>
                      <a:r>
                        <a:rPr lang="en-US" sz="1400" dirty="0" smtClean="0">
                          <a:latin typeface="+mn-lt"/>
                        </a:rPr>
                        <a:t>Geo</a:t>
                      </a:r>
                      <a:endParaRPr lang="en-US" sz="1400" dirty="0">
                        <a:latin typeface="+mn-lt"/>
                      </a:endParaRPr>
                    </a:p>
                  </a:txBody>
                  <a:tcPr marL="0" marR="0" marT="0" marB="0" anchor="ct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50%</a:t>
                      </a:r>
                    </a:p>
                  </a:txBody>
                  <a:tcPr marL="0" marR="0" marT="0" marB="0" anchor="ctr">
                    <a:lnB w="12700" cap="flat" cmpd="sng" algn="ctr">
                      <a:no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a:latin typeface="+mn-lt"/>
                          <a:ea typeface="Times New Roman"/>
                          <a:cs typeface="Times New Roman"/>
                        </a:rPr>
                        <a:t>10</a:t>
                      </a:r>
                    </a:p>
                  </a:txBody>
                  <a:tcPr marL="0" marR="0" marT="0" marB="0" anchor="ctr">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(2100,500)</a:t>
                      </a:r>
                      <a:endParaRPr lang="en-US" sz="1400" dirty="0">
                        <a:latin typeface="+mn-lt"/>
                        <a:ea typeface="Times New Roman"/>
                        <a:cs typeface="Times New Roman"/>
                      </a:endParaRPr>
                    </a:p>
                  </a:txBody>
                  <a:tcPr marL="0" marR="0" marT="0" marB="0" anchor="ctr">
                    <a:lnB w="12700" cap="flat" cmpd="sng" algn="ctr">
                      <a:no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2064 </a:t>
                      </a:r>
                      <a:r>
                        <a:rPr lang="en-US" sz="1400" dirty="0">
                          <a:latin typeface="+mn-lt"/>
                          <a:ea typeface="Times New Roman"/>
                          <a:cs typeface="Times New Roman"/>
                        </a:rPr>
                        <a:t>s</a:t>
                      </a:r>
                    </a:p>
                  </a:txBody>
                  <a:tcPr marL="0" marR="137160" marT="0" marB="0" anchor="ctr">
                    <a:lnB w="12700" cap="flat" cmpd="sng" algn="ctr">
                      <a:no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4722 s</a:t>
                      </a:r>
                      <a:endParaRPr lang="en-US" sz="1400" dirty="0">
                        <a:latin typeface="+mn-lt"/>
                        <a:ea typeface="Times New Roman"/>
                        <a:cs typeface="Times New Roman"/>
                      </a:endParaRPr>
                    </a:p>
                  </a:txBody>
                  <a:tcPr marL="0" marT="0" marB="0" anchor="ctr">
                    <a:lnB w="12700" cap="flat" cmpd="sng" algn="ctr">
                      <a:no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2.288</a:t>
                      </a:r>
                      <a:endParaRPr lang="en-US" sz="1400" dirty="0">
                        <a:solidFill>
                          <a:schemeClr val="bg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rgbClr val="FFC000"/>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30%</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chemeClr val="bg1">
                        <a:lumMod val="7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B w="12700" cap="flat" cmpd="sng" algn="ctr">
                      <a:noFill/>
                      <a:prstDash val="solid"/>
                      <a:round/>
                      <a:headEnd type="none" w="med" len="med"/>
                      <a:tailEnd type="none" w="med" len="med"/>
                    </a:lnB>
                    <a:solidFill>
                      <a:schemeClr val="bg1"/>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16%</a:t>
                      </a:r>
                      <a:endParaRPr lang="en-US" sz="1400" dirty="0">
                        <a:solidFill>
                          <a:schemeClr val="bg1"/>
                        </a:solidFill>
                        <a:latin typeface="+mn-lt"/>
                        <a:ea typeface="Times New Roman"/>
                        <a:cs typeface="Times New Roman"/>
                      </a:endParaRPr>
                    </a:p>
                  </a:txBody>
                  <a:tcPr marL="0" marR="36576" marT="0" marB="0" anchor="ctr">
                    <a:lnB w="12700" cap="flat" cmpd="sng" algn="ctr">
                      <a:noFill/>
                      <a:prstDash val="solid"/>
                      <a:round/>
                      <a:headEnd type="none" w="med" len="med"/>
                      <a:tailEnd type="none" w="med" len="med"/>
                    </a:lnB>
                    <a:solidFill>
                      <a:schemeClr val="bg1">
                        <a:lumMod val="8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1%</a:t>
                      </a:r>
                      <a:endParaRPr lang="en-US" sz="1400" dirty="0">
                        <a:solidFill>
                          <a:schemeClr val="tx1"/>
                        </a:solidFill>
                        <a:latin typeface="+mn-lt"/>
                        <a:ea typeface="Times New Roman"/>
                        <a:cs typeface="Times New Roman"/>
                      </a:endParaRPr>
                    </a:p>
                  </a:txBody>
                  <a:tcPr marL="0" marR="36576" marT="0" marB="0" anchor="ctr">
                    <a:lnB w="12700" cap="flat" cmpd="sng" algn="ctr">
                      <a:noFill/>
                      <a:prstDash val="solid"/>
                      <a:round/>
                      <a:headEnd type="none" w="med" len="med"/>
                      <a:tailEnd type="none" w="med" len="med"/>
                    </a:lnB>
                    <a:solidFill>
                      <a:schemeClr val="bg1"/>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54%</a:t>
                      </a:r>
                      <a:endParaRPr lang="en-US" sz="1400" dirty="0">
                        <a:solidFill>
                          <a:schemeClr val="bg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tx1">
                        <a:lumMod val="50000"/>
                        <a:lumOff val="50000"/>
                      </a:schemeClr>
                    </a:solidFill>
                  </a:tcPr>
                </a:tc>
              </a:tr>
              <a:tr h="301763">
                <a:tc>
                  <a:txBody>
                    <a:bodyPr/>
                    <a:lstStyle/>
                    <a:p>
                      <a:pPr algn="ctr"/>
                      <a:r>
                        <a:rPr lang="en-US" sz="1400" dirty="0" smtClean="0">
                          <a:latin typeface="+mn-lt"/>
                        </a:rPr>
                        <a:t>Geo</a:t>
                      </a:r>
                      <a:endParaRPr lang="en-US" sz="1400" dirty="0">
                        <a:latin typeface="+mn-lt"/>
                      </a:endParaRPr>
                    </a:p>
                  </a:txBody>
                  <a:tcPr marL="0" marR="0" marT="0" marB="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50%</a:t>
                      </a:r>
                    </a:p>
                  </a:txBody>
                  <a:tcPr marL="0" marR="0" marT="0" marB="0" anchor="ctr">
                    <a:lnT w="12700" cap="flat" cmpd="sng" algn="ctr">
                      <a:noFill/>
                      <a:prstDash val="solid"/>
                      <a:round/>
                      <a:headEnd type="none" w="med" len="med"/>
                      <a:tailEnd type="none" w="med" len="med"/>
                    </a:lnT>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20</a:t>
                      </a:r>
                      <a:endParaRPr lang="en-US" sz="1400" dirty="0">
                        <a:latin typeface="+mn-lt"/>
                        <a:ea typeface="Times New Roman"/>
                        <a:cs typeface="Times New Roman"/>
                      </a:endParaRPr>
                    </a:p>
                  </a:txBody>
                  <a:tcPr marL="0" marR="0" marT="0" marB="0" anchor="ctr">
                    <a:lnT w="12700" cap="flat" cmpd="sng" algn="ctr">
                      <a:noFill/>
                      <a:prstDash val="solid"/>
                      <a:round/>
                      <a:headEnd type="none" w="med" len="med"/>
                      <a:tailEnd type="none" w="med" len="med"/>
                    </a:lnT>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(2100,500)</a:t>
                      </a:r>
                      <a:endParaRPr lang="en-US" sz="1400" dirty="0">
                        <a:latin typeface="+mn-lt"/>
                        <a:ea typeface="Times New Roman"/>
                        <a:cs typeface="Times New Roman"/>
                      </a:endParaRPr>
                    </a:p>
                  </a:txBody>
                  <a:tcPr marL="0" marR="0" marT="0" marB="0" anchor="ctr">
                    <a:lnT w="12700" cap="flat" cmpd="sng" algn="ctr">
                      <a:noFill/>
                      <a:prstDash val="solid"/>
                      <a:round/>
                      <a:headEnd type="none" w="med" len="med"/>
                      <a:tailEnd type="none" w="med" len="med"/>
                    </a:lnT>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1679 </a:t>
                      </a:r>
                      <a:r>
                        <a:rPr lang="en-US" sz="1400" dirty="0">
                          <a:latin typeface="+mn-lt"/>
                          <a:ea typeface="Times New Roman"/>
                          <a:cs typeface="Times New Roman"/>
                        </a:rPr>
                        <a:t>s</a:t>
                      </a:r>
                    </a:p>
                  </a:txBody>
                  <a:tcPr marL="0" marR="137160" marT="0" marB="0" anchor="ctr">
                    <a:lnT w="12700" cap="flat" cmpd="sng" algn="ctr">
                      <a:noFill/>
                      <a:prstDash val="solid"/>
                      <a:round/>
                      <a:headEnd type="none" w="med" len="med"/>
                      <a:tailEnd type="none" w="med" len="med"/>
                    </a:lnT>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30 s</a:t>
                      </a:r>
                      <a:endParaRPr lang="en-US" sz="1400" dirty="0">
                        <a:latin typeface="+mn-lt"/>
                        <a:ea typeface="Times New Roman"/>
                        <a:cs typeface="Times New Roman"/>
                      </a:endParaRPr>
                    </a:p>
                  </a:txBody>
                  <a:tcPr marL="0" marT="0" marB="0" anchor="ctr">
                    <a:lnT w="12700" cap="flat" cmpd="sng" algn="ctr">
                      <a:noFill/>
                      <a:prstDash val="solid"/>
                      <a:round/>
                      <a:headEnd type="none" w="med" len="med"/>
                      <a:tailEnd type="none" w="med" len="med"/>
                    </a:lnT>
                  </a:tcPr>
                </a:tc>
                <a:tc>
                  <a:txBody>
                    <a:bodyPr/>
                    <a:lstStyle/>
                    <a:p>
                      <a:pPr marL="0" marR="0" algn="ct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0.018</a:t>
                      </a:r>
                      <a:endParaRPr lang="en-US" sz="1400" dirty="0">
                        <a:solidFill>
                          <a:schemeClr val="tx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rgbClr val="00FF00"/>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61%</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solidFill>
                      <a:schemeClr val="tx1">
                        <a:lumMod val="65000"/>
                        <a:lumOff val="3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T w="12700" cap="flat" cmpd="sng" algn="ctr">
                      <a:noFill/>
                      <a:prstDash val="solid"/>
                      <a:round/>
                      <a:headEnd type="none" w="med" len="med"/>
                      <a:tailEnd type="none" w="med" len="med"/>
                    </a:lnT>
                    <a:solidFill>
                      <a:schemeClr val="bg1"/>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36%</a:t>
                      </a:r>
                      <a:endParaRPr lang="en-US" sz="1400" dirty="0">
                        <a:solidFill>
                          <a:schemeClr val="bg1"/>
                        </a:solidFill>
                        <a:latin typeface="+mn-lt"/>
                        <a:ea typeface="Times New Roman"/>
                        <a:cs typeface="Times New Roman"/>
                      </a:endParaRPr>
                    </a:p>
                  </a:txBody>
                  <a:tcPr marL="0" marR="36576" marT="0" marB="0" anchor="ctr">
                    <a:lnT w="12700" cap="flat" cmpd="sng" algn="ctr">
                      <a:noFill/>
                      <a:prstDash val="solid"/>
                      <a:round/>
                      <a:headEnd type="none" w="med" len="med"/>
                      <a:tailEnd type="none" w="med" len="med"/>
                    </a:lnT>
                    <a:solidFill>
                      <a:schemeClr val="bg1">
                        <a:lumMod val="6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1%</a:t>
                      </a:r>
                      <a:endParaRPr lang="en-US" sz="1400" dirty="0">
                        <a:solidFill>
                          <a:schemeClr val="tx1"/>
                        </a:solidFill>
                        <a:latin typeface="+mn-lt"/>
                        <a:ea typeface="Times New Roman"/>
                        <a:cs typeface="Times New Roman"/>
                      </a:endParaRPr>
                    </a:p>
                  </a:txBody>
                  <a:tcPr marL="0" marR="36576" marT="0" marB="0" anchor="ctr">
                    <a:lnT w="12700" cap="flat" cmpd="sng" algn="ctr">
                      <a:noFill/>
                      <a:prstDash val="solid"/>
                      <a:round/>
                      <a:headEnd type="none" w="med" len="med"/>
                      <a:tailEnd type="none" w="med" len="med"/>
                    </a:lnT>
                    <a:solidFill>
                      <a:schemeClr val="bg1"/>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r>
              <a:tr h="301763">
                <a:tc>
                  <a:txBody>
                    <a:bodyPr/>
                    <a:lstStyle/>
                    <a:p>
                      <a:pPr algn="ctr"/>
                      <a:r>
                        <a:rPr lang="en-US" sz="1400" dirty="0" smtClean="0">
                          <a:latin typeface="+mn-lt"/>
                        </a:rPr>
                        <a:t>Geo</a:t>
                      </a:r>
                      <a:endParaRPr lang="en-US" sz="1400" dirty="0">
                        <a:latin typeface="+mn-lt"/>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50%</a:t>
                      </a: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40</a:t>
                      </a:r>
                      <a:endParaRPr lang="en-US" sz="1400" dirty="0">
                        <a:latin typeface="+mn-lt"/>
                        <a:ea typeface="Times New Roman"/>
                        <a:cs typeface="Times New Roman"/>
                      </a:endParaRPr>
                    </a:p>
                  </a:txBody>
                  <a:tcPr marL="0" marR="0" marT="0" marB="0" anchor="ctr">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(3600,800)</a:t>
                      </a:r>
                      <a:endParaRPr lang="en-US" sz="1400" dirty="0">
                        <a:latin typeface="+mn-lt"/>
                        <a:ea typeface="Times New Roman"/>
                        <a:cs typeface="Times New Roman"/>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484 </a:t>
                      </a:r>
                      <a:r>
                        <a:rPr lang="en-US" sz="1400" dirty="0">
                          <a:latin typeface="+mn-lt"/>
                          <a:ea typeface="Times New Roman"/>
                          <a:cs typeface="Times New Roman"/>
                        </a:rPr>
                        <a:t>s</a:t>
                      </a:r>
                    </a:p>
                  </a:txBody>
                  <a:tcPr marL="0" marR="137160" marT="0" marB="0" anchor="ctr">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7 s</a:t>
                      </a:r>
                      <a:endParaRPr lang="en-US" sz="1400" dirty="0">
                        <a:latin typeface="+mn-lt"/>
                        <a:ea typeface="Times New Roman"/>
                        <a:cs typeface="Times New Roman"/>
                      </a:endParaRPr>
                    </a:p>
                  </a:txBody>
                  <a:tcPr marL="0" marT="0" marB="0" anchor="ctr">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0.015</a:t>
                      </a:r>
                      <a:endParaRPr lang="en-US" sz="1400" dirty="0">
                        <a:solidFill>
                          <a:schemeClr val="tx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FF00"/>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51%</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31%</a:t>
                      </a:r>
                      <a:endParaRPr lang="en-US" sz="1400" dirty="0">
                        <a:solidFill>
                          <a:schemeClr val="bg1"/>
                        </a:solidFill>
                        <a:latin typeface="+mn-lt"/>
                        <a:ea typeface="Times New Roman"/>
                        <a:cs typeface="Times New Roman"/>
                      </a:endParaRPr>
                    </a:p>
                  </a:txBody>
                  <a:tcPr marL="0" marR="36576" marT="0" marB="0" anchor="ctr">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r h="301763">
                <a:tc>
                  <a:txBody>
                    <a:bodyPr/>
                    <a:lstStyle/>
                    <a:p>
                      <a:pPr algn="ctr"/>
                      <a:r>
                        <a:rPr lang="en-US" sz="1400" dirty="0" smtClean="0">
                          <a:latin typeface="+mn-lt"/>
                        </a:rPr>
                        <a:t>Geo</a:t>
                      </a:r>
                      <a:endParaRPr lang="en-US" sz="1400" dirty="0">
                        <a:latin typeface="+mn-lt"/>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100%</a:t>
                      </a: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tabLst>
                          <a:tab pos="228600" algn="l"/>
                        </a:tabLst>
                      </a:pPr>
                      <a:r>
                        <a:rPr lang="en-US" sz="1400" dirty="0">
                          <a:latin typeface="+mn-lt"/>
                          <a:ea typeface="Times New Roman"/>
                          <a:cs typeface="Times New Roman"/>
                        </a:rPr>
                        <a:t>5</a:t>
                      </a:r>
                    </a:p>
                  </a:txBody>
                  <a:tcPr marL="0" marR="0" marT="0" marB="0" anchor="ctr">
                    <a:lnT w="12700" cap="flat" cmpd="sng" algn="ctr">
                      <a:solidFill>
                        <a:schemeClr val="tx1"/>
                      </a:solidFill>
                      <a:prstDash val="solid"/>
                      <a:round/>
                      <a:headEnd type="none" w="med" len="med"/>
                      <a:tailEnd type="none" w="med" len="med"/>
                    </a:lnT>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(2100,500)</a:t>
                      </a:r>
                      <a:endParaRPr lang="en-US" sz="1400" dirty="0">
                        <a:latin typeface="+mn-lt"/>
                        <a:ea typeface="Times New Roman"/>
                        <a:cs typeface="Times New Roman"/>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8507 </a:t>
                      </a:r>
                      <a:r>
                        <a:rPr lang="en-US" sz="1400" dirty="0">
                          <a:latin typeface="+mn-lt"/>
                          <a:ea typeface="Times New Roman"/>
                          <a:cs typeface="Times New Roman"/>
                        </a:rPr>
                        <a:t>s</a:t>
                      </a:r>
                    </a:p>
                  </a:txBody>
                  <a:tcPr marL="0" marR="137160" marT="0" marB="0" anchor="ctr">
                    <a:lnT w="12700" cap="flat" cmpd="sng" algn="ctr">
                      <a:solidFill>
                        <a:schemeClr val="tx1"/>
                      </a:solidFill>
                      <a:prstDash val="solid"/>
                      <a:round/>
                      <a:headEnd type="none" w="med" len="med"/>
                      <a:tailEnd type="none" w="med" len="med"/>
                    </a:lnT>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&gt;30000</a:t>
                      </a:r>
                      <a:r>
                        <a:rPr lang="en-US" sz="1400" baseline="0" dirty="0" smtClean="0">
                          <a:latin typeface="+mn-lt"/>
                          <a:ea typeface="Times New Roman"/>
                          <a:cs typeface="Times New Roman"/>
                        </a:rPr>
                        <a:t> s</a:t>
                      </a:r>
                      <a:endParaRPr lang="en-US" sz="1400" dirty="0">
                        <a:latin typeface="+mn-lt"/>
                        <a:ea typeface="Times New Roman"/>
                        <a:cs typeface="Times New Roman"/>
                      </a:endParaRPr>
                    </a:p>
                  </a:txBody>
                  <a:tcPr marL="0" marT="0" marB="0"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buFont typeface="Wingdings"/>
                        <a:buNone/>
                        <a:tabLst>
                          <a:tab pos="228600" algn="l"/>
                        </a:tabLst>
                      </a:pPr>
                      <a:r>
                        <a:rPr lang="en-US" sz="1400" dirty="0" smtClean="0">
                          <a:solidFill>
                            <a:schemeClr val="bg1"/>
                          </a:solidFill>
                          <a:latin typeface="+mn-lt"/>
                          <a:ea typeface="Times New Roman"/>
                          <a:cs typeface="Times New Roman"/>
                        </a:rPr>
                        <a:t>&gt;5</a:t>
                      </a:r>
                      <a:endParaRPr lang="en-US" sz="1400" dirty="0">
                        <a:solidFill>
                          <a:schemeClr val="bg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4%</a:t>
                      </a:r>
                      <a:endParaRPr lang="en-US" sz="1400" dirty="0">
                        <a:solidFill>
                          <a:schemeClr val="tx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96%</a:t>
                      </a:r>
                      <a:endParaRPr lang="en-US" sz="1400" dirty="0">
                        <a:solidFill>
                          <a:schemeClr val="bg1"/>
                        </a:solidFill>
                        <a:latin typeface="+mn-lt"/>
                        <a:ea typeface="Times New Roman"/>
                        <a:cs typeface="Times New Roman"/>
                      </a:endParaRPr>
                    </a:p>
                  </a:txBody>
                  <a:tcPr marL="0" marR="36576" marT="0" marB="0" anchor="ctr">
                    <a:lnT w="12700" cap="flat" cmpd="sng" algn="ctr">
                      <a:solidFill>
                        <a:schemeClr val="tx1"/>
                      </a:solidFill>
                      <a:prstDash val="solid"/>
                      <a:round/>
                      <a:headEnd type="none" w="med" len="med"/>
                      <a:tailEnd type="none" w="med" len="med"/>
                    </a:lnT>
                    <a:solidFill>
                      <a:schemeClr val="tx1">
                        <a:lumMod val="95000"/>
                        <a:lumOff val="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T w="12700" cap="flat" cmpd="sng" algn="ctr">
                      <a:solidFill>
                        <a:schemeClr val="tx1"/>
                      </a:solidFill>
                      <a:prstDash val="solid"/>
                      <a:round/>
                      <a:headEnd type="none" w="med" len="med"/>
                      <a:tailEnd type="none" w="med" len="med"/>
                    </a:lnT>
                    <a:solidFill>
                      <a:schemeClr val="bg1"/>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301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Geo</a:t>
                      </a: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100%</a:t>
                      </a:r>
                    </a:p>
                  </a:txBody>
                  <a:tcPr marL="0" marR="0" marT="0" marB="0" anchor="ctr"/>
                </a:tc>
                <a:tc>
                  <a:txBody>
                    <a:bodyPr/>
                    <a:lstStyle/>
                    <a:p>
                      <a:pPr marL="0" marR="0" algn="ctr">
                        <a:lnSpc>
                          <a:spcPct val="150000"/>
                        </a:lnSpc>
                        <a:spcBef>
                          <a:spcPts val="0"/>
                        </a:spcBef>
                        <a:spcAft>
                          <a:spcPts val="0"/>
                        </a:spcAft>
                        <a:tabLst>
                          <a:tab pos="228600" algn="l"/>
                        </a:tabLst>
                      </a:pPr>
                      <a:r>
                        <a:rPr lang="en-US" sz="1400" dirty="0">
                          <a:latin typeface="+mn-lt"/>
                          <a:ea typeface="Times New Roman"/>
                          <a:cs typeface="Times New Roman"/>
                        </a:rPr>
                        <a:t>10</a:t>
                      </a:r>
                    </a:p>
                  </a:txBody>
                  <a:tcPr marL="0" marR="0" marT="0" marB="0" anchor="ctr">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(1200,300)</a:t>
                      </a:r>
                      <a:endParaRPr lang="en-US" sz="1400" dirty="0">
                        <a:latin typeface="+mn-lt"/>
                        <a:ea typeface="Times New Roman"/>
                        <a:cs typeface="Times New Roman"/>
                      </a:endParaRPr>
                    </a:p>
                  </a:txBody>
                  <a:tcPr marL="0" marR="0" marT="0" marB="0" anchor="ct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255 </a:t>
                      </a:r>
                      <a:r>
                        <a:rPr lang="en-US" sz="1400" dirty="0">
                          <a:latin typeface="+mn-lt"/>
                          <a:ea typeface="Times New Roman"/>
                          <a:cs typeface="Times New Roman"/>
                        </a:rPr>
                        <a:t>s</a:t>
                      </a:r>
                    </a:p>
                  </a:txBody>
                  <a:tcPr marL="0" marR="137160" marT="0" marB="0" anchor="ct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1001 s</a:t>
                      </a:r>
                      <a:endParaRPr lang="en-US" sz="1400" dirty="0">
                        <a:latin typeface="+mn-lt"/>
                        <a:ea typeface="Times New Roman"/>
                        <a:cs typeface="Times New Roman"/>
                      </a:endParaRPr>
                    </a:p>
                  </a:txBody>
                  <a:tcPr marL="0" marT="0" marB="0" anchor="ctr"/>
                </a:tc>
                <a:tc>
                  <a:txBody>
                    <a:bodyPr/>
                    <a:lstStyle/>
                    <a:p>
                      <a:pPr marL="0" marR="0" algn="ct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3.928</a:t>
                      </a:r>
                      <a:endParaRPr lang="en-US" sz="1400" dirty="0">
                        <a:solidFill>
                          <a:schemeClr val="bg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solidFill>
                      <a:schemeClr val="accent6">
                        <a:lumMod val="7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14%</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solidFill>
                      <a:schemeClr val="bg1">
                        <a:lumMod val="8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6%</a:t>
                      </a:r>
                      <a:endParaRPr lang="en-US" sz="1400" dirty="0">
                        <a:solidFill>
                          <a:schemeClr val="tx1"/>
                        </a:solidFill>
                        <a:latin typeface="+mn-lt"/>
                        <a:ea typeface="Times New Roman"/>
                        <a:cs typeface="Times New Roman"/>
                      </a:endParaRPr>
                    </a:p>
                  </a:txBody>
                  <a:tcPr marL="0" marR="36576" marT="0" marB="0" anchor="ctr">
                    <a:solidFill>
                      <a:schemeClr val="bg1"/>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1%</a:t>
                      </a:r>
                      <a:endParaRPr lang="en-US" sz="1400" dirty="0">
                        <a:solidFill>
                          <a:schemeClr val="tx1"/>
                        </a:solidFill>
                        <a:latin typeface="+mn-lt"/>
                        <a:ea typeface="Times New Roman"/>
                        <a:cs typeface="Times New Roman"/>
                      </a:endParaRPr>
                    </a:p>
                  </a:txBody>
                  <a:tcPr marL="0" marR="36576" marT="0" marB="0" anchor="ctr">
                    <a:solidFill>
                      <a:schemeClr val="bg1"/>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38%</a:t>
                      </a:r>
                      <a:endParaRPr lang="en-US" sz="1400" dirty="0">
                        <a:solidFill>
                          <a:schemeClr val="bg1"/>
                        </a:solidFill>
                        <a:latin typeface="+mn-lt"/>
                        <a:ea typeface="Times New Roman"/>
                        <a:cs typeface="Times New Roman"/>
                      </a:endParaRPr>
                    </a:p>
                  </a:txBody>
                  <a:tcPr marL="0" marR="36576" marT="0" marB="0" anchor="ctr">
                    <a:solidFill>
                      <a:schemeClr val="bg1">
                        <a:lumMod val="6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41%</a:t>
                      </a:r>
                      <a:endParaRPr lang="en-US" sz="1400" dirty="0">
                        <a:solidFill>
                          <a:schemeClr val="bg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solidFill>
                      <a:schemeClr val="bg1">
                        <a:lumMod val="50000"/>
                      </a:schemeClr>
                    </a:solidFill>
                  </a:tcPr>
                </a:tc>
              </a:tr>
              <a:tr h="301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Geo</a:t>
                      </a: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100%</a:t>
                      </a:r>
                    </a:p>
                  </a:txBody>
                  <a:tcPr marL="0" marR="0" marT="0" marB="0" anchor="ct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20</a:t>
                      </a:r>
                      <a:endParaRPr lang="en-US" sz="1400" dirty="0">
                        <a:latin typeface="+mn-lt"/>
                        <a:ea typeface="Times New Roman"/>
                        <a:cs typeface="Times New Roman"/>
                      </a:endParaRPr>
                    </a:p>
                  </a:txBody>
                  <a:tcPr marL="0" marR="0" marT="0" marB="0" anchor="ctr">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(3600,800)</a:t>
                      </a:r>
                      <a:endParaRPr lang="en-US" sz="1400" dirty="0">
                        <a:latin typeface="+mn-lt"/>
                        <a:ea typeface="Times New Roman"/>
                        <a:cs typeface="Times New Roman"/>
                      </a:endParaRPr>
                    </a:p>
                  </a:txBody>
                  <a:tcPr marL="0" marR="0" marT="0" marB="0" anchor="ct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534 </a:t>
                      </a:r>
                      <a:r>
                        <a:rPr lang="en-US" sz="1400" dirty="0">
                          <a:latin typeface="+mn-lt"/>
                          <a:ea typeface="Times New Roman"/>
                          <a:cs typeface="Times New Roman"/>
                        </a:rPr>
                        <a:t>s</a:t>
                      </a:r>
                    </a:p>
                  </a:txBody>
                  <a:tcPr marL="0" marR="137160" marT="0" marB="0" anchor="ct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11 s</a:t>
                      </a:r>
                      <a:endParaRPr lang="en-US" sz="1400" dirty="0">
                        <a:latin typeface="+mn-lt"/>
                        <a:ea typeface="Times New Roman"/>
                        <a:cs typeface="Times New Roman"/>
                      </a:endParaRPr>
                    </a:p>
                  </a:txBody>
                  <a:tcPr marL="0" marT="0" marB="0" anchor="ctr"/>
                </a:tc>
                <a:tc>
                  <a:txBody>
                    <a:bodyPr/>
                    <a:lstStyle/>
                    <a:p>
                      <a:pPr marL="0" marR="0" algn="ct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0.021</a:t>
                      </a:r>
                      <a:endParaRPr lang="en-US" sz="1400" dirty="0">
                        <a:solidFill>
                          <a:schemeClr val="tx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solidFill>
                      <a:srgbClr val="00FF00"/>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40%</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solidFill>
                      <a:schemeClr val="bg1">
                        <a:lumMod val="50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28%</a:t>
                      </a:r>
                      <a:endParaRPr lang="en-US" sz="1400" dirty="0">
                        <a:solidFill>
                          <a:schemeClr val="bg1"/>
                        </a:solidFill>
                        <a:latin typeface="+mn-lt"/>
                        <a:ea typeface="Times New Roman"/>
                        <a:cs typeface="Times New Roman"/>
                      </a:endParaRPr>
                    </a:p>
                  </a:txBody>
                  <a:tcPr marL="0" marR="36576" marT="0" marB="0" anchor="ctr">
                    <a:solidFill>
                      <a:schemeClr val="bg1">
                        <a:lumMod val="7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solidFill>
                      <a:schemeClr val="bg1"/>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solidFill>
                      <a:schemeClr val="bg1"/>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solidFill>
                      <a:schemeClr val="bg1"/>
                    </a:solidFill>
                  </a:tcPr>
                </a:tc>
              </a:tr>
              <a:tr h="301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Geo</a:t>
                      </a: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100%</a:t>
                      </a: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40</a:t>
                      </a:r>
                      <a:endParaRPr lang="en-US" sz="1400" dirty="0">
                        <a:latin typeface="+mn-lt"/>
                        <a:ea typeface="Times New Roman"/>
                        <a:cs typeface="Times New Roman"/>
                      </a:endParaRPr>
                    </a:p>
                  </a:txBody>
                  <a:tcPr marL="0" marR="0" marT="0" marB="0" anchor="ctr">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(2100,500)</a:t>
                      </a:r>
                      <a:endParaRPr lang="en-US" sz="1400" dirty="0">
                        <a:latin typeface="+mn-lt"/>
                        <a:ea typeface="Times New Roman"/>
                        <a:cs typeface="Times New Roman"/>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2527 </a:t>
                      </a:r>
                      <a:r>
                        <a:rPr lang="en-US" sz="1400" dirty="0">
                          <a:latin typeface="+mn-lt"/>
                          <a:ea typeface="Times New Roman"/>
                          <a:cs typeface="Times New Roman"/>
                        </a:rPr>
                        <a:t>s</a:t>
                      </a:r>
                    </a:p>
                  </a:txBody>
                  <a:tcPr marL="0" marR="137160" marT="0" marB="0" anchor="ctr">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31 s</a:t>
                      </a:r>
                      <a:endParaRPr lang="en-US" sz="1400" dirty="0">
                        <a:latin typeface="+mn-lt"/>
                        <a:ea typeface="Times New Roman"/>
                        <a:cs typeface="Times New Roman"/>
                      </a:endParaRPr>
                    </a:p>
                  </a:txBody>
                  <a:tcPr marL="0" marT="0" marB="0" anchor="ctr">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0.012</a:t>
                      </a:r>
                      <a:endParaRPr lang="en-US" sz="1400" dirty="0">
                        <a:solidFill>
                          <a:schemeClr val="tx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FF00"/>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60%</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lumMod val="65000"/>
                        <a:lumOff val="3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29%</a:t>
                      </a:r>
                      <a:endParaRPr lang="en-US" sz="1400" dirty="0">
                        <a:solidFill>
                          <a:schemeClr val="bg1"/>
                        </a:solidFill>
                        <a:latin typeface="+mn-lt"/>
                        <a:ea typeface="Times New Roman"/>
                        <a:cs typeface="Times New Roman"/>
                      </a:endParaRPr>
                    </a:p>
                  </a:txBody>
                  <a:tcPr marL="0" marR="36576" marT="0" marB="0" anchor="ct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Experiment Results: Random Setup</a:t>
            </a:r>
            <a:endParaRPr lang="en-US" sz="3200" dirty="0"/>
          </a:p>
        </p:txBody>
      </p:sp>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fld id="{54D7275D-F702-454C-896A-A2A3492A169B}" type="slidenum">
              <a:rPr lang="en-US" smtClean="0"/>
              <a:pPr/>
              <a:t>49</a:t>
            </a:fld>
            <a:endParaRPr lang="en-US" dirty="0"/>
          </a:p>
        </p:txBody>
      </p:sp>
      <p:sp>
        <p:nvSpPr>
          <p:cNvPr id="5" name="Date Placeholder 4"/>
          <p:cNvSpPr>
            <a:spLocks noGrp="1"/>
          </p:cNvSpPr>
          <p:nvPr>
            <p:ph type="dt" sz="half" idx="4294967295"/>
          </p:nvPr>
        </p:nvSpPr>
        <p:spPr>
          <a:xfrm>
            <a:off x="0" y="6492875"/>
            <a:ext cx="2133600" cy="365125"/>
          </a:xfrm>
          <a:prstGeom prst="rect">
            <a:avLst/>
          </a:prstGeom>
        </p:spPr>
        <p:txBody>
          <a:bodyPr/>
          <a:lstStyle/>
          <a:p>
            <a:fld id="{7BB7526E-A662-467D-BF26-5E0EE9ED06CC}" type="datetime12">
              <a:rPr lang="en-US" smtClean="0"/>
              <a:pPr/>
              <a:t>8:10 AM</a:t>
            </a:fld>
            <a:endParaRPr lang="en-US"/>
          </a:p>
        </p:txBody>
      </p:sp>
      <p:sp>
        <p:nvSpPr>
          <p:cNvPr id="6" name="Footer Placeholder 5"/>
          <p:cNvSpPr>
            <a:spLocks noGrp="1"/>
          </p:cNvSpPr>
          <p:nvPr>
            <p:ph type="ftr" sz="quarter" idx="4294967295"/>
          </p:nvPr>
        </p:nvSpPr>
        <p:spPr>
          <a:xfrm>
            <a:off x="2133600" y="6492875"/>
            <a:ext cx="4876800" cy="365125"/>
          </a:xfrm>
          <a:prstGeom prst="rect">
            <a:avLst/>
          </a:prstGeom>
        </p:spPr>
        <p:txBody>
          <a:bodyPr/>
          <a:lstStyle/>
          <a:p>
            <a:r>
              <a:rPr lang="en-US" dirty="0" smtClean="0"/>
              <a:t>Project 2: Benders Network Design</a:t>
            </a:r>
            <a:endParaRPr lang="en-US" dirty="0"/>
          </a:p>
        </p:txBody>
      </p:sp>
      <p:graphicFrame>
        <p:nvGraphicFramePr>
          <p:cNvPr id="9" name="Table 8"/>
          <p:cNvGraphicFramePr>
            <a:graphicFrameLocks noGrp="1"/>
          </p:cNvGraphicFramePr>
          <p:nvPr/>
        </p:nvGraphicFramePr>
        <p:xfrm>
          <a:off x="457201" y="1524000"/>
          <a:ext cx="8202277" cy="4267200"/>
        </p:xfrm>
        <a:graphic>
          <a:graphicData uri="http://schemas.openxmlformats.org/drawingml/2006/table">
            <a:tbl>
              <a:tblPr firstRow="1" bandRow="1">
                <a:tableStyleId>{5C22544A-7EE6-4342-B048-85BDC9FD1C3A}</a:tableStyleId>
              </a:tblPr>
              <a:tblGrid>
                <a:gridCol w="548640"/>
                <a:gridCol w="640080"/>
                <a:gridCol w="822960"/>
                <a:gridCol w="1097280"/>
                <a:gridCol w="822960"/>
                <a:gridCol w="822960"/>
                <a:gridCol w="1161397"/>
                <a:gridCol w="457200"/>
                <a:gridCol w="457200"/>
                <a:gridCol w="457200"/>
                <a:gridCol w="457200"/>
                <a:gridCol w="457200"/>
              </a:tblGrid>
              <a:tr h="417441">
                <a:tc>
                  <a:txBody>
                    <a:bodyPr/>
                    <a:lstStyle/>
                    <a:p>
                      <a:pPr algn="ctr"/>
                      <a:r>
                        <a:rPr lang="en-US" sz="1400" dirty="0" smtClean="0"/>
                        <a:t>Setup</a:t>
                      </a:r>
                      <a:endParaRPr lang="en-US" sz="1400" dirty="0"/>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a:t>
                      </a:r>
                    </a:p>
                    <a:p>
                      <a:pPr algn="ctr"/>
                      <a:r>
                        <a:rPr lang="en-US" sz="1400" dirty="0" smtClean="0"/>
                        <a:t>Integer</a:t>
                      </a:r>
                      <a:endParaRPr lang="en-US" sz="1400" dirty="0"/>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 </a:t>
                      </a:r>
                      <a:r>
                        <a:rPr lang="en-US" sz="1400" dirty="0" err="1" smtClean="0"/>
                        <a:t>Dels</a:t>
                      </a:r>
                      <a:endParaRPr lang="en-US" sz="1400" dirty="0" smtClean="0"/>
                    </a:p>
                    <a:p>
                      <a:pPr algn="ctr"/>
                      <a:r>
                        <a:rPr lang="en-US" sz="1400" baseline="0" dirty="0" smtClean="0"/>
                        <a:t>per Route</a:t>
                      </a:r>
                      <a:endParaRPr lang="en-US" sz="1400" dirty="0" smtClean="0"/>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Problem</a:t>
                      </a:r>
                      <a:r>
                        <a:rPr lang="en-US" sz="1400" baseline="0" dirty="0" smtClean="0"/>
                        <a:t> </a:t>
                      </a:r>
                      <a:r>
                        <a:rPr lang="en-US" sz="1400" dirty="0" smtClean="0"/>
                        <a:t>Size</a:t>
                      </a:r>
                    </a:p>
                    <a:p>
                      <a:pPr algn="ctr"/>
                      <a:r>
                        <a:rPr lang="en-US" sz="1400" dirty="0" smtClean="0"/>
                        <a:t>(Routes, </a:t>
                      </a:r>
                      <a:r>
                        <a:rPr lang="en-US" sz="1400" dirty="0" err="1" smtClean="0"/>
                        <a:t>Dels</a:t>
                      </a:r>
                      <a:r>
                        <a:rPr lang="en-US" sz="1400" dirty="0" smtClean="0"/>
                        <a:t>)</a:t>
                      </a:r>
                      <a:endParaRPr lang="en-US" sz="1400" dirty="0"/>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Std</a:t>
                      </a:r>
                      <a:r>
                        <a:rPr lang="en-US" sz="1400" baseline="0" dirty="0" smtClean="0"/>
                        <a:t> </a:t>
                      </a:r>
                      <a:r>
                        <a:rPr lang="en-ZW" sz="1400" dirty="0" smtClean="0"/>
                        <a:t>CPLEX</a:t>
                      </a:r>
                      <a:endParaRPr lang="en-US" sz="1400" dirty="0" smtClean="0"/>
                    </a:p>
                    <a:p>
                      <a:pPr algn="ctr"/>
                      <a:r>
                        <a:rPr lang="en-US" sz="1400" dirty="0" smtClean="0"/>
                        <a:t>Runtime</a:t>
                      </a:r>
                      <a:endParaRPr lang="en-US" sz="1400" dirty="0"/>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Benders</a:t>
                      </a:r>
                    </a:p>
                    <a:p>
                      <a:pPr algn="ctr"/>
                      <a:r>
                        <a:rPr lang="en-US" sz="1400" dirty="0" smtClean="0"/>
                        <a:t>Runtime</a:t>
                      </a:r>
                      <a:endParaRPr lang="en-US" sz="1400" dirty="0"/>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Ratio</a:t>
                      </a:r>
                      <a:endParaRPr lang="en-US" sz="1400" baseline="0" dirty="0" smtClean="0"/>
                    </a:p>
                    <a:p>
                      <a:pPr algn="ctr"/>
                      <a:r>
                        <a:rPr lang="en-US" sz="1400" baseline="0" dirty="0" smtClean="0"/>
                        <a:t>(</a:t>
                      </a:r>
                      <a:r>
                        <a:rPr lang="en-US" sz="1400" dirty="0" smtClean="0"/>
                        <a:t>Full/Benders)</a:t>
                      </a:r>
                      <a:endParaRPr lang="en-US" sz="1400" dirty="0"/>
                    </a:p>
                  </a:txBody>
                  <a:tcPr marL="0" marR="0" marT="0" marB="0" anchor="b">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err="1" smtClean="0"/>
                        <a:t>Mas</a:t>
                      </a:r>
                      <a:endParaRPr lang="en-US" sz="1400" dirty="0" smtClean="0"/>
                    </a:p>
                    <a:p>
                      <a:pPr algn="ctr"/>
                      <a:r>
                        <a:rPr lang="en-US" sz="1400" dirty="0" err="1" smtClean="0"/>
                        <a:t>ter</a:t>
                      </a:r>
                      <a:endParaRPr lang="en-US" sz="1400" b="1" dirty="0"/>
                    </a:p>
                  </a:txBody>
                  <a:tcPr marL="0" marR="0" marT="0" marB="0" anchor="b">
                    <a:lnL w="381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err="1" smtClean="0"/>
                        <a:t>Enum</a:t>
                      </a:r>
                      <a:endParaRPr lang="en-US" sz="1400" dirty="0"/>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Opt</a:t>
                      </a:r>
                    </a:p>
                    <a:p>
                      <a:pPr algn="ctr"/>
                      <a:r>
                        <a:rPr lang="en-US" sz="1400" dirty="0" err="1" smtClean="0"/>
                        <a:t>Vol</a:t>
                      </a:r>
                      <a:endParaRPr lang="en-US" sz="1400" dirty="0"/>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Opt</a:t>
                      </a:r>
                    </a:p>
                    <a:p>
                      <a:pPr algn="ctr"/>
                      <a:r>
                        <a:rPr lang="en-US" sz="1400" dirty="0" smtClean="0"/>
                        <a:t>Gen</a:t>
                      </a:r>
                      <a:endParaRPr lang="en-US" sz="1400" dirty="0"/>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Quit</a:t>
                      </a:r>
                      <a:endParaRPr lang="en-US" sz="1400" dirty="0"/>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763">
                <a:tc>
                  <a:txBody>
                    <a:bodyPr/>
                    <a:lstStyle/>
                    <a:p>
                      <a:pPr algn="ctr"/>
                      <a:r>
                        <a:rPr lang="en-US" sz="1400" dirty="0" smtClean="0">
                          <a:latin typeface="+mn-lt"/>
                        </a:rPr>
                        <a:t>Rand</a:t>
                      </a:r>
                      <a:endParaRPr lang="en-US" sz="1400" dirty="0">
                        <a:latin typeface="+mn-lt"/>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mn-lt"/>
                        </a:rPr>
                        <a:t>0%</a:t>
                      </a:r>
                      <a:endParaRPr lang="en-US" sz="1400" dirty="0">
                        <a:latin typeface="+mn-lt"/>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tabLst>
                          <a:tab pos="228600" algn="l"/>
                        </a:tabLst>
                      </a:pPr>
                      <a:r>
                        <a:rPr lang="en-US" sz="1400" dirty="0">
                          <a:latin typeface="+mn-lt"/>
                          <a:ea typeface="Times New Roman"/>
                          <a:cs typeface="Times New Roman"/>
                        </a:rPr>
                        <a:t>5</a:t>
                      </a:r>
                    </a:p>
                  </a:txBody>
                  <a:tcPr marL="0" marR="0" marT="0" marB="0" anchor="ctr">
                    <a:lnT w="12700" cap="flat" cmpd="sng" algn="ctr">
                      <a:solidFill>
                        <a:schemeClr val="tx1"/>
                      </a:solidFill>
                      <a:prstDash val="solid"/>
                      <a:round/>
                      <a:headEnd type="none" w="med" len="med"/>
                      <a:tailEnd type="none" w="med" len="med"/>
                    </a:lnT>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(200,70)</a:t>
                      </a:r>
                      <a:endParaRPr lang="en-US" sz="1400" dirty="0">
                        <a:latin typeface="+mn-lt"/>
                        <a:ea typeface="Times New Roman"/>
                        <a:cs typeface="Times New Roman"/>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273</a:t>
                      </a:r>
                      <a:endParaRPr lang="en-US" sz="1400" dirty="0">
                        <a:latin typeface="+mn-lt"/>
                        <a:ea typeface="Times New Roman"/>
                        <a:cs typeface="Times New Roman"/>
                      </a:endParaRPr>
                    </a:p>
                  </a:txBody>
                  <a:tcPr marL="0" marR="137160" marT="0" marB="0" anchor="ctr">
                    <a:lnT w="12700" cap="flat" cmpd="sng" algn="ctr">
                      <a:solidFill>
                        <a:schemeClr val="tx1"/>
                      </a:solidFill>
                      <a:prstDash val="solid"/>
                      <a:round/>
                      <a:headEnd type="none" w="med" len="med"/>
                      <a:tailEnd type="none" w="med" len="med"/>
                    </a:lnT>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17818 s</a:t>
                      </a:r>
                      <a:endParaRPr lang="en-US" sz="1400" dirty="0">
                        <a:latin typeface="+mn-lt"/>
                        <a:ea typeface="Times New Roman"/>
                        <a:cs typeface="Times New Roman"/>
                      </a:endParaRPr>
                    </a:p>
                  </a:txBody>
                  <a:tcPr marL="0" marT="0" marB="0"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65.348</a:t>
                      </a:r>
                    </a:p>
                  </a:txBody>
                  <a:tcPr marL="0" marR="0" marT="0" marB="0" anchor="ctr">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70%</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75000"/>
                        <a:lumOff val="2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29%</a:t>
                      </a:r>
                      <a:endParaRPr lang="en-US" sz="1400" dirty="0">
                        <a:solidFill>
                          <a:schemeClr val="tx1"/>
                        </a:solidFill>
                        <a:latin typeface="+mn-lt"/>
                        <a:ea typeface="Times New Roman"/>
                        <a:cs typeface="Times New Roman"/>
                      </a:endParaRPr>
                    </a:p>
                  </a:txBody>
                  <a:tcPr marL="0" marR="36576" marT="0" marB="0" anchor="ctr">
                    <a:lnT w="12700" cap="flat" cmpd="sng" algn="ctr">
                      <a:solidFill>
                        <a:schemeClr val="tx1"/>
                      </a:solidFill>
                      <a:prstDash val="solid"/>
                      <a:round/>
                      <a:headEnd type="none" w="med" len="med"/>
                      <a:tailEnd type="none" w="med" len="med"/>
                    </a:lnT>
                    <a:solidFill>
                      <a:schemeClr val="bg1">
                        <a:lumMod val="7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T w="12700" cap="flat" cmpd="sng" algn="ctr">
                      <a:solidFill>
                        <a:schemeClr val="tx1"/>
                      </a:solidFill>
                      <a:prstDash val="solid"/>
                      <a:round/>
                      <a:headEnd type="none" w="med" len="med"/>
                      <a:tailEnd type="none" w="med" len="med"/>
                    </a:lnT>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T w="12700" cap="flat" cmpd="sng" algn="ctr">
                      <a:solidFill>
                        <a:schemeClr val="tx1"/>
                      </a:solidFill>
                      <a:prstDash val="solid"/>
                      <a:round/>
                      <a:headEnd type="none" w="med" len="med"/>
                      <a:tailEnd type="none" w="med" len="med"/>
                    </a:lnT>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301763">
                <a:tc>
                  <a:txBody>
                    <a:bodyPr/>
                    <a:lstStyle/>
                    <a:p>
                      <a:pPr algn="ctr"/>
                      <a:r>
                        <a:rPr lang="en-US" sz="1400" smtClean="0">
                          <a:latin typeface="+mn-lt"/>
                        </a:rPr>
                        <a:t>Rand</a:t>
                      </a:r>
                      <a:endParaRPr lang="en-US" sz="1400" dirty="0">
                        <a:latin typeface="+mn-lt"/>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0%</a:t>
                      </a:r>
                    </a:p>
                  </a:txBody>
                  <a:tcPr marL="0" marR="0" marT="0" marB="0" anchor="ctr"/>
                </a:tc>
                <a:tc>
                  <a:txBody>
                    <a:bodyPr/>
                    <a:lstStyle/>
                    <a:p>
                      <a:pPr marL="0" marR="0" algn="ctr">
                        <a:lnSpc>
                          <a:spcPct val="150000"/>
                        </a:lnSpc>
                        <a:spcBef>
                          <a:spcPts val="0"/>
                        </a:spcBef>
                        <a:spcAft>
                          <a:spcPts val="0"/>
                        </a:spcAft>
                        <a:tabLst>
                          <a:tab pos="228600" algn="l"/>
                        </a:tabLst>
                      </a:pPr>
                      <a:r>
                        <a:rPr lang="en-US" sz="1400" dirty="0">
                          <a:latin typeface="+mn-lt"/>
                          <a:ea typeface="Times New Roman"/>
                          <a:cs typeface="Times New Roman"/>
                        </a:rPr>
                        <a:t>10</a:t>
                      </a:r>
                    </a:p>
                  </a:txBody>
                  <a:tcPr marL="0" marR="0" marT="0" marB="0" anchor="ctr">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(200,70)</a:t>
                      </a:r>
                      <a:endParaRPr lang="en-US" sz="1400" dirty="0">
                        <a:latin typeface="+mn-lt"/>
                        <a:ea typeface="Times New Roman"/>
                        <a:cs typeface="Times New Roman"/>
                      </a:endParaRPr>
                    </a:p>
                  </a:txBody>
                  <a:tcPr marL="0" marR="0" marT="0" marB="0" anchor="ct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187</a:t>
                      </a:r>
                      <a:endParaRPr lang="en-US" sz="1400" dirty="0">
                        <a:latin typeface="+mn-lt"/>
                        <a:ea typeface="Times New Roman"/>
                        <a:cs typeface="Times New Roman"/>
                      </a:endParaRPr>
                    </a:p>
                  </a:txBody>
                  <a:tcPr marL="0" marR="137160" marT="0" marB="0" anchor="ct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79 s</a:t>
                      </a:r>
                      <a:endParaRPr lang="en-US" sz="1400" dirty="0">
                        <a:latin typeface="+mn-lt"/>
                        <a:ea typeface="Times New Roman"/>
                        <a:cs typeface="Times New Roman"/>
                      </a:endParaRPr>
                    </a:p>
                  </a:txBody>
                  <a:tcPr marL="0" marT="0" marB="0" anchor="ctr"/>
                </a:tc>
                <a:tc>
                  <a:txBody>
                    <a:bodyPr/>
                    <a:lstStyle/>
                    <a:p>
                      <a:pPr marL="0" marR="0" algn="ct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0.421</a:t>
                      </a:r>
                      <a:endParaRPr lang="en-US" sz="1400" dirty="0">
                        <a:solidFill>
                          <a:schemeClr val="tx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solidFill>
                      <a:srgbClr val="99FF66"/>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55%</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solidFill>
                      <a:schemeClr val="tx1">
                        <a:lumMod val="50000"/>
                        <a:lumOff val="50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44%</a:t>
                      </a:r>
                      <a:endParaRPr lang="en-US" sz="1400" dirty="0">
                        <a:solidFill>
                          <a:schemeClr val="bg1"/>
                        </a:solidFill>
                        <a:latin typeface="+mn-lt"/>
                        <a:ea typeface="Times New Roman"/>
                        <a:cs typeface="Times New Roman"/>
                      </a:endParaRPr>
                    </a:p>
                  </a:txBody>
                  <a:tcPr marL="0" marR="36576" marT="0" marB="0" anchor="ctr">
                    <a:solidFill>
                      <a:schemeClr val="bg1">
                        <a:lumMod val="50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1%</a:t>
                      </a:r>
                      <a:endParaRPr lang="en-US" sz="1400" dirty="0">
                        <a:solidFill>
                          <a:schemeClr val="tx1"/>
                        </a:solidFill>
                        <a:latin typeface="+mn-lt"/>
                        <a:ea typeface="Times New Roman"/>
                        <a:cs typeface="Times New Roman"/>
                      </a:endParaRPr>
                    </a:p>
                  </a:txBody>
                  <a:tcPr marL="0" marR="36576" marT="0" marB="0" anchor="ctr">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noFill/>
                  </a:tcPr>
                </a:tc>
              </a:tr>
              <a:tr h="301763">
                <a:tc>
                  <a:txBody>
                    <a:bodyPr/>
                    <a:lstStyle/>
                    <a:p>
                      <a:pPr algn="ctr"/>
                      <a:r>
                        <a:rPr lang="en-US" sz="1400" dirty="0" smtClean="0">
                          <a:latin typeface="+mn-lt"/>
                        </a:rPr>
                        <a:t>Rand</a:t>
                      </a:r>
                      <a:endParaRPr lang="en-US" sz="1400" dirty="0">
                        <a:latin typeface="+mn-lt"/>
                      </a:endParaRPr>
                    </a:p>
                  </a:txBody>
                  <a:tcPr marL="0" marR="0" marT="0" marB="0" anchor="ct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0%</a:t>
                      </a:r>
                    </a:p>
                  </a:txBody>
                  <a:tcPr marL="0" marR="0" marT="0" marB="0" anchor="ctr">
                    <a:lnB w="12700" cap="flat" cmpd="sng" algn="ctr">
                      <a:no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20</a:t>
                      </a:r>
                      <a:endParaRPr lang="en-US" sz="1400" dirty="0">
                        <a:latin typeface="+mn-lt"/>
                        <a:ea typeface="Times New Roman"/>
                        <a:cs typeface="Times New Roman"/>
                      </a:endParaRPr>
                    </a:p>
                  </a:txBody>
                  <a:tcPr marL="0" marR="0" marT="0" marB="0" anchor="ctr">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(200,70)</a:t>
                      </a:r>
                      <a:endParaRPr lang="en-US" sz="1400" dirty="0">
                        <a:latin typeface="+mn-lt"/>
                        <a:ea typeface="Times New Roman"/>
                        <a:cs typeface="Times New Roman"/>
                      </a:endParaRPr>
                    </a:p>
                  </a:txBody>
                  <a:tcPr marL="0" marR="0" marT="0" marB="0" anchor="ctr">
                    <a:lnB w="12700" cap="flat" cmpd="sng" algn="ctr">
                      <a:no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387</a:t>
                      </a:r>
                      <a:endParaRPr lang="en-US" sz="1400" dirty="0">
                        <a:latin typeface="+mn-lt"/>
                        <a:ea typeface="Times New Roman"/>
                        <a:cs typeface="Times New Roman"/>
                      </a:endParaRPr>
                    </a:p>
                  </a:txBody>
                  <a:tcPr marL="0" marR="137160" marT="0" marB="0" anchor="ctr">
                    <a:lnB w="12700" cap="flat" cmpd="sng" algn="ctr">
                      <a:no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19 s</a:t>
                      </a:r>
                      <a:endParaRPr lang="en-US" sz="1400" dirty="0">
                        <a:latin typeface="+mn-lt"/>
                        <a:ea typeface="Times New Roman"/>
                        <a:cs typeface="Times New Roman"/>
                      </a:endParaRPr>
                    </a:p>
                  </a:txBody>
                  <a:tcPr marL="0" marT="0" marB="0" anchor="ctr">
                    <a:lnB w="12700" cap="flat" cmpd="sng" algn="ctr">
                      <a:no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0.049</a:t>
                      </a:r>
                      <a:endParaRPr lang="en-US" sz="1400" dirty="0">
                        <a:solidFill>
                          <a:schemeClr val="tx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rgbClr val="00FF00"/>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97%</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chemeClr val="tx1">
                        <a:lumMod val="95000"/>
                        <a:lumOff val="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3%</a:t>
                      </a:r>
                      <a:endParaRPr lang="en-US" sz="1400" dirty="0">
                        <a:solidFill>
                          <a:schemeClr val="tx1"/>
                        </a:solidFill>
                        <a:latin typeface="+mn-lt"/>
                        <a:ea typeface="Times New Roman"/>
                        <a:cs typeface="Times New Roman"/>
                      </a:endParaRPr>
                    </a:p>
                  </a:txBody>
                  <a:tcPr marL="0" marR="36576" marT="0" marB="0" anchor="ctr">
                    <a:lnB w="12700" cap="flat" cmpd="sng" algn="ctr">
                      <a:no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B w="12700" cap="flat" cmpd="sng" algn="ctr">
                      <a:no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B w="12700" cap="flat" cmpd="sng" algn="ctr">
                      <a:no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r>
              <a:tr h="301763">
                <a:tc>
                  <a:txBody>
                    <a:bodyPr/>
                    <a:lstStyle/>
                    <a:p>
                      <a:pPr algn="ctr"/>
                      <a:r>
                        <a:rPr lang="en-US" sz="1400" dirty="0" smtClean="0">
                          <a:latin typeface="+mn-lt"/>
                        </a:rPr>
                        <a:t>Rand</a:t>
                      </a:r>
                      <a:endParaRPr lang="en-US" sz="1400" dirty="0">
                        <a:latin typeface="+mn-lt"/>
                      </a:endParaRPr>
                    </a:p>
                  </a:txBody>
                  <a:tcPr marL="0" marR="0" marT="0" marB="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0%</a:t>
                      </a:r>
                    </a:p>
                  </a:txBody>
                  <a:tcPr marL="0" marR="0"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40</a:t>
                      </a:r>
                      <a:endParaRPr lang="en-US" sz="1400" dirty="0">
                        <a:latin typeface="+mn-lt"/>
                        <a:ea typeface="Times New Roman"/>
                        <a:cs typeface="Times New Roman"/>
                      </a:endParaRPr>
                    </a:p>
                  </a:txBody>
                  <a:tcPr marL="0" marR="0"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(300,100)</a:t>
                      </a:r>
                      <a:endParaRPr lang="en-US" sz="1400" dirty="0">
                        <a:latin typeface="+mn-lt"/>
                        <a:ea typeface="Times New Roman"/>
                        <a:cs typeface="Times New Roman"/>
                      </a:endParaRPr>
                    </a:p>
                  </a:txBody>
                  <a:tcPr marL="0" marR="0"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4782</a:t>
                      </a:r>
                      <a:endParaRPr lang="en-US" sz="1400" dirty="0">
                        <a:latin typeface="+mn-lt"/>
                        <a:ea typeface="Times New Roman"/>
                        <a:cs typeface="Times New Roman"/>
                      </a:endParaRPr>
                    </a:p>
                  </a:txBody>
                  <a:tcPr marL="0" marR="137160"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47 s</a:t>
                      </a:r>
                      <a:endParaRPr lang="en-US" sz="1400" dirty="0">
                        <a:latin typeface="+mn-lt"/>
                        <a:ea typeface="Times New Roman"/>
                        <a:cs typeface="Times New Roman"/>
                      </a:endParaRPr>
                    </a:p>
                  </a:txBody>
                  <a:tcPr marL="0"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0.010</a:t>
                      </a:r>
                      <a:endParaRPr lang="en-US" sz="1400" dirty="0">
                        <a:solidFill>
                          <a:schemeClr val="tx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95%</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4%</a:t>
                      </a:r>
                      <a:endParaRPr lang="en-US" sz="1400" dirty="0">
                        <a:solidFill>
                          <a:schemeClr val="tx1"/>
                        </a:solidFill>
                        <a:latin typeface="+mn-lt"/>
                        <a:ea typeface="Times New Roman"/>
                        <a:cs typeface="Times New Roman"/>
                      </a:endParaRPr>
                    </a:p>
                  </a:txBody>
                  <a:tcPr marL="0" marR="36576"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1763">
                <a:tc>
                  <a:txBody>
                    <a:bodyPr/>
                    <a:lstStyle/>
                    <a:p>
                      <a:pPr algn="ctr"/>
                      <a:r>
                        <a:rPr lang="en-US" sz="1400" smtClean="0">
                          <a:latin typeface="+mn-lt"/>
                        </a:rPr>
                        <a:t>Rand</a:t>
                      </a:r>
                      <a:endParaRPr lang="en-US" sz="1400" dirty="0">
                        <a:latin typeface="+mn-lt"/>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50%</a:t>
                      </a: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tabLst>
                          <a:tab pos="228600" algn="l"/>
                        </a:tabLst>
                      </a:pPr>
                      <a:r>
                        <a:rPr lang="en-US" sz="1400" dirty="0">
                          <a:latin typeface="+mn-lt"/>
                          <a:ea typeface="Times New Roman"/>
                          <a:cs typeface="Times New Roman"/>
                        </a:rPr>
                        <a:t>5</a:t>
                      </a:r>
                    </a:p>
                  </a:txBody>
                  <a:tcPr marL="0" marR="0" marT="0" marB="0" anchor="ctr">
                    <a:lnT w="12700" cap="flat" cmpd="sng" algn="ctr">
                      <a:solidFill>
                        <a:schemeClr val="tx1"/>
                      </a:solidFill>
                      <a:prstDash val="solid"/>
                      <a:round/>
                      <a:headEnd type="none" w="med" len="med"/>
                      <a:tailEnd type="none" w="med" len="med"/>
                    </a:lnT>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(200,70)</a:t>
                      </a:r>
                      <a:endParaRPr lang="en-US" sz="1400" dirty="0">
                        <a:latin typeface="+mn-lt"/>
                        <a:ea typeface="Times New Roman"/>
                        <a:cs typeface="Times New Roman"/>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606</a:t>
                      </a:r>
                      <a:endParaRPr lang="en-US" sz="1400" dirty="0">
                        <a:latin typeface="+mn-lt"/>
                        <a:ea typeface="Times New Roman"/>
                        <a:cs typeface="Times New Roman"/>
                      </a:endParaRPr>
                    </a:p>
                  </a:txBody>
                  <a:tcPr marL="0" marR="137160" marT="0" marB="0" anchor="ctr">
                    <a:lnT w="12700" cap="flat" cmpd="sng" algn="ctr">
                      <a:solidFill>
                        <a:schemeClr val="tx1"/>
                      </a:solidFill>
                      <a:prstDash val="solid"/>
                      <a:round/>
                      <a:headEnd type="none" w="med" len="med"/>
                      <a:tailEnd type="none" w="med" len="med"/>
                    </a:lnT>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10145 s</a:t>
                      </a:r>
                      <a:endParaRPr lang="en-US" sz="1400" dirty="0">
                        <a:latin typeface="+mn-lt"/>
                        <a:ea typeface="Times New Roman"/>
                        <a:cs typeface="Times New Roman"/>
                      </a:endParaRPr>
                    </a:p>
                  </a:txBody>
                  <a:tcPr marL="0" marT="0" marB="0"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16.745</a:t>
                      </a:r>
                      <a:endParaRPr lang="en-US" sz="1400" dirty="0">
                        <a:solidFill>
                          <a:schemeClr val="bg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98%</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95000"/>
                        <a:lumOff val="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2%</a:t>
                      </a:r>
                      <a:endParaRPr lang="en-US" sz="1400" dirty="0">
                        <a:solidFill>
                          <a:schemeClr val="tx1"/>
                        </a:solidFill>
                        <a:latin typeface="+mn-lt"/>
                        <a:ea typeface="Times New Roman"/>
                        <a:cs typeface="Times New Roman"/>
                      </a:endParaRPr>
                    </a:p>
                  </a:txBody>
                  <a:tcPr marL="0" marR="36576" marT="0" marB="0" anchor="ctr">
                    <a:lnT w="12700" cap="flat" cmpd="sng" algn="ctr">
                      <a:solidFill>
                        <a:schemeClr val="tx1"/>
                      </a:solidFill>
                      <a:prstDash val="solid"/>
                      <a:round/>
                      <a:headEnd type="none" w="med" len="med"/>
                      <a:tailEnd type="none" w="med" len="med"/>
                    </a:lnT>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T w="12700" cap="flat" cmpd="sng" algn="ctr">
                      <a:solidFill>
                        <a:schemeClr val="tx1"/>
                      </a:solidFill>
                      <a:prstDash val="solid"/>
                      <a:round/>
                      <a:headEnd type="none" w="med" len="med"/>
                      <a:tailEnd type="none" w="med" len="med"/>
                    </a:lnT>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p>
                  </a:txBody>
                  <a:tcPr marL="0" marR="36576" marT="0" marB="0" anchor="ctr">
                    <a:lnT w="12700" cap="flat" cmpd="sng" algn="ctr">
                      <a:solidFill>
                        <a:schemeClr val="tx1"/>
                      </a:solidFill>
                      <a:prstDash val="solid"/>
                      <a:round/>
                      <a:headEnd type="none" w="med" len="med"/>
                      <a:tailEnd type="none" w="med" len="med"/>
                    </a:lnT>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301763">
                <a:tc>
                  <a:txBody>
                    <a:bodyPr/>
                    <a:lstStyle/>
                    <a:p>
                      <a:pPr algn="ctr"/>
                      <a:r>
                        <a:rPr lang="en-US" sz="1400" smtClean="0">
                          <a:latin typeface="+mn-lt"/>
                        </a:rPr>
                        <a:t>Rand</a:t>
                      </a:r>
                      <a:endParaRPr lang="en-US" sz="1400" dirty="0">
                        <a:latin typeface="+mn-lt"/>
                      </a:endParaRPr>
                    </a:p>
                  </a:txBody>
                  <a:tcPr marL="0" marR="0" marT="0" marB="0" anchor="ct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50%</a:t>
                      </a:r>
                    </a:p>
                  </a:txBody>
                  <a:tcPr marL="0" marR="0" marT="0" marB="0" anchor="ctr">
                    <a:lnB w="12700" cap="flat" cmpd="sng" algn="ctr">
                      <a:no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a:latin typeface="+mn-lt"/>
                          <a:ea typeface="Times New Roman"/>
                          <a:cs typeface="Times New Roman"/>
                        </a:rPr>
                        <a:t>10</a:t>
                      </a:r>
                    </a:p>
                  </a:txBody>
                  <a:tcPr marL="0" marR="0" marT="0" marB="0" anchor="ctr">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(200,70)</a:t>
                      </a:r>
                      <a:endParaRPr lang="en-US" sz="1400" dirty="0">
                        <a:latin typeface="+mn-lt"/>
                        <a:ea typeface="Times New Roman"/>
                        <a:cs typeface="Times New Roman"/>
                      </a:endParaRPr>
                    </a:p>
                  </a:txBody>
                  <a:tcPr marL="0" marR="0" marT="0" marB="0" anchor="ctr">
                    <a:lnB w="12700" cap="flat" cmpd="sng" algn="ctr">
                      <a:no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612</a:t>
                      </a:r>
                      <a:endParaRPr lang="en-US" sz="1400" dirty="0">
                        <a:latin typeface="+mn-lt"/>
                        <a:ea typeface="Times New Roman"/>
                        <a:cs typeface="Times New Roman"/>
                      </a:endParaRPr>
                    </a:p>
                  </a:txBody>
                  <a:tcPr marL="0" marR="137160" marT="0" marB="0" anchor="ctr">
                    <a:lnB w="12700" cap="flat" cmpd="sng" algn="ctr">
                      <a:no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152 s</a:t>
                      </a:r>
                      <a:endParaRPr lang="en-US" sz="1400" dirty="0">
                        <a:latin typeface="+mn-lt"/>
                        <a:ea typeface="Times New Roman"/>
                        <a:cs typeface="Times New Roman"/>
                      </a:endParaRPr>
                    </a:p>
                  </a:txBody>
                  <a:tcPr marL="0" marT="0" marB="0" anchor="ctr">
                    <a:lnB w="12700" cap="flat" cmpd="sng" algn="ctr">
                      <a:no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0.248</a:t>
                      </a:r>
                      <a:endParaRPr lang="en-US" sz="1400" dirty="0">
                        <a:solidFill>
                          <a:schemeClr val="tx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rgbClr val="99FF66"/>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73%</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chemeClr val="tx1">
                        <a:lumMod val="75000"/>
                        <a:lumOff val="2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25%</a:t>
                      </a:r>
                      <a:endParaRPr lang="en-US" sz="1400" dirty="0">
                        <a:solidFill>
                          <a:schemeClr val="tx1"/>
                        </a:solidFill>
                        <a:latin typeface="+mn-lt"/>
                        <a:ea typeface="Times New Roman"/>
                        <a:cs typeface="Times New Roman"/>
                      </a:endParaRPr>
                    </a:p>
                  </a:txBody>
                  <a:tcPr marL="0" marR="36576" marT="0" marB="0" anchor="ctr">
                    <a:lnB w="12700" cap="flat" cmpd="sng" algn="ctr">
                      <a:noFill/>
                      <a:prstDash val="solid"/>
                      <a:round/>
                      <a:headEnd type="none" w="med" len="med"/>
                      <a:tailEnd type="none" w="med" len="med"/>
                    </a:lnB>
                    <a:solidFill>
                      <a:schemeClr val="bg1">
                        <a:lumMod val="7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B w="12700" cap="flat" cmpd="sng" algn="ctr">
                      <a:no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2%</a:t>
                      </a:r>
                      <a:endParaRPr lang="en-US" sz="1400" dirty="0">
                        <a:solidFill>
                          <a:schemeClr val="tx1"/>
                        </a:solidFill>
                        <a:latin typeface="+mn-lt"/>
                        <a:ea typeface="Times New Roman"/>
                        <a:cs typeface="Times New Roman"/>
                      </a:endParaRPr>
                    </a:p>
                  </a:txBody>
                  <a:tcPr marL="0" marR="36576" marT="0" marB="0" anchor="ctr">
                    <a:lnB w="12700" cap="flat" cmpd="sng" algn="ctr">
                      <a:no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r>
              <a:tr h="301763">
                <a:tc>
                  <a:txBody>
                    <a:bodyPr/>
                    <a:lstStyle/>
                    <a:p>
                      <a:pPr algn="ctr"/>
                      <a:r>
                        <a:rPr lang="en-US" sz="1400" smtClean="0">
                          <a:latin typeface="+mn-lt"/>
                        </a:rPr>
                        <a:t>Rand</a:t>
                      </a:r>
                      <a:endParaRPr lang="en-US" sz="1400" dirty="0">
                        <a:latin typeface="+mn-lt"/>
                      </a:endParaRPr>
                    </a:p>
                  </a:txBody>
                  <a:tcPr marL="0" marR="0" marT="0" marB="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50%</a:t>
                      </a:r>
                    </a:p>
                  </a:txBody>
                  <a:tcPr marL="0" marR="0" marT="0" marB="0" anchor="ctr">
                    <a:lnT w="12700" cap="flat" cmpd="sng" algn="ctr">
                      <a:noFill/>
                      <a:prstDash val="solid"/>
                      <a:round/>
                      <a:headEnd type="none" w="med" len="med"/>
                      <a:tailEnd type="none" w="med" len="med"/>
                    </a:lnT>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20</a:t>
                      </a:r>
                      <a:endParaRPr lang="en-US" sz="1400" dirty="0">
                        <a:latin typeface="+mn-lt"/>
                        <a:ea typeface="Times New Roman"/>
                        <a:cs typeface="Times New Roman"/>
                      </a:endParaRPr>
                    </a:p>
                  </a:txBody>
                  <a:tcPr marL="0" marR="0" marT="0" marB="0" anchor="ctr">
                    <a:lnT w="12700" cap="flat" cmpd="sng" algn="ctr">
                      <a:noFill/>
                      <a:prstDash val="solid"/>
                      <a:round/>
                      <a:headEnd type="none" w="med" len="med"/>
                      <a:tailEnd type="none" w="med" len="med"/>
                    </a:lnT>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(200,70)</a:t>
                      </a:r>
                      <a:endParaRPr lang="en-US" sz="1400" dirty="0">
                        <a:latin typeface="+mn-lt"/>
                        <a:ea typeface="Times New Roman"/>
                        <a:cs typeface="Times New Roman"/>
                      </a:endParaRPr>
                    </a:p>
                  </a:txBody>
                  <a:tcPr marL="0" marR="0" marT="0" marB="0" anchor="ctr">
                    <a:lnT w="12700" cap="flat" cmpd="sng" algn="ctr">
                      <a:noFill/>
                      <a:prstDash val="solid"/>
                      <a:round/>
                      <a:headEnd type="none" w="med" len="med"/>
                      <a:tailEnd type="none" w="med" len="med"/>
                    </a:lnT>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309</a:t>
                      </a:r>
                      <a:endParaRPr lang="en-US" sz="1400" dirty="0">
                        <a:latin typeface="+mn-lt"/>
                        <a:ea typeface="Times New Roman"/>
                        <a:cs typeface="Times New Roman"/>
                      </a:endParaRPr>
                    </a:p>
                  </a:txBody>
                  <a:tcPr marL="0" marR="137160" marT="0" marB="0" anchor="ctr">
                    <a:lnT w="12700" cap="flat" cmpd="sng" algn="ctr">
                      <a:noFill/>
                      <a:prstDash val="solid"/>
                      <a:round/>
                      <a:headEnd type="none" w="med" len="med"/>
                      <a:tailEnd type="none" w="med" len="med"/>
                    </a:lnT>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10 s</a:t>
                      </a:r>
                      <a:endParaRPr lang="en-US" sz="1400" dirty="0">
                        <a:latin typeface="+mn-lt"/>
                        <a:ea typeface="Times New Roman"/>
                        <a:cs typeface="Times New Roman"/>
                      </a:endParaRPr>
                    </a:p>
                  </a:txBody>
                  <a:tcPr marL="0" marT="0" marB="0" anchor="ctr">
                    <a:lnT w="12700" cap="flat" cmpd="sng" algn="ctr">
                      <a:noFill/>
                      <a:prstDash val="solid"/>
                      <a:round/>
                      <a:headEnd type="none" w="med" len="med"/>
                      <a:tailEnd type="none" w="med" len="med"/>
                    </a:lnT>
                  </a:tcPr>
                </a:tc>
                <a:tc>
                  <a:txBody>
                    <a:bodyPr/>
                    <a:lstStyle/>
                    <a:p>
                      <a:pPr marL="0" marR="0" algn="ct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0.031</a:t>
                      </a:r>
                      <a:endParaRPr lang="en-US" sz="1400" dirty="0">
                        <a:solidFill>
                          <a:schemeClr val="tx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rgbClr val="00FF00"/>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97%</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solidFill>
                      <a:schemeClr val="tx1">
                        <a:lumMod val="95000"/>
                        <a:lumOff val="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2%</a:t>
                      </a:r>
                      <a:endParaRPr lang="en-US" sz="1400" dirty="0">
                        <a:solidFill>
                          <a:schemeClr val="tx1"/>
                        </a:solidFill>
                        <a:latin typeface="+mn-lt"/>
                        <a:ea typeface="Times New Roman"/>
                        <a:cs typeface="Times New Roman"/>
                      </a:endParaRPr>
                    </a:p>
                  </a:txBody>
                  <a:tcPr marL="0" marR="36576" marT="0" marB="0" anchor="ctr">
                    <a:lnT w="12700" cap="flat" cmpd="sng" algn="ctr">
                      <a:noFill/>
                      <a:prstDash val="solid"/>
                      <a:round/>
                      <a:headEnd type="none" w="med" len="med"/>
                      <a:tailEnd type="none" w="med" len="med"/>
                    </a:lnT>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T w="12700" cap="flat" cmpd="sng" algn="ctr">
                      <a:noFill/>
                      <a:prstDash val="solid"/>
                      <a:round/>
                      <a:headEnd type="none" w="med" len="med"/>
                      <a:tailEnd type="none" w="med" len="med"/>
                    </a:lnT>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T w="12700" cap="flat" cmpd="sng" algn="ctr">
                      <a:noFill/>
                      <a:prstDash val="solid"/>
                      <a:round/>
                      <a:headEnd type="none" w="med" len="med"/>
                      <a:tailEnd type="none" w="med" len="med"/>
                    </a:lnT>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r>
              <a:tr h="301763">
                <a:tc>
                  <a:txBody>
                    <a:bodyPr/>
                    <a:lstStyle/>
                    <a:p>
                      <a:pPr algn="ctr"/>
                      <a:r>
                        <a:rPr lang="en-US" sz="1400" dirty="0" smtClean="0">
                          <a:latin typeface="+mn-lt"/>
                        </a:rPr>
                        <a:t>Rand</a:t>
                      </a:r>
                      <a:endParaRPr lang="en-US" sz="1400" dirty="0">
                        <a:latin typeface="+mn-lt"/>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50%</a:t>
                      </a: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40</a:t>
                      </a:r>
                      <a:endParaRPr lang="en-US" sz="1400" dirty="0">
                        <a:latin typeface="+mn-lt"/>
                        <a:ea typeface="Times New Roman"/>
                        <a:cs typeface="Times New Roman"/>
                      </a:endParaRPr>
                    </a:p>
                  </a:txBody>
                  <a:tcPr marL="0" marR="0" marT="0" marB="0" anchor="ctr">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(300,100)</a:t>
                      </a:r>
                      <a:endParaRPr lang="en-US" sz="1400" dirty="0">
                        <a:latin typeface="+mn-lt"/>
                        <a:ea typeface="Times New Roman"/>
                        <a:cs typeface="Times New Roman"/>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15285</a:t>
                      </a:r>
                      <a:endParaRPr lang="en-US" sz="1400" dirty="0">
                        <a:latin typeface="+mn-lt"/>
                        <a:ea typeface="Times New Roman"/>
                        <a:cs typeface="Times New Roman"/>
                      </a:endParaRPr>
                    </a:p>
                  </a:txBody>
                  <a:tcPr marL="0" marR="137160" marT="0" marB="0" anchor="ctr">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46 s</a:t>
                      </a:r>
                      <a:endParaRPr lang="en-US" sz="1400" dirty="0">
                        <a:latin typeface="+mn-lt"/>
                        <a:ea typeface="Times New Roman"/>
                        <a:cs typeface="Times New Roman"/>
                      </a:endParaRPr>
                    </a:p>
                  </a:txBody>
                  <a:tcPr marL="0" marT="0" marB="0" anchor="ctr">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0.003</a:t>
                      </a:r>
                      <a:endParaRPr lang="en-US" sz="1400" dirty="0">
                        <a:solidFill>
                          <a:schemeClr val="tx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FF00"/>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95%</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lumMod val="95000"/>
                        <a:lumOff val="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4%</a:t>
                      </a:r>
                      <a:endParaRPr lang="en-US" sz="1400" dirty="0">
                        <a:solidFill>
                          <a:schemeClr val="tx1"/>
                        </a:solidFill>
                        <a:latin typeface="+mn-lt"/>
                        <a:ea typeface="Times New Roman"/>
                        <a:cs typeface="Times New Roman"/>
                      </a:endParaRPr>
                    </a:p>
                  </a:txBody>
                  <a:tcPr marL="0" marR="36576" marT="0" marB="0" anchor="ctr">
                    <a:lnB w="12700" cap="flat" cmpd="sng" algn="ctr">
                      <a:solidFill>
                        <a:schemeClr val="tx1"/>
                      </a:solid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B w="12700" cap="flat" cmpd="sng" algn="ctr">
                      <a:solidFill>
                        <a:schemeClr val="tx1"/>
                      </a:solid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B w="12700" cap="flat" cmpd="sng" algn="ctr">
                      <a:solidFill>
                        <a:schemeClr val="tx1"/>
                      </a:solid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r h="301763">
                <a:tc>
                  <a:txBody>
                    <a:bodyPr/>
                    <a:lstStyle/>
                    <a:p>
                      <a:pPr algn="ctr"/>
                      <a:r>
                        <a:rPr lang="en-US" sz="1400" smtClean="0">
                          <a:latin typeface="+mn-lt"/>
                        </a:rPr>
                        <a:t>Rand</a:t>
                      </a:r>
                      <a:endParaRPr lang="en-US" sz="1400" dirty="0">
                        <a:latin typeface="+mn-lt"/>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100%</a:t>
                      </a: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tabLst>
                          <a:tab pos="228600" algn="l"/>
                        </a:tabLst>
                      </a:pPr>
                      <a:r>
                        <a:rPr lang="en-US" sz="1400" dirty="0">
                          <a:latin typeface="+mn-lt"/>
                          <a:ea typeface="Times New Roman"/>
                          <a:cs typeface="Times New Roman"/>
                        </a:rPr>
                        <a:t>5</a:t>
                      </a:r>
                    </a:p>
                  </a:txBody>
                  <a:tcPr marL="0" marR="0" marT="0" marB="0" anchor="ctr">
                    <a:lnT w="12700" cap="flat" cmpd="sng" algn="ctr">
                      <a:solidFill>
                        <a:schemeClr val="tx1"/>
                      </a:solidFill>
                      <a:prstDash val="solid"/>
                      <a:round/>
                      <a:headEnd type="none" w="med" len="med"/>
                      <a:tailEnd type="none" w="med" len="med"/>
                    </a:lnT>
                    <a:solidFill>
                      <a:schemeClr val="accent5">
                        <a:lumMod val="60000"/>
                        <a:lumOff val="40000"/>
                      </a:schemeClr>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tab pos="228600" algn="l"/>
                        </a:tabLst>
                        <a:defRPr/>
                      </a:pPr>
                      <a:r>
                        <a:rPr lang="en-US" sz="1400" dirty="0" smtClean="0">
                          <a:latin typeface="+mn-lt"/>
                          <a:ea typeface="Times New Roman"/>
                          <a:cs typeface="Times New Roman"/>
                        </a:rPr>
                        <a:t>(300,100)</a:t>
                      </a: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290</a:t>
                      </a:r>
                      <a:endParaRPr lang="en-US" sz="1400" dirty="0">
                        <a:latin typeface="+mn-lt"/>
                        <a:ea typeface="Times New Roman"/>
                        <a:cs typeface="Times New Roman"/>
                      </a:endParaRPr>
                    </a:p>
                  </a:txBody>
                  <a:tcPr marL="0" marR="137160" marT="0" marB="0" anchor="ctr">
                    <a:lnT w="12700" cap="flat" cmpd="sng" algn="ctr">
                      <a:solidFill>
                        <a:schemeClr val="tx1"/>
                      </a:solidFill>
                      <a:prstDash val="solid"/>
                      <a:round/>
                      <a:headEnd type="none" w="med" len="med"/>
                      <a:tailEnd type="none" w="med" len="med"/>
                    </a:lnT>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&gt;30000</a:t>
                      </a:r>
                      <a:r>
                        <a:rPr lang="en-US" sz="1400" baseline="0" dirty="0" smtClean="0">
                          <a:latin typeface="+mn-lt"/>
                          <a:ea typeface="Times New Roman"/>
                          <a:cs typeface="Times New Roman"/>
                        </a:rPr>
                        <a:t> s</a:t>
                      </a:r>
                      <a:endParaRPr lang="en-US" sz="1400" dirty="0">
                        <a:latin typeface="+mn-lt"/>
                        <a:ea typeface="Times New Roman"/>
                        <a:cs typeface="Times New Roman"/>
                      </a:endParaRPr>
                    </a:p>
                  </a:txBody>
                  <a:tcPr marL="0" marT="0" marB="0"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buFont typeface="Wingdings"/>
                        <a:buNone/>
                        <a:tabLst>
                          <a:tab pos="228600" algn="l"/>
                        </a:tabLst>
                      </a:pPr>
                      <a:r>
                        <a:rPr lang="en-US" sz="1400" dirty="0" smtClean="0">
                          <a:solidFill>
                            <a:schemeClr val="bg1"/>
                          </a:solidFill>
                          <a:latin typeface="+mn-lt"/>
                          <a:ea typeface="Times New Roman"/>
                          <a:cs typeface="Times New Roman"/>
                        </a:rPr>
                        <a:t>&gt;103</a:t>
                      </a:r>
                      <a:endParaRPr lang="en-US" sz="1400" dirty="0">
                        <a:solidFill>
                          <a:schemeClr val="bg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88%</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85000"/>
                        <a:lumOff val="1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12%</a:t>
                      </a:r>
                      <a:endParaRPr lang="en-US" sz="1400" dirty="0">
                        <a:solidFill>
                          <a:schemeClr val="tx1"/>
                        </a:solidFill>
                        <a:latin typeface="+mn-lt"/>
                        <a:ea typeface="Times New Roman"/>
                        <a:cs typeface="Times New Roman"/>
                      </a:endParaRPr>
                    </a:p>
                  </a:txBody>
                  <a:tcPr marL="0" marR="36576" marT="0" marB="0" anchor="ct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T w="12700" cap="flat" cmpd="sng" algn="ctr">
                      <a:solidFill>
                        <a:schemeClr val="tx1"/>
                      </a:solidFill>
                      <a:prstDash val="solid"/>
                      <a:round/>
                      <a:headEnd type="none" w="med" len="med"/>
                      <a:tailEnd type="none" w="med" len="med"/>
                    </a:lnT>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T w="12700" cap="flat" cmpd="sng" algn="ctr">
                      <a:solidFill>
                        <a:schemeClr val="tx1"/>
                      </a:solidFill>
                      <a:prstDash val="solid"/>
                      <a:round/>
                      <a:headEnd type="none" w="med" len="med"/>
                      <a:tailEnd type="none" w="med" len="med"/>
                    </a:lnT>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301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smtClean="0">
                          <a:latin typeface="+mn-lt"/>
                        </a:rPr>
                        <a:t>Rand</a:t>
                      </a:r>
                      <a:endParaRPr lang="en-US" sz="1400" dirty="0" smtClean="0">
                        <a:latin typeface="+mn-lt"/>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100%</a:t>
                      </a:r>
                    </a:p>
                  </a:txBody>
                  <a:tcPr marL="0" marR="0" marT="0" marB="0" anchor="ctr"/>
                </a:tc>
                <a:tc>
                  <a:txBody>
                    <a:bodyPr/>
                    <a:lstStyle/>
                    <a:p>
                      <a:pPr marL="0" marR="0" algn="ctr">
                        <a:lnSpc>
                          <a:spcPct val="150000"/>
                        </a:lnSpc>
                        <a:spcBef>
                          <a:spcPts val="0"/>
                        </a:spcBef>
                        <a:spcAft>
                          <a:spcPts val="0"/>
                        </a:spcAft>
                        <a:tabLst>
                          <a:tab pos="228600" algn="l"/>
                        </a:tabLst>
                      </a:pPr>
                      <a:r>
                        <a:rPr lang="en-US" sz="1400" dirty="0">
                          <a:latin typeface="+mn-lt"/>
                          <a:ea typeface="Times New Roman"/>
                          <a:cs typeface="Times New Roman"/>
                        </a:rPr>
                        <a:t>10</a:t>
                      </a:r>
                    </a:p>
                  </a:txBody>
                  <a:tcPr marL="0" marR="0" marT="0" marB="0" anchor="ctr">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(200,70)</a:t>
                      </a:r>
                      <a:endParaRPr lang="en-US" sz="1400" dirty="0">
                        <a:latin typeface="+mn-lt"/>
                        <a:ea typeface="Times New Roman"/>
                        <a:cs typeface="Times New Roman"/>
                      </a:endParaRPr>
                    </a:p>
                  </a:txBody>
                  <a:tcPr marL="0" marR="0" marT="0" marB="0" anchor="ct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1736</a:t>
                      </a:r>
                      <a:endParaRPr lang="en-US" sz="1400" dirty="0">
                        <a:latin typeface="+mn-lt"/>
                        <a:ea typeface="Times New Roman"/>
                        <a:cs typeface="Times New Roman"/>
                      </a:endParaRPr>
                    </a:p>
                  </a:txBody>
                  <a:tcPr marL="0" marR="137160" marT="0" marB="0" anchor="ct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801 s</a:t>
                      </a:r>
                      <a:endParaRPr lang="en-US" sz="1400" dirty="0">
                        <a:latin typeface="+mn-lt"/>
                        <a:ea typeface="Times New Roman"/>
                        <a:cs typeface="Times New Roman"/>
                      </a:endParaRPr>
                    </a:p>
                  </a:txBody>
                  <a:tcPr marL="0" marT="0" marB="0" anchor="ctr"/>
                </a:tc>
                <a:tc>
                  <a:txBody>
                    <a:bodyPr/>
                    <a:lstStyle/>
                    <a:p>
                      <a:pPr marL="0" marR="0" algn="ct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0.461</a:t>
                      </a:r>
                      <a:endParaRPr lang="en-US" sz="1400" dirty="0">
                        <a:solidFill>
                          <a:schemeClr val="tx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solidFill>
                      <a:srgbClr val="99FF66"/>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79%</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solidFill>
                      <a:schemeClr val="tx1">
                        <a:lumMod val="75000"/>
                        <a:lumOff val="2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2%</a:t>
                      </a:r>
                      <a:endParaRPr lang="en-US" sz="1400" dirty="0">
                        <a:solidFill>
                          <a:schemeClr val="tx1"/>
                        </a:solidFill>
                        <a:latin typeface="+mn-lt"/>
                        <a:ea typeface="Times New Roman"/>
                        <a:cs typeface="Times New Roman"/>
                      </a:endParaRPr>
                    </a:p>
                  </a:txBody>
                  <a:tcPr marL="0" marR="36576" marT="0" marB="0" anchor="ctr">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19%</a:t>
                      </a:r>
                      <a:endParaRPr lang="en-US" sz="1400" dirty="0">
                        <a:solidFill>
                          <a:schemeClr val="tx1"/>
                        </a:solidFill>
                        <a:latin typeface="+mn-lt"/>
                        <a:ea typeface="Times New Roman"/>
                        <a:cs typeface="Times New Roman"/>
                      </a:endParaRPr>
                    </a:p>
                  </a:txBody>
                  <a:tcPr marL="0" marR="36576" marT="0" marB="0" anchor="ctr">
                    <a:solidFill>
                      <a:schemeClr val="bg1">
                        <a:lumMod val="8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noFill/>
                  </a:tcPr>
                </a:tc>
              </a:tr>
              <a:tr h="301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smtClean="0">
                          <a:latin typeface="+mn-lt"/>
                        </a:rPr>
                        <a:t>Rand</a:t>
                      </a:r>
                      <a:endParaRPr lang="en-US" sz="1400" dirty="0" smtClean="0">
                        <a:latin typeface="+mn-lt"/>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100%</a:t>
                      </a:r>
                    </a:p>
                  </a:txBody>
                  <a:tcPr marL="0" marR="0" marT="0" marB="0" anchor="ct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20</a:t>
                      </a:r>
                      <a:endParaRPr lang="en-US" sz="1400" dirty="0">
                        <a:latin typeface="+mn-lt"/>
                        <a:ea typeface="Times New Roman"/>
                        <a:cs typeface="Times New Roman"/>
                      </a:endParaRPr>
                    </a:p>
                  </a:txBody>
                  <a:tcPr marL="0" marR="0" marT="0" marB="0" anchor="ctr">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(200,70)</a:t>
                      </a:r>
                      <a:endParaRPr lang="en-US" sz="1400" dirty="0">
                        <a:latin typeface="+mn-lt"/>
                        <a:ea typeface="Times New Roman"/>
                        <a:cs typeface="Times New Roman"/>
                      </a:endParaRPr>
                    </a:p>
                  </a:txBody>
                  <a:tcPr marL="0" marR="0" marT="0" marB="0" anchor="ct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872</a:t>
                      </a:r>
                      <a:endParaRPr lang="en-US" sz="1400" dirty="0">
                        <a:latin typeface="+mn-lt"/>
                        <a:ea typeface="Times New Roman"/>
                        <a:cs typeface="Times New Roman"/>
                      </a:endParaRPr>
                    </a:p>
                  </a:txBody>
                  <a:tcPr marL="0" marR="137160" marT="0" marB="0" anchor="ct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42 s</a:t>
                      </a:r>
                      <a:endParaRPr lang="en-US" sz="1400" dirty="0">
                        <a:latin typeface="+mn-lt"/>
                        <a:ea typeface="Times New Roman"/>
                        <a:cs typeface="Times New Roman"/>
                      </a:endParaRPr>
                    </a:p>
                  </a:txBody>
                  <a:tcPr marL="0" marT="0" marB="0" anchor="ctr"/>
                </a:tc>
                <a:tc>
                  <a:txBody>
                    <a:bodyPr/>
                    <a:lstStyle/>
                    <a:p>
                      <a:pPr marL="0" marR="0" algn="ct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0.048</a:t>
                      </a:r>
                      <a:endParaRPr lang="en-US" sz="1400" dirty="0">
                        <a:solidFill>
                          <a:schemeClr val="tx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solidFill>
                      <a:srgbClr val="00FF00"/>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92%</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solidFill>
                      <a:schemeClr val="tx1">
                        <a:lumMod val="95000"/>
                        <a:lumOff val="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1%</a:t>
                      </a:r>
                      <a:endParaRPr lang="en-US" sz="1400" dirty="0">
                        <a:solidFill>
                          <a:schemeClr val="tx1"/>
                        </a:solidFill>
                        <a:latin typeface="+mn-lt"/>
                        <a:ea typeface="Times New Roman"/>
                        <a:cs typeface="Times New Roman"/>
                      </a:endParaRPr>
                    </a:p>
                  </a:txBody>
                  <a:tcPr marL="0" marR="36576" marT="0" marB="0" anchor="ctr">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noFill/>
                  </a:tcPr>
                </a:tc>
              </a:tr>
              <a:tr h="301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Rand</a:t>
                      </a: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100%</a:t>
                      </a: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40</a:t>
                      </a:r>
                      <a:endParaRPr lang="en-US" sz="1400" dirty="0">
                        <a:latin typeface="+mn-lt"/>
                        <a:ea typeface="Times New Roman"/>
                        <a:cs typeface="Times New Roman"/>
                      </a:endParaRPr>
                    </a:p>
                  </a:txBody>
                  <a:tcPr marL="0" marR="0" marT="0" marB="0" anchor="ctr">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tab pos="228600" algn="l"/>
                        </a:tabLst>
                        <a:defRPr/>
                      </a:pPr>
                      <a:r>
                        <a:rPr lang="en-US" sz="1400" dirty="0" smtClean="0">
                          <a:latin typeface="+mn-lt"/>
                          <a:ea typeface="Times New Roman"/>
                          <a:cs typeface="Times New Roman"/>
                        </a:rPr>
                        <a:t>(300,100)</a:t>
                      </a: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7472</a:t>
                      </a:r>
                      <a:endParaRPr lang="en-US" sz="1400" dirty="0">
                        <a:latin typeface="+mn-lt"/>
                        <a:ea typeface="Times New Roman"/>
                        <a:cs typeface="Times New Roman"/>
                      </a:endParaRPr>
                    </a:p>
                  </a:txBody>
                  <a:tcPr marL="0" marR="137160" marT="0" marB="0" anchor="ctr">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24 s</a:t>
                      </a:r>
                      <a:endParaRPr lang="en-US" sz="1400" dirty="0">
                        <a:latin typeface="+mn-lt"/>
                        <a:ea typeface="Times New Roman"/>
                        <a:cs typeface="Times New Roman"/>
                      </a:endParaRPr>
                    </a:p>
                  </a:txBody>
                  <a:tcPr marL="0" marT="0" marB="0" anchor="ctr">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0.003</a:t>
                      </a:r>
                      <a:endParaRPr lang="en-US" sz="1400" dirty="0">
                        <a:solidFill>
                          <a:schemeClr val="tx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FF00"/>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82%</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4%</a:t>
                      </a:r>
                      <a:endParaRPr lang="en-US" sz="1400" dirty="0">
                        <a:solidFill>
                          <a:schemeClr val="tx1"/>
                        </a:solidFill>
                        <a:latin typeface="+mn-lt"/>
                        <a:ea typeface="Times New Roman"/>
                        <a:cs typeface="Times New Roman"/>
                      </a:endParaRPr>
                    </a:p>
                  </a:txBody>
                  <a:tcPr marL="0" marR="36576" marT="0" marB="0" anchor="ctr">
                    <a:lnB w="12700" cap="flat" cmpd="sng" algn="ctr">
                      <a:solidFill>
                        <a:schemeClr val="tx1"/>
                      </a:solid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B w="12700" cap="flat" cmpd="sng" algn="ctr">
                      <a:solidFill>
                        <a:schemeClr val="tx1"/>
                      </a:solid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B w="12700" cap="flat" cmpd="sng" algn="ctr">
                      <a:solidFill>
                        <a:schemeClr val="tx1"/>
                      </a:solid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en-US" dirty="0" smtClean="0"/>
              <a:t>Benders Approach: </a:t>
            </a:r>
            <a:r>
              <a:rPr lang="en-US" dirty="0" err="1" smtClean="0"/>
              <a:t>Subproblem</a:t>
            </a:r>
            <a:endParaRPr lang="en-US" dirty="0" smtClean="0"/>
          </a:p>
        </p:txBody>
      </p:sp>
      <p:sp>
        <p:nvSpPr>
          <p:cNvPr id="10" name="Content Placeholder 9"/>
          <p:cNvSpPr>
            <a:spLocks noGrp="1"/>
          </p:cNvSpPr>
          <p:nvPr>
            <p:ph sz="quarter" idx="1"/>
          </p:nvPr>
        </p:nvSpPr>
        <p:spPr/>
        <p:txBody>
          <a:bodyPr/>
          <a:lstStyle/>
          <a:p>
            <a:endParaRPr lang="en-US" dirty="0"/>
          </a:p>
        </p:txBody>
      </p:sp>
      <p:sp>
        <p:nvSpPr>
          <p:cNvPr id="24580" name="Rectangle 6"/>
          <p:cNvSpPr>
            <a:spLocks noGrp="1" noChangeArrowheads="1"/>
          </p:cNvSpPr>
          <p:nvPr>
            <p:ph sz="quarter" idx="2"/>
          </p:nvPr>
        </p:nvSpPr>
        <p:spPr>
          <a:xfrm>
            <a:off x="304800" y="1524000"/>
            <a:ext cx="4038600" cy="4953000"/>
          </a:xfrm>
        </p:spPr>
        <p:txBody>
          <a:bodyPr>
            <a:normAutofit fontScale="92500" lnSpcReduction="20000"/>
          </a:bodyPr>
          <a:lstStyle/>
          <a:p>
            <a:pPr eaLnBrk="1" hangingPunct="1">
              <a:buFont typeface="Wingdings" pitchFamily="2" charset="2"/>
              <a:buNone/>
            </a:pPr>
            <a:r>
              <a:rPr lang="en-US" sz="2200" dirty="0" err="1" smtClean="0"/>
              <a:t>Subproblem</a:t>
            </a:r>
            <a:r>
              <a:rPr lang="en-US" sz="2200" dirty="0" smtClean="0"/>
              <a:t> relative to solution </a:t>
            </a:r>
            <a:r>
              <a:rPr lang="en-US" sz="2200" dirty="0" err="1" smtClean="0"/>
              <a:t>x</a:t>
            </a:r>
            <a:r>
              <a:rPr lang="en-US" sz="2200" baseline="30000" dirty="0" err="1" smtClean="0"/>
              <a:t>k</a:t>
            </a:r>
            <a:r>
              <a:rPr lang="en-US" sz="2200" baseline="30000" dirty="0" smtClean="0"/>
              <a:t> </a:t>
            </a:r>
            <a:r>
              <a:rPr lang="en-US" sz="2200" dirty="0" smtClean="0"/>
              <a:t>(fixed)</a:t>
            </a:r>
            <a:endParaRPr lang="en-US" sz="2200" baseline="30000" dirty="0" smtClean="0"/>
          </a:p>
          <a:p>
            <a:pPr eaLnBrk="1" hangingPunct="1">
              <a:buFont typeface="Wingdings" pitchFamily="2" charset="2"/>
              <a:buNone/>
            </a:pPr>
            <a:r>
              <a:rPr lang="en-US" sz="2200" baseline="30000" dirty="0" smtClean="0"/>
              <a:t> </a:t>
            </a:r>
            <a:endParaRPr lang="en-US" sz="2200" dirty="0" smtClean="0"/>
          </a:p>
          <a:p>
            <a:pPr eaLnBrk="1" hangingPunct="1">
              <a:buFont typeface="Wingdings" pitchFamily="2" charset="2"/>
              <a:buNone/>
            </a:pPr>
            <a:r>
              <a:rPr lang="en-US" sz="2200" dirty="0" smtClean="0"/>
              <a:t>	min cy</a:t>
            </a:r>
          </a:p>
          <a:p>
            <a:pPr>
              <a:buNone/>
            </a:pPr>
            <a:r>
              <a:rPr lang="en-US" sz="2200" dirty="0" smtClean="0"/>
              <a:t>	Ay ≥ b- F(</a:t>
            </a:r>
            <a:r>
              <a:rPr lang="en-US" sz="2200" dirty="0" err="1" smtClean="0"/>
              <a:t>x</a:t>
            </a:r>
            <a:r>
              <a:rPr lang="en-US" sz="2200" baseline="30000" dirty="0" err="1" smtClean="0"/>
              <a:t>k</a:t>
            </a:r>
            <a:r>
              <a:rPr lang="en-US" sz="2200" baseline="30000" dirty="0" smtClean="0"/>
              <a:t> </a:t>
            </a:r>
            <a:r>
              <a:rPr lang="en-US" sz="2200" dirty="0" smtClean="0"/>
              <a:t>)</a:t>
            </a:r>
          </a:p>
          <a:p>
            <a:pPr>
              <a:buNone/>
            </a:pPr>
            <a:r>
              <a:rPr lang="en-US" sz="2200" dirty="0" smtClean="0"/>
              <a:t>	y </a:t>
            </a:r>
            <a:r>
              <a:rPr lang="en-US" sz="2400" dirty="0" smtClean="0">
                <a:ea typeface="Arial Unicode MS" pitchFamily="34" charset="-128"/>
                <a:cs typeface="Arial Unicode MS" pitchFamily="34" charset="-128"/>
              </a:rPr>
              <a:t>≥ 0</a:t>
            </a:r>
            <a:endParaRPr lang="en-US" sz="2200" baseline="-25000" dirty="0" smtClean="0">
              <a:ea typeface="Arial Unicode MS" pitchFamily="34" charset="-128"/>
              <a:cs typeface="Arial Unicode MS" pitchFamily="34" charset="-128"/>
            </a:endParaRPr>
          </a:p>
          <a:p>
            <a:pPr eaLnBrk="1" hangingPunct="1">
              <a:buNone/>
            </a:pPr>
            <a:endParaRPr lang="en-US" sz="2200" dirty="0" smtClean="0">
              <a:ea typeface="Arial Unicode MS" pitchFamily="34" charset="-128"/>
              <a:cs typeface="Arial Unicode MS" pitchFamily="34" charset="-128"/>
            </a:endParaRPr>
          </a:p>
          <a:p>
            <a:pPr eaLnBrk="1" hangingPunct="1">
              <a:buNone/>
            </a:pPr>
            <a:r>
              <a:rPr lang="en-US" sz="2200" dirty="0" smtClean="0">
                <a:ea typeface="Arial Unicode MS" pitchFamily="34" charset="-128"/>
                <a:cs typeface="Arial Unicode MS" pitchFamily="34" charset="-128"/>
              </a:rPr>
              <a:t>Two possibilities:</a:t>
            </a:r>
          </a:p>
          <a:p>
            <a:pPr eaLnBrk="1" hangingPunct="1">
              <a:buNone/>
            </a:pPr>
            <a:endParaRPr lang="en-US" sz="2200" dirty="0" smtClean="0">
              <a:ea typeface="Arial Unicode MS" pitchFamily="34" charset="-128"/>
              <a:cs typeface="Arial Unicode MS" pitchFamily="34" charset="-128"/>
            </a:endParaRPr>
          </a:p>
          <a:p>
            <a:pPr marL="457200" indent="-457200">
              <a:buFont typeface="+mj-lt"/>
              <a:buAutoNum type="arabicPeriod"/>
            </a:pPr>
            <a:r>
              <a:rPr lang="en-US" sz="2200" dirty="0" smtClean="0">
                <a:ea typeface="Arial Unicode MS" pitchFamily="34" charset="-128"/>
                <a:cs typeface="Arial Unicode MS" pitchFamily="34" charset="-128"/>
              </a:rPr>
              <a:t>Infeasible: proof of infeasibility of </a:t>
            </a:r>
            <a:r>
              <a:rPr lang="en-US" sz="2200" dirty="0" err="1" smtClean="0">
                <a:ea typeface="Arial Unicode MS" pitchFamily="34" charset="-128"/>
                <a:cs typeface="Arial Unicode MS" pitchFamily="34" charset="-128"/>
              </a:rPr>
              <a:t>x</a:t>
            </a:r>
            <a:r>
              <a:rPr lang="en-US" sz="2200" i="1" baseline="30000" dirty="0" err="1" smtClean="0">
                <a:ea typeface="Arial Unicode MS" pitchFamily="34" charset="-128"/>
                <a:cs typeface="Arial Unicode MS" pitchFamily="34" charset="-128"/>
              </a:rPr>
              <a:t>k</a:t>
            </a:r>
            <a:r>
              <a:rPr lang="en-US" sz="2200" i="1" baseline="30000" dirty="0" smtClean="0">
                <a:ea typeface="Arial Unicode MS" pitchFamily="34" charset="-128"/>
                <a:cs typeface="Arial Unicode MS" pitchFamily="34" charset="-128"/>
              </a:rPr>
              <a:t> </a:t>
            </a:r>
            <a:r>
              <a:rPr lang="en-US" sz="2200" i="1" dirty="0" smtClean="0">
                <a:ea typeface="Arial Unicode MS" pitchFamily="34" charset="-128"/>
                <a:cs typeface="Arial Unicode MS" pitchFamily="34" charset="-128"/>
              </a:rPr>
              <a:t>  vector v such that v (b-F(</a:t>
            </a:r>
            <a:r>
              <a:rPr lang="en-US" sz="2200" dirty="0" err="1" smtClean="0"/>
              <a:t>x</a:t>
            </a:r>
            <a:r>
              <a:rPr lang="en-US" sz="2200" baseline="30000" dirty="0" err="1" smtClean="0"/>
              <a:t>k</a:t>
            </a:r>
            <a:r>
              <a:rPr lang="en-US" sz="2200" dirty="0" smtClean="0"/>
              <a:t>)) &gt; 0</a:t>
            </a:r>
          </a:p>
          <a:p>
            <a:pPr marL="457200" indent="-457200">
              <a:buFont typeface="+mj-lt"/>
              <a:buAutoNum type="arabicPeriod"/>
            </a:pPr>
            <a:r>
              <a:rPr lang="en-US" sz="2200" dirty="0" smtClean="0">
                <a:ea typeface="Arial Unicode MS" pitchFamily="34" charset="-128"/>
                <a:cs typeface="Arial Unicode MS" pitchFamily="34" charset="-128"/>
              </a:rPr>
              <a:t>Feasible: proof of lower bound on optimal objective </a:t>
            </a:r>
            <a:r>
              <a:rPr lang="en-US" sz="2200" i="1" dirty="0" smtClean="0">
                <a:ea typeface="Arial Unicode MS" pitchFamily="34" charset="-128"/>
                <a:cs typeface="Arial Unicode MS" pitchFamily="34" charset="-128"/>
              </a:rPr>
              <a:t>vector u such that f(</a:t>
            </a:r>
            <a:r>
              <a:rPr lang="en-US" sz="2200" i="1" dirty="0" err="1" smtClean="0">
                <a:ea typeface="Arial Unicode MS" pitchFamily="34" charset="-128"/>
                <a:cs typeface="Arial Unicode MS" pitchFamily="34" charset="-128"/>
              </a:rPr>
              <a:t>x</a:t>
            </a:r>
            <a:r>
              <a:rPr lang="en-US" sz="2200" i="1" baseline="30000" dirty="0" err="1" smtClean="0">
                <a:ea typeface="Arial Unicode MS" pitchFamily="34" charset="-128"/>
                <a:cs typeface="Arial Unicode MS" pitchFamily="34" charset="-128"/>
              </a:rPr>
              <a:t>k</a:t>
            </a:r>
            <a:r>
              <a:rPr lang="en-US" sz="2200" i="1" dirty="0" smtClean="0">
                <a:ea typeface="Arial Unicode MS" pitchFamily="34" charset="-128"/>
                <a:cs typeface="Arial Unicode MS" pitchFamily="34" charset="-128"/>
              </a:rPr>
              <a:t>) + u (b-  F(</a:t>
            </a:r>
            <a:r>
              <a:rPr lang="en-US" sz="2200" i="1" dirty="0" err="1" smtClean="0">
                <a:ea typeface="Arial Unicode MS" pitchFamily="34" charset="-128"/>
                <a:cs typeface="Arial Unicode MS" pitchFamily="34" charset="-128"/>
              </a:rPr>
              <a:t>x</a:t>
            </a:r>
            <a:r>
              <a:rPr lang="en-US" sz="2200" i="1" baseline="30000" dirty="0" err="1" smtClean="0">
                <a:ea typeface="Arial Unicode MS" pitchFamily="34" charset="-128"/>
                <a:cs typeface="Arial Unicode MS" pitchFamily="34" charset="-128"/>
              </a:rPr>
              <a:t>k</a:t>
            </a:r>
            <a:r>
              <a:rPr lang="en-US" sz="2200" i="1" dirty="0" smtClean="0">
                <a:ea typeface="Arial Unicode MS" pitchFamily="34" charset="-128"/>
                <a:cs typeface="Arial Unicode MS" pitchFamily="34" charset="-128"/>
              </a:rPr>
              <a:t>)) is a lower bound on overall objective.</a:t>
            </a:r>
          </a:p>
          <a:p>
            <a:pPr marL="457200" indent="-457200">
              <a:buNone/>
            </a:pPr>
            <a:r>
              <a:rPr lang="en-US" sz="2200" dirty="0" smtClean="0">
                <a:ea typeface="Arial Unicode MS" pitchFamily="34" charset="-128"/>
                <a:cs typeface="Arial Unicode MS" pitchFamily="34" charset="-128"/>
              </a:rPr>
              <a:t>Key idea:  constraints work for all x, not just </a:t>
            </a:r>
            <a:r>
              <a:rPr lang="en-US" sz="2200" dirty="0" err="1" smtClean="0">
                <a:ea typeface="Arial Unicode MS" pitchFamily="34" charset="-128"/>
                <a:cs typeface="Arial Unicode MS" pitchFamily="34" charset="-128"/>
              </a:rPr>
              <a:t>x</a:t>
            </a:r>
            <a:r>
              <a:rPr lang="en-US" sz="2200" baseline="30000" dirty="0" err="1" smtClean="0">
                <a:ea typeface="Arial Unicode MS" pitchFamily="34" charset="-128"/>
                <a:cs typeface="Arial Unicode MS" pitchFamily="34" charset="-128"/>
              </a:rPr>
              <a:t>k</a:t>
            </a:r>
            <a:r>
              <a:rPr lang="en-US" sz="2200" baseline="30000" dirty="0" smtClean="0">
                <a:ea typeface="Arial Unicode MS" pitchFamily="34" charset="-128"/>
                <a:cs typeface="Arial Unicode MS" pitchFamily="34" charset="-128"/>
              </a:rPr>
              <a:t> </a:t>
            </a:r>
            <a:r>
              <a:rPr lang="en-US" sz="2200" dirty="0" smtClean="0">
                <a:ea typeface="Arial Unicode MS" pitchFamily="34" charset="-128"/>
                <a:cs typeface="Arial Unicode MS" pitchFamily="34" charset="-128"/>
              </a:rPr>
              <a:t> (v and u are feasible for all x)</a:t>
            </a:r>
            <a:endParaRPr lang="en-US" sz="2200" baseline="30000" dirty="0" smtClean="0">
              <a:ea typeface="Arial Unicode MS" pitchFamily="34" charset="-128"/>
              <a:cs typeface="Arial Unicode MS" pitchFamily="34" charset="-128"/>
            </a:endParaRPr>
          </a:p>
        </p:txBody>
      </p:sp>
      <p:sp>
        <p:nvSpPr>
          <p:cNvPr id="24583" name="Line 10"/>
          <p:cNvSpPr>
            <a:spLocks noChangeShapeType="1"/>
          </p:cNvSpPr>
          <p:nvPr/>
        </p:nvSpPr>
        <p:spPr bwMode="auto">
          <a:xfrm>
            <a:off x="4419600" y="1143000"/>
            <a:ext cx="0" cy="54864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4580">
                                            <p:txEl>
                                              <p:pRg st="6" end="6"/>
                                            </p:txEl>
                                          </p:spTgt>
                                        </p:tgtEl>
                                        <p:attrNameLst>
                                          <p:attrName>style.visibility</p:attrName>
                                        </p:attrNameLst>
                                      </p:cBhvr>
                                      <p:to>
                                        <p:strVal val="visible"/>
                                      </p:to>
                                    </p:set>
                                    <p:animEffect transition="in" filter="blinds(horizontal)">
                                      <p:cBhvr>
                                        <p:cTn id="7" dur="500"/>
                                        <p:tgtEl>
                                          <p:spTgt spid="24580">
                                            <p:txEl>
                                              <p:pRg st="6" end="6"/>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4580">
                                            <p:txEl>
                                              <p:pRg st="8" end="8"/>
                                            </p:txEl>
                                          </p:spTgt>
                                        </p:tgtEl>
                                        <p:attrNameLst>
                                          <p:attrName>style.visibility</p:attrName>
                                        </p:attrNameLst>
                                      </p:cBhvr>
                                      <p:to>
                                        <p:strVal val="visible"/>
                                      </p:to>
                                    </p:set>
                                    <p:animEffect transition="in" filter="blinds(horizontal)">
                                      <p:cBhvr>
                                        <p:cTn id="10" dur="500"/>
                                        <p:tgtEl>
                                          <p:spTgt spid="24580">
                                            <p:txEl>
                                              <p:pRg st="8" end="8"/>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4580">
                                            <p:txEl>
                                              <p:pRg st="9" end="9"/>
                                            </p:txEl>
                                          </p:spTgt>
                                        </p:tgtEl>
                                        <p:attrNameLst>
                                          <p:attrName>style.visibility</p:attrName>
                                        </p:attrNameLst>
                                      </p:cBhvr>
                                      <p:to>
                                        <p:strVal val="visible"/>
                                      </p:to>
                                    </p:set>
                                    <p:animEffect transition="in" filter="blinds(horizontal)">
                                      <p:cBhvr>
                                        <p:cTn id="13" dur="500"/>
                                        <p:tgtEl>
                                          <p:spTgt spid="24580">
                                            <p:txEl>
                                              <p:pRg st="9" end="9"/>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4580">
                                            <p:txEl>
                                              <p:pRg st="10" end="10"/>
                                            </p:txEl>
                                          </p:spTgt>
                                        </p:tgtEl>
                                        <p:attrNameLst>
                                          <p:attrName>style.visibility</p:attrName>
                                        </p:attrNameLst>
                                      </p:cBhvr>
                                      <p:to>
                                        <p:strVal val="visible"/>
                                      </p:to>
                                    </p:set>
                                    <p:animEffect transition="in" filter="blinds(horizontal)">
                                      <p:cBhvr>
                                        <p:cTn id="18" dur="500"/>
                                        <p:tgtEl>
                                          <p:spTgt spid="2458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Experiment Results: Timeline Setup</a:t>
            </a:r>
            <a:endParaRPr lang="en-US" sz="3200" dirty="0"/>
          </a:p>
        </p:txBody>
      </p:sp>
      <p:sp>
        <p:nvSpPr>
          <p:cNvPr id="4" name="Slide Number Placeholder 3"/>
          <p:cNvSpPr>
            <a:spLocks noGrp="1"/>
          </p:cNvSpPr>
          <p:nvPr>
            <p:ph type="sldNum" sz="quarter" idx="4294967295"/>
          </p:nvPr>
        </p:nvSpPr>
        <p:spPr>
          <a:xfrm>
            <a:off x="7010400" y="6492875"/>
            <a:ext cx="2133600" cy="365125"/>
          </a:xfrm>
          <a:prstGeom prst="rect">
            <a:avLst/>
          </a:prstGeom>
        </p:spPr>
        <p:txBody>
          <a:bodyPr/>
          <a:lstStyle/>
          <a:p>
            <a:fld id="{54D7275D-F702-454C-896A-A2A3492A169B}" type="slidenum">
              <a:rPr lang="en-US" smtClean="0"/>
              <a:pPr/>
              <a:t>50</a:t>
            </a:fld>
            <a:endParaRPr lang="en-US" dirty="0"/>
          </a:p>
        </p:txBody>
      </p:sp>
      <p:sp>
        <p:nvSpPr>
          <p:cNvPr id="5" name="Date Placeholder 4"/>
          <p:cNvSpPr>
            <a:spLocks noGrp="1"/>
          </p:cNvSpPr>
          <p:nvPr>
            <p:ph type="dt" sz="half" idx="4294967295"/>
          </p:nvPr>
        </p:nvSpPr>
        <p:spPr>
          <a:xfrm>
            <a:off x="0" y="6492875"/>
            <a:ext cx="2133600" cy="365125"/>
          </a:xfrm>
          <a:prstGeom prst="rect">
            <a:avLst/>
          </a:prstGeom>
        </p:spPr>
        <p:txBody>
          <a:bodyPr/>
          <a:lstStyle/>
          <a:p>
            <a:fld id="{7BB7526E-A662-467D-BF26-5E0EE9ED06CC}" type="datetime12">
              <a:rPr lang="en-US" smtClean="0"/>
              <a:pPr/>
              <a:t>8:10 AM</a:t>
            </a:fld>
            <a:endParaRPr lang="en-US"/>
          </a:p>
        </p:txBody>
      </p:sp>
      <p:sp>
        <p:nvSpPr>
          <p:cNvPr id="6" name="Footer Placeholder 5"/>
          <p:cNvSpPr>
            <a:spLocks noGrp="1"/>
          </p:cNvSpPr>
          <p:nvPr>
            <p:ph type="ftr" sz="quarter" idx="4294967295"/>
          </p:nvPr>
        </p:nvSpPr>
        <p:spPr>
          <a:xfrm>
            <a:off x="2133600" y="6492875"/>
            <a:ext cx="4876800" cy="365125"/>
          </a:xfrm>
          <a:prstGeom prst="rect">
            <a:avLst/>
          </a:prstGeom>
        </p:spPr>
        <p:txBody>
          <a:bodyPr/>
          <a:lstStyle/>
          <a:p>
            <a:r>
              <a:rPr lang="en-US" dirty="0" smtClean="0"/>
              <a:t>Project 2: Benders Network Design</a:t>
            </a:r>
            <a:endParaRPr lang="en-US" dirty="0"/>
          </a:p>
        </p:txBody>
      </p:sp>
      <p:graphicFrame>
        <p:nvGraphicFramePr>
          <p:cNvPr id="9" name="Table 8"/>
          <p:cNvGraphicFramePr>
            <a:graphicFrameLocks noGrp="1"/>
          </p:cNvGraphicFramePr>
          <p:nvPr/>
        </p:nvGraphicFramePr>
        <p:xfrm>
          <a:off x="457201" y="1524000"/>
          <a:ext cx="8202277" cy="4267200"/>
        </p:xfrm>
        <a:graphic>
          <a:graphicData uri="http://schemas.openxmlformats.org/drawingml/2006/table">
            <a:tbl>
              <a:tblPr firstRow="1" bandRow="1">
                <a:tableStyleId>{5C22544A-7EE6-4342-B048-85BDC9FD1C3A}</a:tableStyleId>
              </a:tblPr>
              <a:tblGrid>
                <a:gridCol w="548640"/>
                <a:gridCol w="640080"/>
                <a:gridCol w="822960"/>
                <a:gridCol w="1097280"/>
                <a:gridCol w="822960"/>
                <a:gridCol w="822960"/>
                <a:gridCol w="1161397"/>
                <a:gridCol w="457200"/>
                <a:gridCol w="457200"/>
                <a:gridCol w="457200"/>
                <a:gridCol w="457200"/>
                <a:gridCol w="457200"/>
              </a:tblGrid>
              <a:tr h="417441">
                <a:tc>
                  <a:txBody>
                    <a:bodyPr/>
                    <a:lstStyle/>
                    <a:p>
                      <a:pPr algn="ctr"/>
                      <a:r>
                        <a:rPr lang="en-US" sz="1400" dirty="0" smtClean="0"/>
                        <a:t>Setup</a:t>
                      </a:r>
                      <a:endParaRPr lang="en-US" sz="1400" dirty="0"/>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a:t>
                      </a:r>
                    </a:p>
                    <a:p>
                      <a:pPr algn="ctr"/>
                      <a:r>
                        <a:rPr lang="en-US" sz="1400" dirty="0" smtClean="0"/>
                        <a:t>Integer</a:t>
                      </a:r>
                      <a:endParaRPr lang="en-US" sz="1400" dirty="0"/>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 </a:t>
                      </a:r>
                      <a:r>
                        <a:rPr lang="en-US" sz="1400" dirty="0" err="1" smtClean="0"/>
                        <a:t>Dels</a:t>
                      </a:r>
                      <a:endParaRPr lang="en-US" sz="1400" dirty="0" smtClean="0"/>
                    </a:p>
                    <a:p>
                      <a:pPr algn="ctr"/>
                      <a:r>
                        <a:rPr lang="en-US" sz="1400" baseline="0" dirty="0" smtClean="0"/>
                        <a:t>per Route</a:t>
                      </a:r>
                      <a:endParaRPr lang="en-US" sz="1400" dirty="0" smtClean="0"/>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Problem</a:t>
                      </a:r>
                      <a:r>
                        <a:rPr lang="en-US" sz="1400" baseline="0" dirty="0" smtClean="0"/>
                        <a:t> </a:t>
                      </a:r>
                      <a:r>
                        <a:rPr lang="en-US" sz="1400" dirty="0" smtClean="0"/>
                        <a:t>Size</a:t>
                      </a:r>
                    </a:p>
                    <a:p>
                      <a:pPr algn="ctr"/>
                      <a:r>
                        <a:rPr lang="en-US" sz="1400" dirty="0" smtClean="0"/>
                        <a:t>(Routes, </a:t>
                      </a:r>
                      <a:r>
                        <a:rPr lang="en-US" sz="1400" dirty="0" err="1" smtClean="0"/>
                        <a:t>Dels</a:t>
                      </a:r>
                      <a:r>
                        <a:rPr lang="en-US" sz="1400" dirty="0" smtClean="0"/>
                        <a:t>)</a:t>
                      </a:r>
                      <a:endParaRPr lang="en-US" sz="1400" dirty="0"/>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Std</a:t>
                      </a:r>
                      <a:r>
                        <a:rPr lang="en-US" sz="1400" baseline="0" dirty="0" smtClean="0"/>
                        <a:t> </a:t>
                      </a:r>
                      <a:r>
                        <a:rPr lang="en-ZW" sz="1400" dirty="0" smtClean="0"/>
                        <a:t>CPLEX</a:t>
                      </a:r>
                      <a:endParaRPr lang="en-US" sz="1400" dirty="0" smtClean="0"/>
                    </a:p>
                    <a:p>
                      <a:pPr algn="ctr"/>
                      <a:r>
                        <a:rPr lang="en-US" sz="1400" dirty="0" smtClean="0"/>
                        <a:t>Runtime</a:t>
                      </a:r>
                      <a:endParaRPr lang="en-US" sz="1400" dirty="0"/>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Benders</a:t>
                      </a:r>
                    </a:p>
                    <a:p>
                      <a:pPr algn="ctr"/>
                      <a:r>
                        <a:rPr lang="en-US" sz="1400" dirty="0" smtClean="0"/>
                        <a:t>Runtime</a:t>
                      </a:r>
                      <a:endParaRPr lang="en-US" sz="1400" dirty="0"/>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Ratio</a:t>
                      </a:r>
                      <a:endParaRPr lang="en-US" sz="1400" baseline="0" dirty="0" smtClean="0"/>
                    </a:p>
                    <a:p>
                      <a:pPr algn="ctr"/>
                      <a:r>
                        <a:rPr lang="en-US" sz="1400" baseline="0" dirty="0" smtClean="0"/>
                        <a:t>(</a:t>
                      </a:r>
                      <a:r>
                        <a:rPr lang="en-US" sz="1400" dirty="0" smtClean="0"/>
                        <a:t>Full/Benders)</a:t>
                      </a:r>
                      <a:endParaRPr lang="en-US" sz="1400" dirty="0"/>
                    </a:p>
                  </a:txBody>
                  <a:tcPr marL="0" marR="0" marT="0" marB="0" anchor="b">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err="1" smtClean="0"/>
                        <a:t>Mas</a:t>
                      </a:r>
                      <a:endParaRPr lang="en-US" sz="1400" dirty="0" smtClean="0"/>
                    </a:p>
                    <a:p>
                      <a:pPr algn="ctr"/>
                      <a:r>
                        <a:rPr lang="en-US" sz="1400" dirty="0" err="1" smtClean="0"/>
                        <a:t>ter</a:t>
                      </a:r>
                      <a:endParaRPr lang="en-US" sz="1400" b="1" dirty="0"/>
                    </a:p>
                  </a:txBody>
                  <a:tcPr marL="0" marR="0" marT="0" marB="0" anchor="b">
                    <a:lnL w="381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err="1" smtClean="0"/>
                        <a:t>Enum</a:t>
                      </a:r>
                      <a:endParaRPr lang="en-US" sz="1400" dirty="0"/>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Opt</a:t>
                      </a:r>
                    </a:p>
                    <a:p>
                      <a:pPr algn="ctr"/>
                      <a:r>
                        <a:rPr lang="en-US" sz="1400" dirty="0" err="1" smtClean="0"/>
                        <a:t>Vol</a:t>
                      </a:r>
                      <a:endParaRPr lang="en-US" sz="1400" dirty="0"/>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Opt</a:t>
                      </a:r>
                    </a:p>
                    <a:p>
                      <a:pPr algn="ctr"/>
                      <a:r>
                        <a:rPr lang="en-US" sz="1400" dirty="0" smtClean="0"/>
                        <a:t>Gen</a:t>
                      </a:r>
                      <a:endParaRPr lang="en-US" sz="1400" dirty="0"/>
                    </a:p>
                  </a:txBody>
                  <a:tcPr marL="0" marR="0" marT="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t>Quit</a:t>
                      </a:r>
                      <a:endParaRPr lang="en-US" sz="1400" dirty="0"/>
                    </a:p>
                  </a:txBody>
                  <a:tcPr marL="0" marR="0" marT="0"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1763">
                <a:tc>
                  <a:txBody>
                    <a:bodyPr/>
                    <a:lstStyle/>
                    <a:p>
                      <a:pPr algn="ctr"/>
                      <a:r>
                        <a:rPr lang="en-US" sz="1400" dirty="0" smtClean="0">
                          <a:latin typeface="+mn-lt"/>
                        </a:rPr>
                        <a:t>Time</a:t>
                      </a:r>
                      <a:endParaRPr lang="en-US" sz="1400" dirty="0">
                        <a:latin typeface="+mn-lt"/>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mn-lt"/>
                        </a:rPr>
                        <a:t>0%</a:t>
                      </a:r>
                      <a:endParaRPr lang="en-US" sz="1400" dirty="0">
                        <a:latin typeface="+mn-lt"/>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tabLst>
                          <a:tab pos="228600" algn="l"/>
                        </a:tabLst>
                      </a:pPr>
                      <a:r>
                        <a:rPr lang="en-US" sz="1400" dirty="0">
                          <a:latin typeface="+mn-lt"/>
                          <a:ea typeface="Times New Roman"/>
                          <a:cs typeface="Times New Roman"/>
                        </a:rPr>
                        <a:t>5</a:t>
                      </a:r>
                    </a:p>
                  </a:txBody>
                  <a:tcPr marL="0" marR="0" marT="0" marB="0" anchor="ctr">
                    <a:lnT w="12700" cap="flat" cmpd="sng" algn="ctr">
                      <a:solidFill>
                        <a:schemeClr val="tx1"/>
                      </a:solidFill>
                      <a:prstDash val="solid"/>
                      <a:round/>
                      <a:headEnd type="none" w="med" len="med"/>
                      <a:tailEnd type="none" w="med" len="med"/>
                    </a:lnT>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(300,100)</a:t>
                      </a:r>
                      <a:endParaRPr lang="en-US" sz="1400" dirty="0">
                        <a:latin typeface="+mn-lt"/>
                        <a:ea typeface="Times New Roman"/>
                        <a:cs typeface="Times New Roman"/>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2441 s</a:t>
                      </a:r>
                      <a:endParaRPr lang="en-US" sz="1400" dirty="0">
                        <a:latin typeface="+mn-lt"/>
                        <a:ea typeface="Times New Roman"/>
                        <a:cs typeface="Times New Roman"/>
                      </a:endParaRPr>
                    </a:p>
                  </a:txBody>
                  <a:tcPr marL="0" marR="137160" marT="0" marB="0" anchor="ctr">
                    <a:lnT w="12700" cap="flat" cmpd="sng" algn="ctr">
                      <a:solidFill>
                        <a:schemeClr val="tx1"/>
                      </a:solidFill>
                      <a:prstDash val="solid"/>
                      <a:round/>
                      <a:headEnd type="none" w="med" len="med"/>
                      <a:tailEnd type="none" w="med" len="med"/>
                    </a:lnT>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5698 s</a:t>
                      </a:r>
                      <a:endParaRPr lang="en-US" sz="1400" dirty="0">
                        <a:latin typeface="+mn-lt"/>
                        <a:ea typeface="Times New Roman"/>
                        <a:cs typeface="Times New Roman"/>
                      </a:endParaRPr>
                    </a:p>
                  </a:txBody>
                  <a:tcPr marL="0" marT="0" marB="0"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2.335</a:t>
                      </a:r>
                    </a:p>
                  </a:txBody>
                  <a:tcPr marL="0" marR="0" marT="0" marB="0" anchor="ctr">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7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97%</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95000"/>
                        <a:lumOff val="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T w="12700" cap="flat" cmpd="sng" algn="ctr">
                      <a:solidFill>
                        <a:schemeClr val="tx1"/>
                      </a:solidFill>
                      <a:prstDash val="solid"/>
                      <a:round/>
                      <a:headEnd type="none" w="med" len="med"/>
                      <a:tailEnd type="none" w="med" len="med"/>
                    </a:lnT>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3%</a:t>
                      </a:r>
                      <a:endParaRPr lang="en-US" sz="1400" dirty="0">
                        <a:solidFill>
                          <a:schemeClr val="tx1"/>
                        </a:solidFill>
                        <a:latin typeface="+mn-lt"/>
                        <a:ea typeface="Times New Roman"/>
                        <a:cs typeface="Times New Roman"/>
                      </a:endParaRPr>
                    </a:p>
                  </a:txBody>
                  <a:tcPr marL="0" marR="36576" marT="0" marB="0" anchor="ctr">
                    <a:lnT w="12700" cap="flat" cmpd="sng" algn="ctr">
                      <a:solidFill>
                        <a:schemeClr val="tx1"/>
                      </a:solidFill>
                      <a:prstDash val="solid"/>
                      <a:round/>
                      <a:headEnd type="none" w="med" len="med"/>
                      <a:tailEnd type="none" w="med" len="med"/>
                    </a:lnT>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T w="12700" cap="flat" cmpd="sng" algn="ctr">
                      <a:solidFill>
                        <a:schemeClr val="tx1"/>
                      </a:solidFill>
                      <a:prstDash val="solid"/>
                      <a:round/>
                      <a:headEnd type="none" w="med" len="med"/>
                      <a:tailEnd type="none" w="med" len="med"/>
                    </a:lnT>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301763">
                <a:tc>
                  <a:txBody>
                    <a:bodyPr/>
                    <a:lstStyle/>
                    <a:p>
                      <a:pPr algn="ctr"/>
                      <a:r>
                        <a:rPr lang="en-US" sz="1400" smtClean="0">
                          <a:latin typeface="+mn-lt"/>
                        </a:rPr>
                        <a:t>Time</a:t>
                      </a:r>
                      <a:endParaRPr lang="en-US" sz="1400" dirty="0">
                        <a:latin typeface="+mn-lt"/>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0%</a:t>
                      </a:r>
                    </a:p>
                  </a:txBody>
                  <a:tcPr marL="0" marR="0" marT="0" marB="0" anchor="ctr"/>
                </a:tc>
                <a:tc>
                  <a:txBody>
                    <a:bodyPr/>
                    <a:lstStyle/>
                    <a:p>
                      <a:pPr marL="0" marR="0" algn="ctr">
                        <a:lnSpc>
                          <a:spcPct val="150000"/>
                        </a:lnSpc>
                        <a:spcBef>
                          <a:spcPts val="0"/>
                        </a:spcBef>
                        <a:spcAft>
                          <a:spcPts val="0"/>
                        </a:spcAft>
                        <a:tabLst>
                          <a:tab pos="228600" algn="l"/>
                        </a:tabLst>
                      </a:pPr>
                      <a:r>
                        <a:rPr lang="en-US" sz="1400" dirty="0">
                          <a:latin typeface="+mn-lt"/>
                          <a:ea typeface="Times New Roman"/>
                          <a:cs typeface="Times New Roman"/>
                        </a:rPr>
                        <a:t>10</a:t>
                      </a:r>
                    </a:p>
                  </a:txBody>
                  <a:tcPr marL="0" marR="0" marT="0" marB="0" anchor="ctr">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(300,100)</a:t>
                      </a:r>
                      <a:endParaRPr lang="en-US" sz="1400" dirty="0">
                        <a:latin typeface="+mn-lt"/>
                        <a:ea typeface="Times New Roman"/>
                        <a:cs typeface="Times New Roman"/>
                      </a:endParaRPr>
                    </a:p>
                  </a:txBody>
                  <a:tcPr marL="0" marR="0" marT="0" marB="0" anchor="ct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199 s</a:t>
                      </a:r>
                      <a:endParaRPr lang="en-US" sz="1400" dirty="0">
                        <a:latin typeface="+mn-lt"/>
                        <a:ea typeface="Times New Roman"/>
                        <a:cs typeface="Times New Roman"/>
                      </a:endParaRPr>
                    </a:p>
                  </a:txBody>
                  <a:tcPr marL="0" marR="137160" marT="0" marB="0" anchor="ct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14 s</a:t>
                      </a:r>
                      <a:endParaRPr lang="en-US" sz="1400" dirty="0">
                        <a:latin typeface="+mn-lt"/>
                        <a:ea typeface="Times New Roman"/>
                        <a:cs typeface="Times New Roman"/>
                      </a:endParaRPr>
                    </a:p>
                  </a:txBody>
                  <a:tcPr marL="0" marT="0" marB="0" anchor="ctr"/>
                </a:tc>
                <a:tc>
                  <a:txBody>
                    <a:bodyPr/>
                    <a:lstStyle/>
                    <a:p>
                      <a:pPr marL="0" marR="0" algn="ct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0.071</a:t>
                      </a:r>
                      <a:endParaRPr lang="en-US" sz="1400" dirty="0">
                        <a:solidFill>
                          <a:schemeClr val="tx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solidFill>
                      <a:srgbClr val="00FF00"/>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64%</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solidFill>
                      <a:schemeClr val="tx1">
                        <a:lumMod val="65000"/>
                        <a:lumOff val="3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1%</a:t>
                      </a:r>
                      <a:endParaRPr lang="en-US" sz="1400" dirty="0">
                        <a:solidFill>
                          <a:schemeClr val="tx1"/>
                        </a:solidFill>
                        <a:latin typeface="+mn-lt"/>
                        <a:ea typeface="Times New Roman"/>
                        <a:cs typeface="Times New Roman"/>
                      </a:endParaRPr>
                    </a:p>
                  </a:txBody>
                  <a:tcPr marL="0" marR="36576" marT="0" marB="0" anchor="ctr">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32%</a:t>
                      </a:r>
                      <a:endParaRPr lang="en-US" sz="1400" dirty="0">
                        <a:solidFill>
                          <a:schemeClr val="tx1"/>
                        </a:solidFill>
                        <a:latin typeface="+mn-lt"/>
                        <a:ea typeface="Times New Roman"/>
                        <a:cs typeface="Times New Roman"/>
                      </a:endParaRPr>
                    </a:p>
                  </a:txBody>
                  <a:tcPr marL="0" marR="36576" marT="0" marB="0" anchor="ctr">
                    <a:solidFill>
                      <a:schemeClr val="bg1">
                        <a:lumMod val="6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noFill/>
                  </a:tcPr>
                </a:tc>
              </a:tr>
              <a:tr h="301763">
                <a:tc>
                  <a:txBody>
                    <a:bodyPr/>
                    <a:lstStyle/>
                    <a:p>
                      <a:pPr algn="ctr"/>
                      <a:r>
                        <a:rPr lang="en-US" sz="1400" smtClean="0">
                          <a:latin typeface="+mn-lt"/>
                        </a:rPr>
                        <a:t>Time</a:t>
                      </a:r>
                      <a:endParaRPr lang="en-US" sz="1400" dirty="0">
                        <a:latin typeface="+mn-lt"/>
                      </a:endParaRPr>
                    </a:p>
                  </a:txBody>
                  <a:tcPr marL="0" marR="0" marT="0" marB="0" anchor="ct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0%</a:t>
                      </a:r>
                    </a:p>
                  </a:txBody>
                  <a:tcPr marL="0" marR="0" marT="0" marB="0" anchor="ctr">
                    <a:lnB w="12700" cap="flat" cmpd="sng" algn="ctr">
                      <a:no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20</a:t>
                      </a:r>
                      <a:endParaRPr lang="en-US" sz="1400" dirty="0">
                        <a:latin typeface="+mn-lt"/>
                        <a:ea typeface="Times New Roman"/>
                        <a:cs typeface="Times New Roman"/>
                      </a:endParaRPr>
                    </a:p>
                  </a:txBody>
                  <a:tcPr marL="0" marR="0" marT="0" marB="0" anchor="ctr">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(300,100)</a:t>
                      </a:r>
                      <a:endParaRPr lang="en-US" sz="1400" dirty="0">
                        <a:latin typeface="+mn-lt"/>
                        <a:ea typeface="Times New Roman"/>
                        <a:cs typeface="Times New Roman"/>
                      </a:endParaRPr>
                    </a:p>
                  </a:txBody>
                  <a:tcPr marL="0" marR="0" marT="0" marB="0" anchor="ctr">
                    <a:lnB w="12700" cap="flat" cmpd="sng" algn="ctr">
                      <a:no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125 s</a:t>
                      </a:r>
                      <a:endParaRPr lang="en-US" sz="1400" dirty="0">
                        <a:latin typeface="+mn-lt"/>
                        <a:ea typeface="Times New Roman"/>
                        <a:cs typeface="Times New Roman"/>
                      </a:endParaRPr>
                    </a:p>
                  </a:txBody>
                  <a:tcPr marL="0" marR="137160" marT="0" marB="0" anchor="ctr">
                    <a:lnB w="12700" cap="flat" cmpd="sng" algn="ctr">
                      <a:no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4 s</a:t>
                      </a:r>
                      <a:endParaRPr lang="en-US" sz="1400" dirty="0">
                        <a:latin typeface="+mn-lt"/>
                        <a:ea typeface="Times New Roman"/>
                        <a:cs typeface="Times New Roman"/>
                      </a:endParaRPr>
                    </a:p>
                  </a:txBody>
                  <a:tcPr marL="0" marT="0" marB="0" anchor="ctr">
                    <a:lnB w="12700" cap="flat" cmpd="sng" algn="ctr">
                      <a:no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0.030</a:t>
                      </a:r>
                      <a:endParaRPr lang="en-US" sz="1400" dirty="0">
                        <a:solidFill>
                          <a:schemeClr val="tx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rgbClr val="00FF00"/>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51%</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solidFill>
                      <a:schemeClr val="tx1">
                        <a:lumMod val="50000"/>
                        <a:lumOff val="50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4%</a:t>
                      </a:r>
                      <a:endParaRPr lang="en-US" sz="1400" dirty="0">
                        <a:solidFill>
                          <a:schemeClr val="tx1"/>
                        </a:solidFill>
                        <a:latin typeface="+mn-lt"/>
                        <a:ea typeface="Times New Roman"/>
                        <a:cs typeface="Times New Roman"/>
                      </a:endParaRPr>
                    </a:p>
                  </a:txBody>
                  <a:tcPr marL="0" marR="36576" marT="0" marB="0" anchor="ctr">
                    <a:lnB w="12700" cap="flat" cmpd="sng" algn="ctr">
                      <a:no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37%</a:t>
                      </a:r>
                      <a:endParaRPr lang="en-US" sz="1400" dirty="0">
                        <a:solidFill>
                          <a:schemeClr val="tx1"/>
                        </a:solidFill>
                        <a:latin typeface="+mn-lt"/>
                        <a:ea typeface="Times New Roman"/>
                        <a:cs typeface="Times New Roman"/>
                      </a:endParaRPr>
                    </a:p>
                  </a:txBody>
                  <a:tcPr marL="0" marR="36576" marT="0" marB="0" anchor="ctr">
                    <a:lnB w="12700" cap="flat" cmpd="sng" algn="ctr">
                      <a:noFill/>
                      <a:prstDash val="solid"/>
                      <a:round/>
                      <a:headEnd type="none" w="med" len="med"/>
                      <a:tailEnd type="none" w="med" len="med"/>
                    </a:lnB>
                    <a:solidFill>
                      <a:schemeClr val="bg1">
                        <a:lumMod val="6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B w="12700" cap="flat" cmpd="sng" algn="ctr">
                      <a:no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noFill/>
                  </a:tcPr>
                </a:tc>
              </a:tr>
              <a:tr h="301763">
                <a:tc>
                  <a:txBody>
                    <a:bodyPr/>
                    <a:lstStyle/>
                    <a:p>
                      <a:pPr algn="ctr"/>
                      <a:r>
                        <a:rPr lang="en-US" sz="1400" dirty="0" smtClean="0">
                          <a:latin typeface="+mn-lt"/>
                        </a:rPr>
                        <a:t>Time</a:t>
                      </a:r>
                      <a:endParaRPr lang="en-US" sz="1400" dirty="0">
                        <a:latin typeface="+mn-lt"/>
                      </a:endParaRPr>
                    </a:p>
                  </a:txBody>
                  <a:tcPr marL="0" marR="0" marT="0" marB="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0%</a:t>
                      </a:r>
                    </a:p>
                  </a:txBody>
                  <a:tcPr marL="0" marR="0"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40</a:t>
                      </a:r>
                      <a:endParaRPr lang="en-US" sz="1400" dirty="0">
                        <a:latin typeface="+mn-lt"/>
                        <a:ea typeface="Times New Roman"/>
                        <a:cs typeface="Times New Roman"/>
                      </a:endParaRPr>
                    </a:p>
                  </a:txBody>
                  <a:tcPr marL="0" marR="0"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(300,100)</a:t>
                      </a:r>
                      <a:endParaRPr lang="en-US" sz="1400" dirty="0">
                        <a:latin typeface="+mn-lt"/>
                        <a:ea typeface="Times New Roman"/>
                        <a:cs typeface="Times New Roman"/>
                      </a:endParaRPr>
                    </a:p>
                  </a:txBody>
                  <a:tcPr marL="0" marR="0"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226 s</a:t>
                      </a:r>
                      <a:endParaRPr lang="en-US" sz="1400" dirty="0">
                        <a:latin typeface="+mn-lt"/>
                        <a:ea typeface="Times New Roman"/>
                        <a:cs typeface="Times New Roman"/>
                      </a:endParaRPr>
                    </a:p>
                  </a:txBody>
                  <a:tcPr marL="0" marR="137160"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1 s</a:t>
                      </a:r>
                      <a:endParaRPr lang="en-US" sz="1400" dirty="0">
                        <a:latin typeface="+mn-lt"/>
                        <a:ea typeface="Times New Roman"/>
                        <a:cs typeface="Times New Roman"/>
                      </a:endParaRPr>
                    </a:p>
                  </a:txBody>
                  <a:tcPr marL="0"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0.004</a:t>
                      </a:r>
                      <a:endParaRPr lang="en-US" sz="1400" dirty="0">
                        <a:solidFill>
                          <a:schemeClr val="tx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30%</a:t>
                      </a:r>
                      <a:endParaRPr lang="en-US" sz="1400" dirty="0">
                        <a:solidFill>
                          <a:schemeClr val="tx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50%</a:t>
                      </a:r>
                      <a:endParaRPr lang="en-US" sz="1400" dirty="0">
                        <a:solidFill>
                          <a:schemeClr val="bg1"/>
                        </a:solidFill>
                        <a:latin typeface="+mn-lt"/>
                        <a:ea typeface="Times New Roman"/>
                        <a:cs typeface="Times New Roman"/>
                      </a:endParaRPr>
                    </a:p>
                  </a:txBody>
                  <a:tcPr marL="0" marR="36576"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1763">
                <a:tc>
                  <a:txBody>
                    <a:bodyPr/>
                    <a:lstStyle/>
                    <a:p>
                      <a:pPr algn="ctr"/>
                      <a:r>
                        <a:rPr lang="en-US" sz="1400" smtClean="0">
                          <a:latin typeface="+mn-lt"/>
                        </a:rPr>
                        <a:t>Time</a:t>
                      </a:r>
                      <a:endParaRPr lang="en-US" sz="1400" dirty="0">
                        <a:latin typeface="+mn-lt"/>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50%</a:t>
                      </a: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tabLst>
                          <a:tab pos="228600" algn="l"/>
                        </a:tabLst>
                      </a:pPr>
                      <a:r>
                        <a:rPr lang="en-US" sz="1400" dirty="0">
                          <a:latin typeface="+mn-lt"/>
                          <a:ea typeface="Times New Roman"/>
                          <a:cs typeface="Times New Roman"/>
                        </a:rPr>
                        <a:t>5</a:t>
                      </a:r>
                    </a:p>
                  </a:txBody>
                  <a:tcPr marL="0" marR="0" marT="0" marB="0" anchor="ctr">
                    <a:lnT w="12700" cap="flat" cmpd="sng" algn="ctr">
                      <a:solidFill>
                        <a:schemeClr val="tx1"/>
                      </a:solidFill>
                      <a:prstDash val="solid"/>
                      <a:round/>
                      <a:headEnd type="none" w="med" len="med"/>
                      <a:tailEnd type="none" w="med" len="med"/>
                    </a:lnT>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(200,70)</a:t>
                      </a:r>
                      <a:endParaRPr lang="en-US" sz="1400" dirty="0">
                        <a:latin typeface="+mn-lt"/>
                        <a:ea typeface="Times New Roman"/>
                        <a:cs typeface="Times New Roman"/>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4639 s</a:t>
                      </a:r>
                      <a:endParaRPr lang="en-US" sz="1400" dirty="0">
                        <a:latin typeface="+mn-lt"/>
                        <a:ea typeface="Times New Roman"/>
                        <a:cs typeface="Times New Roman"/>
                      </a:endParaRPr>
                    </a:p>
                  </a:txBody>
                  <a:tcPr marL="0" marR="137160" marT="0" marB="0" anchor="ctr">
                    <a:lnT w="12700" cap="flat" cmpd="sng" algn="ctr">
                      <a:solidFill>
                        <a:schemeClr val="tx1"/>
                      </a:solidFill>
                      <a:prstDash val="solid"/>
                      <a:round/>
                      <a:headEnd type="none" w="med" len="med"/>
                      <a:tailEnd type="none" w="med" len="med"/>
                    </a:lnT>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1284 s</a:t>
                      </a:r>
                      <a:endParaRPr lang="en-US" sz="1400" dirty="0">
                        <a:latin typeface="+mn-lt"/>
                        <a:ea typeface="Times New Roman"/>
                        <a:cs typeface="Times New Roman"/>
                      </a:endParaRPr>
                    </a:p>
                  </a:txBody>
                  <a:tcPr marL="0" marT="0" marB="0"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0.277</a:t>
                      </a:r>
                      <a:endParaRPr lang="en-US" sz="1400" dirty="0">
                        <a:solidFill>
                          <a:schemeClr val="tx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9FF66"/>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6%</a:t>
                      </a:r>
                      <a:endParaRPr lang="en-US" sz="1400" dirty="0">
                        <a:solidFill>
                          <a:schemeClr val="tx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T w="12700" cap="flat" cmpd="sng" algn="ctr">
                      <a:solidFill>
                        <a:schemeClr val="tx1"/>
                      </a:solidFill>
                      <a:prstDash val="solid"/>
                      <a:round/>
                      <a:headEnd type="none" w="med" len="med"/>
                      <a:tailEnd type="none" w="med" len="med"/>
                    </a:lnT>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1%</a:t>
                      </a:r>
                      <a:endParaRPr lang="en-US" sz="1400" dirty="0">
                        <a:solidFill>
                          <a:schemeClr val="tx1"/>
                        </a:solidFill>
                        <a:latin typeface="+mn-lt"/>
                        <a:ea typeface="Times New Roman"/>
                        <a:cs typeface="Times New Roman"/>
                      </a:endParaRPr>
                    </a:p>
                  </a:txBody>
                  <a:tcPr marL="0" marR="36576" marT="0" marB="0" anchor="ctr">
                    <a:lnT w="12700" cap="flat" cmpd="sng" algn="ctr">
                      <a:solidFill>
                        <a:schemeClr val="tx1"/>
                      </a:solidFill>
                      <a:prstDash val="solid"/>
                      <a:round/>
                      <a:headEnd type="none" w="med" len="med"/>
                      <a:tailEnd type="none" w="med" len="med"/>
                    </a:lnT>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p>
                  </a:txBody>
                  <a:tcPr marL="0" marR="36576" marT="0" marB="0" anchor="ctr">
                    <a:lnT w="12700" cap="flat" cmpd="sng" algn="ctr">
                      <a:solidFill>
                        <a:schemeClr val="tx1"/>
                      </a:solidFill>
                      <a:prstDash val="solid"/>
                      <a:round/>
                      <a:headEnd type="none" w="med" len="med"/>
                      <a:tailEnd type="none" w="med" len="med"/>
                    </a:lnT>
                    <a:no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93%</a:t>
                      </a:r>
                      <a:endParaRPr lang="en-US" sz="1400" dirty="0">
                        <a:solidFill>
                          <a:schemeClr val="bg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1">
                        <a:lumMod val="95000"/>
                        <a:lumOff val="5000"/>
                      </a:schemeClr>
                    </a:solidFill>
                  </a:tcPr>
                </a:tc>
              </a:tr>
              <a:tr h="301763">
                <a:tc>
                  <a:txBody>
                    <a:bodyPr/>
                    <a:lstStyle/>
                    <a:p>
                      <a:pPr algn="ctr"/>
                      <a:r>
                        <a:rPr lang="en-US" sz="1400" smtClean="0">
                          <a:latin typeface="+mn-lt"/>
                        </a:rPr>
                        <a:t>Time</a:t>
                      </a:r>
                      <a:endParaRPr lang="en-US" sz="1400" dirty="0">
                        <a:latin typeface="+mn-lt"/>
                      </a:endParaRPr>
                    </a:p>
                  </a:txBody>
                  <a:tcPr marL="0" marR="0" marT="0" marB="0" anchor="ctr">
                    <a:lnL w="12700" cap="flat" cmpd="sng" algn="ctr">
                      <a:solidFill>
                        <a:schemeClr val="tx1"/>
                      </a:solidFill>
                      <a:prstDash val="solid"/>
                      <a:round/>
                      <a:headEnd type="none" w="med" len="med"/>
                      <a:tailEnd type="none" w="med" len="med"/>
                    </a:lnL>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50%</a:t>
                      </a:r>
                    </a:p>
                  </a:txBody>
                  <a:tcPr marL="0" marR="0" marT="0" marB="0" anchor="ctr">
                    <a:lnB w="12700" cap="flat" cmpd="sng" algn="ctr">
                      <a:no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a:latin typeface="+mn-lt"/>
                          <a:ea typeface="Times New Roman"/>
                          <a:cs typeface="Times New Roman"/>
                        </a:rPr>
                        <a:t>10</a:t>
                      </a:r>
                    </a:p>
                  </a:txBody>
                  <a:tcPr marL="0" marR="0" marT="0" marB="0" anchor="ctr">
                    <a:lnB w="12700" cap="flat" cmpd="sng" algn="ctr">
                      <a:noFill/>
                      <a:prstDash val="solid"/>
                      <a:round/>
                      <a:headEnd type="none" w="med" len="med"/>
                      <a:tailEnd type="none" w="med" len="med"/>
                    </a:lnB>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(300,100)</a:t>
                      </a:r>
                      <a:endParaRPr lang="en-US" sz="1400" dirty="0">
                        <a:latin typeface="+mn-lt"/>
                        <a:ea typeface="Times New Roman"/>
                        <a:cs typeface="Times New Roman"/>
                      </a:endParaRPr>
                    </a:p>
                  </a:txBody>
                  <a:tcPr marL="0" marR="0" marT="0" marB="0" anchor="ctr">
                    <a:lnB w="12700" cap="flat" cmpd="sng" algn="ctr">
                      <a:no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528 s</a:t>
                      </a:r>
                      <a:endParaRPr lang="en-US" sz="1400" dirty="0">
                        <a:latin typeface="+mn-lt"/>
                        <a:ea typeface="Times New Roman"/>
                        <a:cs typeface="Times New Roman"/>
                      </a:endParaRPr>
                    </a:p>
                  </a:txBody>
                  <a:tcPr marL="0" marR="137160" marT="0" marB="0" anchor="ctr">
                    <a:lnB w="12700" cap="flat" cmpd="sng" algn="ctr">
                      <a:no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174 s</a:t>
                      </a:r>
                      <a:endParaRPr lang="en-US" sz="1400" dirty="0">
                        <a:latin typeface="+mn-lt"/>
                        <a:ea typeface="Times New Roman"/>
                        <a:cs typeface="Times New Roman"/>
                      </a:endParaRPr>
                    </a:p>
                  </a:txBody>
                  <a:tcPr marL="0" marT="0" marB="0" anchor="ctr">
                    <a:lnB w="12700" cap="flat" cmpd="sng" algn="ctr">
                      <a:no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0.330</a:t>
                      </a:r>
                      <a:endParaRPr lang="en-US" sz="1400" dirty="0">
                        <a:solidFill>
                          <a:schemeClr val="tx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lnB w="12700" cap="flat" cmpd="sng" algn="ctr">
                      <a:noFill/>
                      <a:prstDash val="solid"/>
                      <a:round/>
                      <a:headEnd type="none" w="med" len="med"/>
                      <a:tailEnd type="none" w="med" len="med"/>
                    </a:lnB>
                    <a:solidFill>
                      <a:srgbClr val="99FF66"/>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8%</a:t>
                      </a:r>
                      <a:endParaRPr lang="en-US" sz="1400" dirty="0">
                        <a:solidFill>
                          <a:schemeClr val="tx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B w="12700" cap="flat" cmpd="sng" algn="ctr">
                      <a:no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3%</a:t>
                      </a:r>
                      <a:endParaRPr lang="en-US" sz="1400" dirty="0">
                        <a:solidFill>
                          <a:schemeClr val="tx1"/>
                        </a:solidFill>
                        <a:latin typeface="+mn-lt"/>
                        <a:ea typeface="Times New Roman"/>
                        <a:cs typeface="Times New Roman"/>
                      </a:endParaRPr>
                    </a:p>
                  </a:txBody>
                  <a:tcPr marL="0" marR="36576" marT="0" marB="0" anchor="ctr">
                    <a:lnB w="12700" cap="flat" cmpd="sng" algn="ctr">
                      <a:no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2%</a:t>
                      </a:r>
                      <a:endParaRPr lang="en-US" sz="1400" dirty="0">
                        <a:solidFill>
                          <a:schemeClr val="tx1"/>
                        </a:solidFill>
                        <a:latin typeface="+mn-lt"/>
                        <a:ea typeface="Times New Roman"/>
                        <a:cs typeface="Times New Roman"/>
                      </a:endParaRPr>
                    </a:p>
                  </a:txBody>
                  <a:tcPr marL="0" marR="36576" marT="0" marB="0" anchor="ctr">
                    <a:lnB w="12700" cap="flat" cmpd="sng" algn="ctr">
                      <a:no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87%</a:t>
                      </a:r>
                      <a:endParaRPr lang="en-US" sz="1400" dirty="0">
                        <a:solidFill>
                          <a:schemeClr val="bg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tx1">
                        <a:lumMod val="85000"/>
                        <a:lumOff val="15000"/>
                      </a:schemeClr>
                    </a:solidFill>
                  </a:tcPr>
                </a:tc>
              </a:tr>
              <a:tr h="301763">
                <a:tc>
                  <a:txBody>
                    <a:bodyPr/>
                    <a:lstStyle/>
                    <a:p>
                      <a:pPr algn="ctr"/>
                      <a:r>
                        <a:rPr lang="en-US" sz="1400" smtClean="0">
                          <a:latin typeface="+mn-lt"/>
                        </a:rPr>
                        <a:t>Time</a:t>
                      </a:r>
                      <a:endParaRPr lang="en-US" sz="1400" dirty="0">
                        <a:latin typeface="+mn-lt"/>
                      </a:endParaRPr>
                    </a:p>
                  </a:txBody>
                  <a:tcPr marL="0" marR="0" marT="0" marB="0"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50%</a:t>
                      </a:r>
                    </a:p>
                  </a:txBody>
                  <a:tcPr marL="0" marR="0" marT="0" marB="0" anchor="ctr">
                    <a:lnT w="12700" cap="flat" cmpd="sng" algn="ctr">
                      <a:noFill/>
                      <a:prstDash val="solid"/>
                      <a:round/>
                      <a:headEnd type="none" w="med" len="med"/>
                      <a:tailEnd type="none" w="med" len="med"/>
                    </a:lnT>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20</a:t>
                      </a:r>
                      <a:endParaRPr lang="en-US" sz="1400" dirty="0">
                        <a:latin typeface="+mn-lt"/>
                        <a:ea typeface="Times New Roman"/>
                        <a:cs typeface="Times New Roman"/>
                      </a:endParaRPr>
                    </a:p>
                  </a:txBody>
                  <a:tcPr marL="0" marR="0" marT="0" marB="0" anchor="ctr">
                    <a:lnT w="12700" cap="flat" cmpd="sng" algn="ctr">
                      <a:noFill/>
                      <a:prstDash val="solid"/>
                      <a:round/>
                      <a:headEnd type="none" w="med" len="med"/>
                      <a:tailEnd type="none" w="med" len="med"/>
                    </a:lnT>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(450,140)</a:t>
                      </a:r>
                      <a:endParaRPr lang="en-US" sz="1400" dirty="0">
                        <a:latin typeface="+mn-lt"/>
                        <a:ea typeface="Times New Roman"/>
                        <a:cs typeface="Times New Roman"/>
                      </a:endParaRPr>
                    </a:p>
                  </a:txBody>
                  <a:tcPr marL="0" marR="0" marT="0" marB="0" anchor="ctr">
                    <a:lnT w="12700" cap="flat" cmpd="sng" algn="ctr">
                      <a:noFill/>
                      <a:prstDash val="solid"/>
                      <a:round/>
                      <a:headEnd type="none" w="med" len="med"/>
                      <a:tailEnd type="none" w="med" len="med"/>
                    </a:lnT>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6663 s</a:t>
                      </a:r>
                      <a:endParaRPr lang="en-US" sz="1400" dirty="0">
                        <a:latin typeface="+mn-lt"/>
                        <a:ea typeface="Times New Roman"/>
                        <a:cs typeface="Times New Roman"/>
                      </a:endParaRPr>
                    </a:p>
                  </a:txBody>
                  <a:tcPr marL="0" marR="137160" marT="0" marB="0" anchor="ctr">
                    <a:lnT w="12700" cap="flat" cmpd="sng" algn="ctr">
                      <a:noFill/>
                      <a:prstDash val="solid"/>
                      <a:round/>
                      <a:headEnd type="none" w="med" len="med"/>
                      <a:tailEnd type="none" w="med" len="med"/>
                    </a:lnT>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97 s</a:t>
                      </a:r>
                      <a:endParaRPr lang="en-US" sz="1400" dirty="0">
                        <a:latin typeface="+mn-lt"/>
                        <a:ea typeface="Times New Roman"/>
                        <a:cs typeface="Times New Roman"/>
                      </a:endParaRPr>
                    </a:p>
                  </a:txBody>
                  <a:tcPr marL="0" marT="0" marB="0" anchor="ctr">
                    <a:lnT w="12700" cap="flat" cmpd="sng" algn="ctr">
                      <a:noFill/>
                      <a:prstDash val="solid"/>
                      <a:round/>
                      <a:headEnd type="none" w="med" len="med"/>
                      <a:tailEnd type="none" w="med" len="med"/>
                    </a:lnT>
                  </a:tcPr>
                </a:tc>
                <a:tc>
                  <a:txBody>
                    <a:bodyPr/>
                    <a:lstStyle/>
                    <a:p>
                      <a:pPr marL="0" marR="0" algn="ct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0.015</a:t>
                      </a:r>
                      <a:endParaRPr lang="en-US" sz="1400" dirty="0">
                        <a:solidFill>
                          <a:schemeClr val="tx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solidFill>
                      <a:srgbClr val="00FF00"/>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90%</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solidFill>
                      <a:schemeClr val="tx1">
                        <a:lumMod val="95000"/>
                        <a:lumOff val="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1%</a:t>
                      </a:r>
                      <a:endParaRPr lang="en-US" sz="1400" dirty="0">
                        <a:solidFill>
                          <a:schemeClr val="tx1"/>
                        </a:solidFill>
                        <a:latin typeface="+mn-lt"/>
                        <a:ea typeface="Times New Roman"/>
                        <a:cs typeface="Times New Roman"/>
                      </a:endParaRPr>
                    </a:p>
                  </a:txBody>
                  <a:tcPr marL="0" marR="36576" marT="0" marB="0" anchor="ctr">
                    <a:lnT w="12700" cap="flat" cmpd="sng" algn="ctr">
                      <a:noFill/>
                      <a:prstDash val="solid"/>
                      <a:round/>
                      <a:headEnd type="none" w="med" len="med"/>
                      <a:tailEnd type="none" w="med" len="med"/>
                    </a:lnT>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8%</a:t>
                      </a:r>
                      <a:endParaRPr lang="en-US" sz="1400" dirty="0">
                        <a:solidFill>
                          <a:schemeClr val="tx1"/>
                        </a:solidFill>
                        <a:latin typeface="+mn-lt"/>
                        <a:ea typeface="Times New Roman"/>
                        <a:cs typeface="Times New Roman"/>
                      </a:endParaRPr>
                    </a:p>
                  </a:txBody>
                  <a:tcPr marL="0" marR="36576" marT="0" marB="0" anchor="ctr">
                    <a:lnT w="12700" cap="flat" cmpd="sng" algn="ctr">
                      <a:noFill/>
                      <a:prstDash val="solid"/>
                      <a:round/>
                      <a:headEnd type="none" w="med" len="med"/>
                      <a:tailEnd type="none" w="med" len="med"/>
                    </a:lnT>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T w="12700" cap="flat" cmpd="sng" algn="ctr">
                      <a:noFill/>
                      <a:prstDash val="solid"/>
                      <a:round/>
                      <a:headEnd type="none" w="med" len="med"/>
                      <a:tailEnd type="none" w="med" len="med"/>
                    </a:lnT>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noFill/>
                  </a:tcPr>
                </a:tc>
              </a:tr>
              <a:tr h="301763">
                <a:tc>
                  <a:txBody>
                    <a:bodyPr/>
                    <a:lstStyle/>
                    <a:p>
                      <a:pPr algn="ctr"/>
                      <a:r>
                        <a:rPr lang="en-US" sz="1400" dirty="0" smtClean="0">
                          <a:latin typeface="+mn-lt"/>
                        </a:rPr>
                        <a:t>Time</a:t>
                      </a:r>
                      <a:endParaRPr lang="en-US" sz="1400" dirty="0">
                        <a:latin typeface="+mn-lt"/>
                      </a:endParaRP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50%</a:t>
                      </a: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40</a:t>
                      </a:r>
                      <a:endParaRPr lang="en-US" sz="1400" dirty="0">
                        <a:latin typeface="+mn-lt"/>
                        <a:ea typeface="Times New Roman"/>
                        <a:cs typeface="Times New Roman"/>
                      </a:endParaRPr>
                    </a:p>
                  </a:txBody>
                  <a:tcPr marL="0" marR="0" marT="0" marB="0" anchor="ctr">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(300,100)</a:t>
                      </a:r>
                      <a:endParaRPr lang="en-US" sz="1400" dirty="0">
                        <a:latin typeface="+mn-lt"/>
                        <a:ea typeface="Times New Roman"/>
                        <a:cs typeface="Times New Roman"/>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256 s</a:t>
                      </a:r>
                      <a:endParaRPr lang="en-US" sz="1400" dirty="0">
                        <a:latin typeface="+mn-lt"/>
                        <a:ea typeface="Times New Roman"/>
                        <a:cs typeface="Times New Roman"/>
                      </a:endParaRPr>
                    </a:p>
                  </a:txBody>
                  <a:tcPr marL="0" marR="137160" marT="0" marB="0" anchor="ctr">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1 s</a:t>
                      </a:r>
                      <a:endParaRPr lang="en-US" sz="1400" dirty="0">
                        <a:latin typeface="+mn-lt"/>
                        <a:ea typeface="Times New Roman"/>
                        <a:cs typeface="Times New Roman"/>
                      </a:endParaRPr>
                    </a:p>
                  </a:txBody>
                  <a:tcPr marL="0" marT="0" marB="0" anchor="ctr">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0.002</a:t>
                      </a:r>
                      <a:endParaRPr lang="en-US" sz="1400" dirty="0">
                        <a:solidFill>
                          <a:schemeClr val="tx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FF00"/>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5%</a:t>
                      </a:r>
                      <a:endParaRPr lang="en-US" sz="1400" dirty="0">
                        <a:solidFill>
                          <a:schemeClr val="tx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51%</a:t>
                      </a:r>
                      <a:endParaRPr lang="en-US" sz="1400" dirty="0">
                        <a:solidFill>
                          <a:schemeClr val="bg1"/>
                        </a:solidFill>
                        <a:latin typeface="+mn-lt"/>
                        <a:ea typeface="Times New Roman"/>
                        <a:cs typeface="Times New Roman"/>
                      </a:endParaRPr>
                    </a:p>
                  </a:txBody>
                  <a:tcPr marL="0" marR="36576" marT="0" marB="0" anchor="ctr">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10%</a:t>
                      </a:r>
                      <a:endParaRPr lang="en-US" sz="1400" dirty="0">
                        <a:solidFill>
                          <a:schemeClr val="tx1"/>
                        </a:solidFill>
                        <a:latin typeface="+mn-lt"/>
                        <a:ea typeface="Times New Roman"/>
                        <a:cs typeface="Times New Roman"/>
                      </a:endParaRPr>
                    </a:p>
                  </a:txBody>
                  <a:tcPr marL="0" marR="36576" marT="0" marB="0" anchor="ctr">
                    <a:lnB w="12700" cap="flat" cmpd="sng" algn="ctr">
                      <a:solidFill>
                        <a:schemeClr val="tx1"/>
                      </a:solid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B w="12700" cap="flat" cmpd="sng" algn="ctr">
                      <a:solidFill>
                        <a:schemeClr val="tx1"/>
                      </a:solid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r h="301763">
                <a:tc>
                  <a:txBody>
                    <a:bodyPr/>
                    <a:lstStyle/>
                    <a:p>
                      <a:pPr algn="ctr"/>
                      <a:r>
                        <a:rPr lang="en-US" sz="1400" smtClean="0">
                          <a:latin typeface="+mn-lt"/>
                        </a:rPr>
                        <a:t>Time</a:t>
                      </a:r>
                      <a:endParaRPr lang="en-US" sz="1400" dirty="0">
                        <a:latin typeface="+mn-lt"/>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100%</a:t>
                      </a: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tabLst>
                          <a:tab pos="228600" algn="l"/>
                        </a:tabLst>
                      </a:pPr>
                      <a:r>
                        <a:rPr lang="en-US" sz="1400" dirty="0">
                          <a:latin typeface="+mn-lt"/>
                          <a:ea typeface="Times New Roman"/>
                          <a:cs typeface="Times New Roman"/>
                        </a:rPr>
                        <a:t>5</a:t>
                      </a:r>
                    </a:p>
                  </a:txBody>
                  <a:tcPr marL="0" marR="0" marT="0" marB="0" anchor="ctr">
                    <a:lnT w="12700" cap="flat" cmpd="sng" algn="ctr">
                      <a:solidFill>
                        <a:schemeClr val="tx1"/>
                      </a:solidFill>
                      <a:prstDash val="solid"/>
                      <a:round/>
                      <a:headEnd type="none" w="med" len="med"/>
                      <a:tailEnd type="none" w="med" len="med"/>
                    </a:lnT>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(300,100)</a:t>
                      </a:r>
                      <a:endParaRPr lang="en-US" sz="1400" dirty="0">
                        <a:latin typeface="+mn-lt"/>
                        <a:ea typeface="Times New Roman"/>
                        <a:cs typeface="Times New Roman"/>
                      </a:endParaRPr>
                    </a:p>
                  </a:txBody>
                  <a:tcPr marL="0" marR="0" marT="0" marB="0" anchor="ctr">
                    <a:lnT w="12700" cap="flat" cmpd="sng" algn="ctr">
                      <a:solidFill>
                        <a:schemeClr val="tx1"/>
                      </a:solidFill>
                      <a:prstDash val="solid"/>
                      <a:round/>
                      <a:headEnd type="none" w="med" len="med"/>
                      <a:tailEnd type="none" w="med" len="med"/>
                    </a:lnT>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173 s</a:t>
                      </a:r>
                      <a:endParaRPr lang="en-US" sz="1400" dirty="0">
                        <a:latin typeface="+mn-lt"/>
                        <a:ea typeface="Times New Roman"/>
                        <a:cs typeface="Times New Roman"/>
                      </a:endParaRPr>
                    </a:p>
                  </a:txBody>
                  <a:tcPr marL="0" marR="137160" marT="0" marB="0" anchor="ctr">
                    <a:lnT w="12700" cap="flat" cmpd="sng" algn="ctr">
                      <a:solidFill>
                        <a:schemeClr val="tx1"/>
                      </a:solidFill>
                      <a:prstDash val="solid"/>
                      <a:round/>
                      <a:headEnd type="none" w="med" len="med"/>
                      <a:tailEnd type="none" w="med" len="med"/>
                    </a:lnT>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&gt;30000 s</a:t>
                      </a:r>
                      <a:endParaRPr lang="en-US" sz="1400" dirty="0">
                        <a:latin typeface="+mn-lt"/>
                        <a:ea typeface="Times New Roman"/>
                        <a:cs typeface="Times New Roman"/>
                      </a:endParaRPr>
                    </a:p>
                  </a:txBody>
                  <a:tcPr marL="0" marT="0" marB="0" anchor="ctr">
                    <a:lnT w="12700" cap="flat" cmpd="sng" algn="ctr">
                      <a:solidFill>
                        <a:schemeClr val="tx1"/>
                      </a:solidFill>
                      <a:prstDash val="solid"/>
                      <a:round/>
                      <a:headEnd type="none" w="med" len="med"/>
                      <a:tailEnd type="none" w="med" len="med"/>
                    </a:lnT>
                  </a:tcPr>
                </a:tc>
                <a:tc>
                  <a:txBody>
                    <a:bodyPr/>
                    <a:lstStyle/>
                    <a:p>
                      <a:pPr marL="0" marR="0" algn="ctr">
                        <a:lnSpc>
                          <a:spcPct val="150000"/>
                        </a:lnSpc>
                        <a:spcBef>
                          <a:spcPts val="0"/>
                        </a:spcBef>
                        <a:spcAft>
                          <a:spcPts val="0"/>
                        </a:spcAft>
                        <a:buFont typeface="Wingdings"/>
                        <a:buNone/>
                        <a:tabLst>
                          <a:tab pos="228600" algn="l"/>
                        </a:tabLst>
                      </a:pPr>
                      <a:r>
                        <a:rPr lang="en-US" sz="1400" dirty="0" smtClean="0">
                          <a:solidFill>
                            <a:schemeClr val="bg1"/>
                          </a:solidFill>
                          <a:latin typeface="+mn-lt"/>
                          <a:ea typeface="Times New Roman"/>
                          <a:cs typeface="Times New Roman"/>
                        </a:rPr>
                        <a:t>&gt;174</a:t>
                      </a:r>
                      <a:endParaRPr lang="en-US" sz="1400" dirty="0">
                        <a:solidFill>
                          <a:schemeClr val="bg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0000"/>
                    </a:solid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95%</a:t>
                      </a:r>
                      <a:endParaRPr lang="en-US" sz="1400" dirty="0">
                        <a:solidFill>
                          <a:schemeClr val="bg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95000"/>
                        <a:lumOff val="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T w="12700" cap="flat" cmpd="sng" algn="ctr">
                      <a:solidFill>
                        <a:schemeClr val="tx1"/>
                      </a:solidFill>
                      <a:prstDash val="solid"/>
                      <a:round/>
                      <a:headEnd type="none" w="med" len="med"/>
                      <a:tailEnd type="none" w="med" len="med"/>
                    </a:lnT>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5%</a:t>
                      </a:r>
                      <a:endParaRPr lang="en-US" sz="1400" dirty="0">
                        <a:solidFill>
                          <a:schemeClr val="tx1"/>
                        </a:solidFill>
                        <a:latin typeface="+mn-lt"/>
                        <a:ea typeface="Times New Roman"/>
                        <a:cs typeface="Times New Roman"/>
                      </a:endParaRPr>
                    </a:p>
                  </a:txBody>
                  <a:tcPr marL="0" marR="36576" marT="0" marB="0" anchor="ctr">
                    <a:lnT w="12700" cap="flat" cmpd="sng" algn="ctr">
                      <a:solidFill>
                        <a:schemeClr val="tx1"/>
                      </a:solidFill>
                      <a:prstDash val="solid"/>
                      <a:round/>
                      <a:headEnd type="none" w="med" len="med"/>
                      <a:tailEnd type="none" w="med" len="med"/>
                    </a:lnT>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T w="12700" cap="flat" cmpd="sng" algn="ctr">
                      <a:solidFill>
                        <a:schemeClr val="tx1"/>
                      </a:solidFill>
                      <a:prstDash val="solid"/>
                      <a:round/>
                      <a:headEnd type="none" w="med" len="med"/>
                      <a:tailEnd type="none" w="med" len="med"/>
                    </a:lnT>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r>
              <a:tr h="301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smtClean="0">
                          <a:latin typeface="+mn-lt"/>
                        </a:rPr>
                        <a:t>Time</a:t>
                      </a:r>
                      <a:endParaRPr lang="en-US" sz="1400" dirty="0" smtClean="0">
                        <a:latin typeface="+mn-lt"/>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100%</a:t>
                      </a:r>
                    </a:p>
                  </a:txBody>
                  <a:tcPr marL="0" marR="0" marT="0" marB="0" anchor="ctr"/>
                </a:tc>
                <a:tc>
                  <a:txBody>
                    <a:bodyPr/>
                    <a:lstStyle/>
                    <a:p>
                      <a:pPr marL="0" marR="0" algn="ctr">
                        <a:lnSpc>
                          <a:spcPct val="150000"/>
                        </a:lnSpc>
                        <a:spcBef>
                          <a:spcPts val="0"/>
                        </a:spcBef>
                        <a:spcAft>
                          <a:spcPts val="0"/>
                        </a:spcAft>
                        <a:tabLst>
                          <a:tab pos="228600" algn="l"/>
                        </a:tabLst>
                      </a:pPr>
                      <a:r>
                        <a:rPr lang="en-US" sz="1400" dirty="0">
                          <a:latin typeface="+mn-lt"/>
                          <a:ea typeface="Times New Roman"/>
                          <a:cs typeface="Times New Roman"/>
                        </a:rPr>
                        <a:t>10</a:t>
                      </a:r>
                    </a:p>
                  </a:txBody>
                  <a:tcPr marL="0" marR="0" marT="0" marB="0" anchor="ctr">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(100,40)</a:t>
                      </a:r>
                      <a:endParaRPr lang="en-US" sz="1400" dirty="0">
                        <a:latin typeface="+mn-lt"/>
                        <a:ea typeface="Times New Roman"/>
                        <a:cs typeface="Times New Roman"/>
                      </a:endParaRPr>
                    </a:p>
                  </a:txBody>
                  <a:tcPr marL="0" marR="0" marT="0" marB="0" anchor="ct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1185 s</a:t>
                      </a:r>
                      <a:endParaRPr lang="en-US" sz="1400" dirty="0">
                        <a:latin typeface="+mn-lt"/>
                        <a:ea typeface="Times New Roman"/>
                        <a:cs typeface="Times New Roman"/>
                      </a:endParaRPr>
                    </a:p>
                  </a:txBody>
                  <a:tcPr marL="0" marR="137160" marT="0" marB="0" anchor="ct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778 s</a:t>
                      </a:r>
                      <a:endParaRPr lang="en-US" sz="1400" dirty="0">
                        <a:latin typeface="+mn-lt"/>
                        <a:ea typeface="Times New Roman"/>
                        <a:cs typeface="Times New Roman"/>
                      </a:endParaRPr>
                    </a:p>
                  </a:txBody>
                  <a:tcPr marL="0" marT="0" marB="0" anchor="ctr"/>
                </a:tc>
                <a:tc>
                  <a:txBody>
                    <a:bodyPr/>
                    <a:lstStyle/>
                    <a:p>
                      <a:pPr marL="0" marR="0" algn="ct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0.657</a:t>
                      </a:r>
                      <a:endParaRPr lang="en-US" sz="1400" dirty="0">
                        <a:solidFill>
                          <a:schemeClr val="tx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solidFill>
                      <a:srgbClr val="CCFF33"/>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noFill/>
                  </a:tcPr>
                </a:tc>
                <a:tc>
                  <a:txBody>
                    <a:bodyPr/>
                    <a:lstStyle/>
                    <a:p>
                      <a:pPr marL="0" marR="0" algn="r">
                        <a:lnSpc>
                          <a:spcPct val="150000"/>
                        </a:lnSpc>
                        <a:spcBef>
                          <a:spcPts val="0"/>
                        </a:spcBef>
                        <a:spcAft>
                          <a:spcPts val="0"/>
                        </a:spcAft>
                        <a:tabLst>
                          <a:tab pos="228600" algn="l"/>
                        </a:tabLst>
                      </a:pPr>
                      <a:r>
                        <a:rPr lang="en-US" sz="1400" dirty="0" smtClean="0">
                          <a:solidFill>
                            <a:schemeClr val="bg1"/>
                          </a:solidFill>
                          <a:latin typeface="+mn-lt"/>
                          <a:ea typeface="Times New Roman"/>
                          <a:cs typeface="Times New Roman"/>
                        </a:rPr>
                        <a:t>88%</a:t>
                      </a:r>
                      <a:endParaRPr lang="en-US" sz="1400" dirty="0">
                        <a:solidFill>
                          <a:schemeClr val="bg1"/>
                        </a:solidFill>
                        <a:latin typeface="+mn-lt"/>
                        <a:ea typeface="Times New Roman"/>
                        <a:cs typeface="Times New Roman"/>
                      </a:endParaRPr>
                    </a:p>
                  </a:txBody>
                  <a:tcPr marL="0" marR="36576" marT="0" marB="0" anchor="ctr">
                    <a:solidFill>
                      <a:schemeClr val="tx1">
                        <a:lumMod val="85000"/>
                        <a:lumOff val="1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12%</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solidFill>
                      <a:schemeClr val="bg1">
                        <a:lumMod val="85000"/>
                      </a:schemeClr>
                    </a:solidFill>
                  </a:tcPr>
                </a:tc>
              </a:tr>
              <a:tr h="301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smtClean="0">
                          <a:latin typeface="+mn-lt"/>
                        </a:rPr>
                        <a:t>Time</a:t>
                      </a:r>
                      <a:endParaRPr lang="en-US" sz="1400" dirty="0" smtClean="0">
                        <a:latin typeface="+mn-lt"/>
                      </a:endParaRPr>
                    </a:p>
                  </a:txBody>
                  <a:tcPr marL="0" marR="0" marT="0" marB="0" anchor="ct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100%</a:t>
                      </a:r>
                    </a:p>
                  </a:txBody>
                  <a:tcPr marL="0" marR="0" marT="0" marB="0" anchor="ct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20</a:t>
                      </a:r>
                      <a:endParaRPr lang="en-US" sz="1400" dirty="0">
                        <a:latin typeface="+mn-lt"/>
                        <a:ea typeface="Times New Roman"/>
                        <a:cs typeface="Times New Roman"/>
                      </a:endParaRPr>
                    </a:p>
                  </a:txBody>
                  <a:tcPr marL="0" marR="0" marT="0" marB="0" anchor="ctr">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(200,70)</a:t>
                      </a:r>
                      <a:endParaRPr lang="en-US" sz="1400" dirty="0">
                        <a:latin typeface="+mn-lt"/>
                        <a:ea typeface="Times New Roman"/>
                        <a:cs typeface="Times New Roman"/>
                      </a:endParaRPr>
                    </a:p>
                  </a:txBody>
                  <a:tcPr marL="0" marR="0" marT="0" marB="0" anchor="ct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4262 s</a:t>
                      </a:r>
                      <a:endParaRPr lang="en-US" sz="1400" dirty="0">
                        <a:latin typeface="+mn-lt"/>
                        <a:ea typeface="Times New Roman"/>
                        <a:cs typeface="Times New Roman"/>
                      </a:endParaRPr>
                    </a:p>
                  </a:txBody>
                  <a:tcPr marL="0" marR="137160" marT="0" marB="0" anchor="ct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260 s</a:t>
                      </a:r>
                      <a:endParaRPr lang="en-US" sz="1400" dirty="0">
                        <a:latin typeface="+mn-lt"/>
                        <a:ea typeface="Times New Roman"/>
                        <a:cs typeface="Times New Roman"/>
                      </a:endParaRPr>
                    </a:p>
                  </a:txBody>
                  <a:tcPr marL="0" marT="0" marB="0" anchor="ctr"/>
                </a:tc>
                <a:tc>
                  <a:txBody>
                    <a:bodyPr/>
                    <a:lstStyle/>
                    <a:p>
                      <a:pPr marL="0" marR="0" algn="ct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0.061</a:t>
                      </a:r>
                      <a:endParaRPr lang="en-US" sz="1400" dirty="0">
                        <a:solidFill>
                          <a:schemeClr val="tx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solidFill>
                      <a:srgbClr val="00FF00"/>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7%</a:t>
                      </a:r>
                      <a:endParaRPr lang="en-US" sz="1400" dirty="0">
                        <a:solidFill>
                          <a:schemeClr val="tx1"/>
                        </a:solidFill>
                        <a:latin typeface="+mn-lt"/>
                        <a:ea typeface="Times New Roman"/>
                        <a:cs typeface="Times New Roman"/>
                      </a:endParaRPr>
                    </a:p>
                  </a:txBody>
                  <a:tcPr marL="0" marR="36576" marT="0" marB="0" anchor="ctr">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20%</a:t>
                      </a:r>
                      <a:endParaRPr lang="en-US" sz="1400" dirty="0">
                        <a:solidFill>
                          <a:schemeClr val="tx1"/>
                        </a:solidFill>
                        <a:latin typeface="+mn-lt"/>
                        <a:ea typeface="Times New Roman"/>
                        <a:cs typeface="Times New Roman"/>
                      </a:endParaRPr>
                    </a:p>
                  </a:txBody>
                  <a:tcPr marL="0" marR="36576" marT="0" marB="0" anchor="ctr">
                    <a:solidFill>
                      <a:schemeClr val="bg1">
                        <a:lumMod val="75000"/>
                      </a:schemeClr>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noFill/>
                  </a:tcPr>
                </a:tc>
              </a:tr>
              <a:tr h="3017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Time</a:t>
                      </a:r>
                    </a:p>
                  </a:txBody>
                  <a:tcPr marL="0" marR="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latin typeface="+mn-lt"/>
                        </a:rPr>
                        <a:t>100%</a:t>
                      </a: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40</a:t>
                      </a:r>
                      <a:endParaRPr lang="en-US" sz="1400" dirty="0">
                        <a:latin typeface="+mn-lt"/>
                        <a:ea typeface="Times New Roman"/>
                        <a:cs typeface="Times New Roman"/>
                      </a:endParaRPr>
                    </a:p>
                  </a:txBody>
                  <a:tcPr marL="0" marR="0" marT="0" marB="0" anchor="ctr">
                    <a:lnB w="127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marL="0" marR="0" algn="ctr">
                        <a:lnSpc>
                          <a:spcPct val="150000"/>
                        </a:lnSpc>
                        <a:spcBef>
                          <a:spcPts val="0"/>
                        </a:spcBef>
                        <a:spcAft>
                          <a:spcPts val="0"/>
                        </a:spcAft>
                        <a:tabLst>
                          <a:tab pos="228600" algn="l"/>
                        </a:tabLst>
                      </a:pPr>
                      <a:r>
                        <a:rPr lang="en-US" sz="1400" dirty="0" smtClean="0">
                          <a:latin typeface="+mn-lt"/>
                          <a:ea typeface="Times New Roman"/>
                          <a:cs typeface="Times New Roman"/>
                        </a:rPr>
                        <a:t>(200,70)</a:t>
                      </a:r>
                      <a:endParaRPr lang="en-US" sz="1400" dirty="0">
                        <a:latin typeface="+mn-lt"/>
                        <a:ea typeface="Times New Roman"/>
                        <a:cs typeface="Times New Roman"/>
                      </a:endParaRPr>
                    </a:p>
                  </a:txBody>
                  <a:tcPr marL="0" marR="0" marT="0" marB="0" anchor="ctr">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430 s</a:t>
                      </a:r>
                      <a:endParaRPr lang="en-US" sz="1400" dirty="0">
                        <a:latin typeface="+mn-lt"/>
                        <a:ea typeface="Times New Roman"/>
                        <a:cs typeface="Times New Roman"/>
                      </a:endParaRPr>
                    </a:p>
                  </a:txBody>
                  <a:tcPr marL="0" marR="137160" marT="0" marB="0" anchor="ctr">
                    <a:lnB w="12700" cap="flat" cmpd="sng" algn="ctr">
                      <a:solidFill>
                        <a:schemeClr val="tx1"/>
                      </a:solidFill>
                      <a:prstDash val="solid"/>
                      <a:round/>
                      <a:headEnd type="none" w="med" len="med"/>
                      <a:tailEnd type="none" w="med" len="med"/>
                    </a:lnB>
                  </a:tcPr>
                </a:tc>
                <a:tc>
                  <a:txBody>
                    <a:bodyPr/>
                    <a:lstStyle/>
                    <a:p>
                      <a:pPr marL="0" marR="0" algn="r">
                        <a:lnSpc>
                          <a:spcPct val="150000"/>
                        </a:lnSpc>
                        <a:spcBef>
                          <a:spcPts val="0"/>
                        </a:spcBef>
                        <a:spcAft>
                          <a:spcPts val="0"/>
                        </a:spcAft>
                        <a:tabLst>
                          <a:tab pos="228600" algn="l"/>
                        </a:tabLst>
                      </a:pPr>
                      <a:r>
                        <a:rPr lang="en-US" sz="1400" dirty="0" smtClean="0">
                          <a:latin typeface="+mn-lt"/>
                          <a:ea typeface="Times New Roman"/>
                          <a:cs typeface="Times New Roman"/>
                        </a:rPr>
                        <a:t>3 s</a:t>
                      </a:r>
                      <a:endParaRPr lang="en-US" sz="1400" dirty="0">
                        <a:latin typeface="+mn-lt"/>
                        <a:ea typeface="Times New Roman"/>
                        <a:cs typeface="Times New Roman"/>
                      </a:endParaRPr>
                    </a:p>
                  </a:txBody>
                  <a:tcPr marL="0" marT="0" marB="0" anchor="ctr">
                    <a:lnB w="12700" cap="flat" cmpd="sng" algn="ctr">
                      <a:solidFill>
                        <a:schemeClr val="tx1"/>
                      </a:solidFill>
                      <a:prstDash val="solid"/>
                      <a:round/>
                      <a:headEnd type="none" w="med" len="med"/>
                      <a:tailEnd type="none" w="med" len="med"/>
                    </a:lnB>
                  </a:tcPr>
                </a:tc>
                <a:tc>
                  <a:txBody>
                    <a:bodyPr/>
                    <a:lstStyle/>
                    <a:p>
                      <a:pPr marL="0" marR="0" algn="ct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0.007</a:t>
                      </a:r>
                      <a:endParaRPr lang="en-US" sz="1400" dirty="0">
                        <a:solidFill>
                          <a:schemeClr val="tx1"/>
                        </a:solidFill>
                        <a:latin typeface="+mn-lt"/>
                        <a:ea typeface="Times New Roman"/>
                        <a:cs typeface="Times New Roman"/>
                      </a:endParaRPr>
                    </a:p>
                  </a:txBody>
                  <a:tcPr marL="0" marR="0" marT="0" marB="0" anchor="ctr">
                    <a:lnR w="38100" cap="flat" cmpd="sng" algn="ctr">
                      <a:solidFill>
                        <a:schemeClr val="bg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00FF00"/>
                    </a:solid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1%</a:t>
                      </a:r>
                      <a:endParaRPr lang="en-US" sz="1400" dirty="0">
                        <a:solidFill>
                          <a:schemeClr val="tx1"/>
                        </a:solidFill>
                        <a:latin typeface="+mn-lt"/>
                        <a:ea typeface="Times New Roman"/>
                        <a:cs typeface="Times New Roman"/>
                      </a:endParaRPr>
                    </a:p>
                  </a:txBody>
                  <a:tcPr marL="0" marR="36576" marT="0" marB="0" anchor="ctr">
                    <a:lnL w="38100" cap="flat" cmpd="sng" algn="ctr">
                      <a:solidFill>
                        <a:schemeClr val="bg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B w="12700" cap="flat" cmpd="sng" algn="ctr">
                      <a:solidFill>
                        <a:schemeClr val="tx1"/>
                      </a:solid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B w="12700" cap="flat" cmpd="sng" algn="ctr">
                      <a:solidFill>
                        <a:schemeClr val="tx1"/>
                      </a:solid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B w="12700" cap="flat" cmpd="sng" algn="ctr">
                      <a:solidFill>
                        <a:schemeClr val="tx1"/>
                      </a:solidFill>
                      <a:prstDash val="solid"/>
                      <a:round/>
                      <a:headEnd type="none" w="med" len="med"/>
                      <a:tailEnd type="none" w="med" len="med"/>
                    </a:lnB>
                    <a:noFill/>
                  </a:tcPr>
                </a:tc>
                <a:tc>
                  <a:txBody>
                    <a:bodyPr/>
                    <a:lstStyle/>
                    <a:p>
                      <a:pPr marL="0" marR="0" algn="r">
                        <a:lnSpc>
                          <a:spcPct val="150000"/>
                        </a:lnSpc>
                        <a:spcBef>
                          <a:spcPts val="0"/>
                        </a:spcBef>
                        <a:spcAft>
                          <a:spcPts val="0"/>
                        </a:spcAft>
                        <a:tabLst>
                          <a:tab pos="228600" algn="l"/>
                        </a:tabLst>
                      </a:pPr>
                      <a:r>
                        <a:rPr lang="en-US" sz="1400" dirty="0" smtClean="0">
                          <a:solidFill>
                            <a:schemeClr val="tx1"/>
                          </a:solidFill>
                          <a:latin typeface="+mn-lt"/>
                          <a:ea typeface="Times New Roman"/>
                          <a:cs typeface="Times New Roman"/>
                        </a:rPr>
                        <a:t>0%</a:t>
                      </a:r>
                      <a:endParaRPr lang="en-US" sz="1400" dirty="0">
                        <a:solidFill>
                          <a:schemeClr val="tx1"/>
                        </a:solidFill>
                        <a:latin typeface="+mn-lt"/>
                        <a:ea typeface="Times New Roman"/>
                        <a:cs typeface="Times New Roman"/>
                      </a:endParaRPr>
                    </a:p>
                  </a:txBody>
                  <a:tcPr marL="0" marR="36576"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Why?</a:t>
            </a:r>
            <a:endParaRPr lang="en-US" dirty="0"/>
          </a:p>
        </p:txBody>
      </p:sp>
      <p:sp>
        <p:nvSpPr>
          <p:cNvPr id="3" name="Content Placeholder 2"/>
          <p:cNvSpPr>
            <a:spLocks noGrp="1"/>
          </p:cNvSpPr>
          <p:nvPr>
            <p:ph sz="quarter" idx="1"/>
          </p:nvPr>
        </p:nvSpPr>
        <p:spPr/>
        <p:txBody>
          <a:bodyPr/>
          <a:lstStyle/>
          <a:p>
            <a:r>
              <a:rPr lang="en-US" dirty="0" smtClean="0"/>
              <a:t>Why does Benders work here?</a:t>
            </a:r>
          </a:p>
          <a:p>
            <a:pPr lvl="1"/>
            <a:r>
              <a:rPr lang="en-US" dirty="0" smtClean="0"/>
              <a:t>Smaller problems to solve.  Full problem has #contracts times #deliveries variables;  Benders Master has #contracts variables; </a:t>
            </a:r>
            <a:r>
              <a:rPr lang="en-US" dirty="0" err="1" smtClean="0"/>
              <a:t>subproblem</a:t>
            </a:r>
            <a:r>
              <a:rPr lang="en-US" dirty="0" smtClean="0"/>
              <a:t> has #deliveries times #accepted contracts:  much smaller when the average number of deliveries/truck is high.</a:t>
            </a:r>
          </a:p>
          <a:p>
            <a:pPr lvl="1"/>
            <a:r>
              <a:rPr lang="en-US" dirty="0" smtClean="0"/>
              <a:t>Good cuts.  Original work added cut for overall capacity;  these are generalizations of those cuts</a:t>
            </a:r>
          </a:p>
          <a:p>
            <a:pPr lvl="1"/>
            <a:r>
              <a:rPr lang="en-US" dirty="0" smtClean="0"/>
              <a:t>Little need for “no-goods”;  cuts almost always found without resorting to no-goods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eaLnBrk="1" hangingPunct="1"/>
            <a:r>
              <a:rPr lang="en-US" sz="3800" dirty="0" smtClean="0"/>
              <a:t>Example </a:t>
            </a:r>
            <a:r>
              <a:rPr lang="en-US" sz="3800" dirty="0" smtClean="0"/>
              <a:t>4: </a:t>
            </a:r>
            <a:r>
              <a:rPr lang="en-US" sz="3800" dirty="0" smtClean="0"/>
              <a:t>Improved 3 phase approach to sports scheduling (with R. Rasmussen)</a:t>
            </a:r>
          </a:p>
        </p:txBody>
      </p:sp>
      <p:sp>
        <p:nvSpPr>
          <p:cNvPr id="49155" name="Rectangle 3"/>
          <p:cNvSpPr>
            <a:spLocks noGrp="1" noChangeArrowheads="1"/>
          </p:cNvSpPr>
          <p:nvPr>
            <p:ph sz="quarter" idx="1"/>
          </p:nvPr>
        </p:nvSpPr>
        <p:spPr/>
        <p:txBody>
          <a:bodyPr/>
          <a:lstStyle/>
          <a:p>
            <a:pPr eaLnBrk="1" hangingPunct="1"/>
            <a:r>
              <a:rPr lang="en-US" smtClean="0"/>
              <a:t>3 Phase approach to sports scheduling</a:t>
            </a:r>
          </a:p>
          <a:p>
            <a:pPr eaLnBrk="1" hangingPunct="1"/>
            <a:r>
              <a:rPr lang="en-US" smtClean="0"/>
              <a:t>Most common method in literature</a:t>
            </a:r>
          </a:p>
          <a:p>
            <a:pPr eaLnBrk="1" hangingPunct="1"/>
            <a:endParaRPr lang="en-US" smtClean="0"/>
          </a:p>
          <a:p>
            <a:pPr eaLnBrk="1" hangingPunct="1"/>
            <a:endParaRPr lang="en-US" smtClean="0"/>
          </a:p>
          <a:p>
            <a:pPr eaLnBrk="1" hangingPunct="1"/>
            <a:r>
              <a:rPr lang="en-US" smtClean="0"/>
              <a:t>Began for me with Atlantic Coast Basketball Scheduling</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Atlantic Coast Conference</a:t>
            </a:r>
          </a:p>
        </p:txBody>
      </p:sp>
      <p:sp>
        <p:nvSpPr>
          <p:cNvPr id="50179" name="Rectangle 3"/>
          <p:cNvSpPr>
            <a:spLocks noGrp="1" noChangeArrowheads="1"/>
          </p:cNvSpPr>
          <p:nvPr>
            <p:ph sz="quarter" idx="1"/>
          </p:nvPr>
        </p:nvSpPr>
        <p:spPr/>
        <p:txBody>
          <a:bodyPr/>
          <a:lstStyle/>
          <a:p>
            <a:pPr eaLnBrk="1" hangingPunct="1">
              <a:buFont typeface="Wingdings" pitchFamily="2" charset="2"/>
              <a:buNone/>
            </a:pPr>
            <a:r>
              <a:rPr lang="en-US" smtClean="0"/>
              <a:t>Nine teams in southeastern US</a:t>
            </a:r>
          </a:p>
          <a:p>
            <a:pPr lvl="1" eaLnBrk="1" hangingPunct="1"/>
            <a:r>
              <a:rPr lang="en-US" smtClean="0"/>
              <a:t>Highest revenue sport:  $33 million/year in TV revenue alone</a:t>
            </a:r>
          </a:p>
          <a:p>
            <a:pPr lvl="1" eaLnBrk="1" hangingPunct="1"/>
            <a:r>
              <a:rPr lang="en-US" smtClean="0"/>
              <a:t>Perennial powerhouse:  three national championships in the 90s alone</a:t>
            </a:r>
          </a:p>
          <a:p>
            <a:pPr lvl="1" eaLnBrk="1" hangingPunct="1"/>
            <a:r>
              <a:rPr lang="en-US" smtClean="0"/>
              <a:t>Extensive national TV contracts with ESPN, ABC, CBS, and Raycom</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Description of Schedule</a:t>
            </a:r>
          </a:p>
        </p:txBody>
      </p:sp>
      <p:sp>
        <p:nvSpPr>
          <p:cNvPr id="51203" name="Rectangle 3"/>
          <p:cNvSpPr>
            <a:spLocks noGrp="1" noChangeArrowheads="1"/>
          </p:cNvSpPr>
          <p:nvPr>
            <p:ph sz="quarter" idx="1"/>
          </p:nvPr>
        </p:nvSpPr>
        <p:spPr/>
        <p:txBody>
          <a:bodyPr/>
          <a:lstStyle/>
          <a:p>
            <a:pPr eaLnBrk="1" hangingPunct="1"/>
            <a:r>
              <a:rPr lang="en-US" smtClean="0"/>
              <a:t>Home and home schedule (16 games each:  8 home and 8 away)</a:t>
            </a:r>
          </a:p>
          <a:p>
            <a:pPr eaLnBrk="1" hangingPunct="1"/>
            <a:r>
              <a:rPr lang="en-US" smtClean="0"/>
              <a:t>Schedule length: 9 weeks</a:t>
            </a:r>
          </a:p>
          <a:p>
            <a:pPr eaLnBrk="1" hangingPunct="1"/>
            <a:r>
              <a:rPr lang="en-US" smtClean="0"/>
              <a:t>Each team plays twice a week with two “byes” </a:t>
            </a:r>
          </a:p>
          <a:p>
            <a:pPr eaLnBrk="1" hangingPunct="1"/>
            <a:r>
              <a:rPr lang="en-US" smtClean="0"/>
              <a:t>Many schedule restrictions, preferences, concerns</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1" name="Picture 1"/>
          <p:cNvPicPr>
            <a:picLocks noChangeAspect="1" noChangeArrowheads="1"/>
          </p:cNvPicPr>
          <p:nvPr/>
        </p:nvPicPr>
        <p:blipFill>
          <a:blip r:embed="rId2" cstate="print"/>
          <a:srcRect/>
          <a:stretch>
            <a:fillRect/>
          </a:stretch>
        </p:blipFill>
        <p:spPr bwMode="auto">
          <a:xfrm>
            <a:off x="1533525" y="557213"/>
            <a:ext cx="6076950" cy="5743575"/>
          </a:xfrm>
          <a:prstGeom prst="rect">
            <a:avLst/>
          </a:prstGeom>
          <a:noFill/>
          <a:ln w="9525">
            <a:noFill/>
            <a:miter lim="800000"/>
            <a:headEnd/>
            <a:tailEnd/>
          </a:ln>
        </p:spPr>
      </p:pic>
      <p:pic>
        <p:nvPicPr>
          <p:cNvPr id="286722" name="Picture 2"/>
          <p:cNvPicPr>
            <a:picLocks noChangeAspect="1" noChangeArrowheads="1"/>
          </p:cNvPicPr>
          <p:nvPr/>
        </p:nvPicPr>
        <p:blipFill>
          <a:blip r:embed="rId3" cstate="print"/>
          <a:srcRect/>
          <a:stretch>
            <a:fillRect/>
          </a:stretch>
        </p:blipFill>
        <p:spPr bwMode="auto">
          <a:xfrm>
            <a:off x="2700338" y="2262188"/>
            <a:ext cx="3743325" cy="23336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22"/>
                                        </p:tgtEl>
                                        <p:attrNameLst>
                                          <p:attrName>style.visibility</p:attrName>
                                        </p:attrNameLst>
                                      </p:cBhvr>
                                      <p:to>
                                        <p:strVal val="visible"/>
                                      </p:to>
                                    </p:set>
                                    <p:animEffect transition="in" filter="blinds(horizontal)">
                                      <p:cBhvr>
                                        <p:cTn id="7" dur="500"/>
                                        <p:tgtEl>
                                          <p:spTgt spid="286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Goals</a:t>
            </a:r>
          </a:p>
        </p:txBody>
      </p:sp>
      <p:sp>
        <p:nvSpPr>
          <p:cNvPr id="53251" name="Rectangle 3"/>
          <p:cNvSpPr>
            <a:spLocks noGrp="1" noChangeArrowheads="1"/>
          </p:cNvSpPr>
          <p:nvPr>
            <p:ph sz="quarter" idx="1"/>
          </p:nvPr>
        </p:nvSpPr>
        <p:spPr/>
        <p:txBody>
          <a:bodyPr/>
          <a:lstStyle/>
          <a:p>
            <a:pPr eaLnBrk="1" hangingPunct="1">
              <a:buFont typeface="Wingdings" pitchFamily="2" charset="2"/>
              <a:buNone/>
            </a:pPr>
            <a:r>
              <a:rPr lang="en-US" smtClean="0"/>
              <a:t>Due to</a:t>
            </a:r>
          </a:p>
          <a:p>
            <a:pPr lvl="1" eaLnBrk="1" hangingPunct="1"/>
            <a:r>
              <a:rPr lang="en-US" smtClean="0"/>
              <a:t>1996-1997 schedule unsatisfactory</a:t>
            </a:r>
          </a:p>
          <a:p>
            <a:pPr lvl="1" eaLnBrk="1" hangingPunct="1"/>
            <a:r>
              <a:rPr lang="en-US" smtClean="0"/>
              <a:t>Increasing demands from TV/teams</a:t>
            </a:r>
          </a:p>
          <a:p>
            <a:pPr lvl="1" eaLnBrk="1" hangingPunct="1"/>
            <a:r>
              <a:rPr lang="en-US" smtClean="0"/>
              <a:t>Frustration with hand-creation of schedules</a:t>
            </a:r>
          </a:p>
          <a:p>
            <a:pPr eaLnBrk="1" hangingPunct="1">
              <a:buFont typeface="Wingdings" pitchFamily="2" charset="2"/>
              <a:buNone/>
            </a:pPr>
            <a:endParaRPr lang="en-US" smtClean="0"/>
          </a:p>
          <a:p>
            <a:pPr eaLnBrk="1" hangingPunct="1">
              <a:buFont typeface="Wingdings" pitchFamily="2" charset="2"/>
              <a:buNone/>
            </a:pPr>
            <a:r>
              <a:rPr lang="en-US" smtClean="0"/>
              <a:t>Can we create a system that can quickly/ easily handle constraints/ objectives to find reasonable schedules?</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Requirements</a:t>
            </a:r>
          </a:p>
        </p:txBody>
      </p:sp>
      <p:sp>
        <p:nvSpPr>
          <p:cNvPr id="54275" name="Rectangle 3"/>
          <p:cNvSpPr>
            <a:spLocks noGrp="1" noChangeArrowheads="1"/>
          </p:cNvSpPr>
          <p:nvPr>
            <p:ph sz="quarter" idx="1"/>
          </p:nvPr>
        </p:nvSpPr>
        <p:spPr/>
        <p:txBody>
          <a:bodyPr>
            <a:normAutofit/>
          </a:bodyPr>
          <a:lstStyle/>
          <a:p>
            <a:pPr eaLnBrk="1" hangingPunct="1">
              <a:buFont typeface="Wingdings" pitchFamily="2" charset="2"/>
              <a:buNone/>
            </a:pPr>
            <a:r>
              <a:rPr lang="en-US" sz="2200" smtClean="0"/>
              <a:t>Lots of requirements on patterns</a:t>
            </a:r>
          </a:p>
          <a:p>
            <a:pPr eaLnBrk="1" hangingPunct="1"/>
            <a:r>
              <a:rPr lang="en-US" sz="2200" smtClean="0"/>
              <a:t>Each week as a “During Week” game and a “Weekend” game</a:t>
            </a:r>
          </a:p>
          <a:p>
            <a:pPr eaLnBrk="1" hangingPunct="1"/>
            <a:r>
              <a:rPr lang="en-US" sz="2200" smtClean="0"/>
              <a:t>4 home weekends, 4 away weekends, one by weekend</a:t>
            </a:r>
          </a:p>
          <a:p>
            <a:pPr eaLnBrk="1" hangingPunct="1"/>
            <a:r>
              <a:rPr lang="en-US" sz="2200" smtClean="0"/>
              <a:t>No AAA or HHH sequences</a:t>
            </a:r>
          </a:p>
          <a:p>
            <a:pPr eaLnBrk="1" hangingPunct="1"/>
            <a:r>
              <a:rPr lang="en-US" sz="2200" smtClean="0"/>
              <a:t>Do not end AA</a:t>
            </a:r>
          </a:p>
        </p:txBody>
      </p:sp>
      <p:sp>
        <p:nvSpPr>
          <p:cNvPr id="54276" name="Rectangle 4"/>
          <p:cNvSpPr>
            <a:spLocks noGrp="1" noChangeArrowheads="1"/>
          </p:cNvSpPr>
          <p:nvPr>
            <p:ph sz="quarter" idx="2"/>
          </p:nvPr>
        </p:nvSpPr>
        <p:spPr/>
        <p:txBody>
          <a:bodyPr>
            <a:normAutofit/>
          </a:bodyPr>
          <a:lstStyle/>
          <a:p>
            <a:pPr eaLnBrk="1" hangingPunct="1"/>
            <a:r>
              <a:rPr lang="en-US" sz="2200" smtClean="0"/>
              <a:t>Many team requests, including required byes, need to open/finish at home</a:t>
            </a:r>
          </a:p>
          <a:p>
            <a:pPr eaLnBrk="1" hangingPunct="1"/>
            <a:r>
              <a:rPr lang="en-US" sz="2200" smtClean="0"/>
              <a:t>Finish season with “traditional rivals”</a:t>
            </a:r>
          </a:p>
          <a:p>
            <a:pPr eaLnBrk="1" hangingPunct="1"/>
            <a:r>
              <a:rPr lang="en-US" sz="2200" smtClean="0"/>
              <a:t>TV preferences.  Very convoluted</a:t>
            </a:r>
          </a:p>
          <a:p>
            <a:pPr eaLnBrk="1" hangingPunct="1"/>
            <a:r>
              <a:rPr lang="en-US" sz="2200" smtClean="0"/>
              <a:t>Two Duke/UNC games in second half</a:t>
            </a:r>
          </a:p>
          <a:p>
            <a:pPr eaLnBrk="1" hangingPunct="1"/>
            <a:r>
              <a:rPr lang="en-US" sz="2200" smtClean="0"/>
              <a:t>No Duke/UNC or Duke/Wake/UNC (any order) sequences</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2802" name="Picture 2"/>
          <p:cNvPicPr>
            <a:picLocks noChangeAspect="1" noChangeArrowheads="1"/>
          </p:cNvPicPr>
          <p:nvPr/>
        </p:nvPicPr>
        <p:blipFill>
          <a:blip r:embed="rId2" cstate="print"/>
          <a:srcRect/>
          <a:stretch>
            <a:fillRect/>
          </a:stretch>
        </p:blipFill>
        <p:spPr bwMode="auto">
          <a:xfrm>
            <a:off x="1352550" y="666750"/>
            <a:ext cx="6438900" cy="5524500"/>
          </a:xfrm>
          <a:prstGeom prst="rect">
            <a:avLst/>
          </a:prstGeom>
          <a:noFill/>
          <a:ln w="9525">
            <a:noFill/>
            <a:miter lim="800000"/>
            <a:headEnd/>
            <a:tailEnd/>
          </a:ln>
        </p:spPr>
      </p:pic>
      <p:pic>
        <p:nvPicPr>
          <p:cNvPr id="332803" name="Picture 3"/>
          <p:cNvPicPr>
            <a:picLocks noChangeAspect="1" noChangeArrowheads="1"/>
          </p:cNvPicPr>
          <p:nvPr/>
        </p:nvPicPr>
        <p:blipFill>
          <a:blip r:embed="rId3" cstate="print"/>
          <a:srcRect/>
          <a:stretch>
            <a:fillRect/>
          </a:stretch>
        </p:blipFill>
        <p:spPr bwMode="auto">
          <a:xfrm>
            <a:off x="990600" y="2133600"/>
            <a:ext cx="3781425" cy="2457450"/>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4800600" y="2209800"/>
            <a:ext cx="3743325" cy="2333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2803"/>
                                        </p:tgtEl>
                                        <p:attrNameLst>
                                          <p:attrName>style.visibility</p:attrName>
                                        </p:attrNameLst>
                                      </p:cBhvr>
                                      <p:to>
                                        <p:strVal val="visible"/>
                                      </p:to>
                                    </p:set>
                                    <p:animEffect transition="in" filter="blinds(horizontal)">
                                      <p:cBhvr>
                                        <p:cTn id="7" dur="500"/>
                                        <p:tgtEl>
                                          <p:spTgt spid="33280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mtClean="0"/>
              <a:t>Technique developed</a:t>
            </a:r>
          </a:p>
        </p:txBody>
      </p:sp>
      <p:sp>
        <p:nvSpPr>
          <p:cNvPr id="55299" name="Rectangle 3"/>
          <p:cNvSpPr>
            <a:spLocks noGrp="1" noChangeArrowheads="1"/>
          </p:cNvSpPr>
          <p:nvPr>
            <p:ph sz="quarter" idx="1"/>
          </p:nvPr>
        </p:nvSpPr>
        <p:spPr/>
        <p:txBody>
          <a:bodyPr/>
          <a:lstStyle/>
          <a:p>
            <a:pPr eaLnBrk="1" hangingPunct="1">
              <a:buFont typeface="Wingdings" pitchFamily="2" charset="2"/>
              <a:buNone/>
            </a:pPr>
            <a:r>
              <a:rPr lang="en-US" smtClean="0"/>
              <a:t>Three phases:</a:t>
            </a:r>
          </a:p>
          <a:p>
            <a:pPr eaLnBrk="1" hangingPunct="1">
              <a:buFont typeface="Wingdings" pitchFamily="2" charset="2"/>
              <a:buNone/>
            </a:pPr>
            <a:r>
              <a:rPr lang="en-US" smtClean="0"/>
              <a:t>	Find H/A patterns (IP)</a:t>
            </a:r>
          </a:p>
          <a:p>
            <a:pPr eaLnBrk="1" hangingPunct="1">
              <a:buFont typeface="Wingdings" pitchFamily="2" charset="2"/>
              <a:buNone/>
            </a:pPr>
            <a:r>
              <a:rPr lang="en-US" smtClean="0"/>
              <a:t>	Assign games to H/A patterns (IP)</a:t>
            </a:r>
          </a:p>
          <a:p>
            <a:pPr eaLnBrk="1" hangingPunct="1">
              <a:buFont typeface="Wingdings" pitchFamily="2" charset="2"/>
              <a:buNone/>
            </a:pPr>
            <a:r>
              <a:rPr lang="en-US" smtClean="0"/>
              <a:t>	Assign teams to H/A patterns (enumerate)</a:t>
            </a:r>
          </a:p>
          <a:p>
            <a:pPr eaLnBrk="1" hangingPunct="1">
              <a:buFont typeface="Wingdings" pitchFamily="2" charset="2"/>
              <a:buNone/>
            </a:pPr>
            <a:endParaRPr lang="en-US" smtClean="0"/>
          </a:p>
          <a:p>
            <a:pPr eaLnBrk="1" hangingPunct="1">
              <a:buFont typeface="Wingdings" pitchFamily="2" charset="2"/>
              <a:buNone/>
            </a:pPr>
            <a:r>
              <a:rPr lang="en-US" smtClean="0"/>
              <a:t>(details in </a:t>
            </a:r>
            <a:r>
              <a:rPr lang="en-US" i="1" smtClean="0"/>
              <a:t>Operations Research</a:t>
            </a:r>
            <a:r>
              <a:rPr lang="en-US" smtClean="0"/>
              <a:t> paper)</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Benders Approach: Master</a:t>
            </a:r>
            <a:endParaRPr lang="en-US" dirty="0"/>
          </a:p>
        </p:txBody>
      </p:sp>
      <p:sp>
        <p:nvSpPr>
          <p:cNvPr id="5" name="Rectangle 5"/>
          <p:cNvSpPr>
            <a:spLocks noGrp="1" noChangeArrowheads="1"/>
          </p:cNvSpPr>
          <p:nvPr>
            <p:ph sz="quarter" idx="1"/>
          </p:nvPr>
        </p:nvSpPr>
        <p:spPr/>
        <p:txBody>
          <a:bodyPr>
            <a:normAutofit/>
          </a:bodyPr>
          <a:lstStyle/>
          <a:p>
            <a:pPr eaLnBrk="1" hangingPunct="1">
              <a:buFont typeface="Wingdings" pitchFamily="2" charset="2"/>
              <a:buNone/>
            </a:pPr>
            <a:r>
              <a:rPr lang="en-US" sz="2200" dirty="0" smtClean="0"/>
              <a:t>Min z</a:t>
            </a:r>
          </a:p>
          <a:p>
            <a:pPr eaLnBrk="1" hangingPunct="1">
              <a:buFont typeface="Wingdings" pitchFamily="2" charset="2"/>
              <a:buNone/>
            </a:pPr>
            <a:r>
              <a:rPr lang="en-US" sz="2200" dirty="0" smtClean="0"/>
              <a:t>Subject to</a:t>
            </a:r>
            <a:endParaRPr lang="en-US" sz="2200" dirty="0" smtClean="0">
              <a:ea typeface="Arial Unicode MS" pitchFamily="34" charset="-128"/>
              <a:cs typeface="Arial Unicode MS" pitchFamily="34" charset="-128"/>
            </a:endParaRPr>
          </a:p>
          <a:p>
            <a:pPr eaLnBrk="1" hangingPunct="1">
              <a:buFont typeface="Wingdings" pitchFamily="2" charset="2"/>
              <a:buNone/>
            </a:pPr>
            <a:r>
              <a:rPr lang="en-US" sz="2200" dirty="0" smtClean="0">
                <a:ea typeface="Arial Unicode MS" pitchFamily="34" charset="-128"/>
                <a:cs typeface="Arial Unicode MS" pitchFamily="34" charset="-128"/>
              </a:rPr>
              <a:t>    x ∈ </a:t>
            </a:r>
            <a:r>
              <a:rPr lang="en-US" sz="2200" dirty="0" err="1" smtClean="0">
                <a:ea typeface="Arial Unicode MS" pitchFamily="34" charset="-128"/>
                <a:cs typeface="Arial Unicode MS" pitchFamily="34" charset="-128"/>
              </a:rPr>
              <a:t>S</a:t>
            </a:r>
            <a:r>
              <a:rPr lang="en-US" sz="2200" baseline="-25000" dirty="0" err="1" smtClean="0">
                <a:ea typeface="Arial Unicode MS" pitchFamily="34" charset="-128"/>
                <a:cs typeface="Arial Unicode MS" pitchFamily="34" charset="-128"/>
              </a:rPr>
              <a:t>x</a:t>
            </a:r>
            <a:endParaRPr lang="en-US" sz="2200" baseline="-25000" dirty="0" smtClean="0">
              <a:ea typeface="Arial Unicode MS" pitchFamily="34" charset="-128"/>
              <a:cs typeface="Arial Unicode MS" pitchFamily="34" charset="-128"/>
            </a:endParaRPr>
          </a:p>
          <a:p>
            <a:pPr eaLnBrk="1" hangingPunct="1">
              <a:buFont typeface="Wingdings" pitchFamily="2" charset="2"/>
              <a:buNone/>
            </a:pPr>
            <a:r>
              <a:rPr lang="en-US" sz="2200" baseline="-25000" dirty="0" smtClean="0">
                <a:ea typeface="Arial Unicode MS" pitchFamily="34" charset="-128"/>
                <a:cs typeface="Arial Unicode MS" pitchFamily="34" charset="-128"/>
              </a:rPr>
              <a:t>	</a:t>
            </a:r>
            <a:r>
              <a:rPr lang="en-US" sz="2200" dirty="0" smtClean="0"/>
              <a:t>z ≥ f(x) + </a:t>
            </a:r>
            <a:r>
              <a:rPr lang="en-US" sz="2200" dirty="0" err="1" smtClean="0"/>
              <a:t>u</a:t>
            </a:r>
            <a:r>
              <a:rPr lang="en-US" sz="2200" baseline="30000" dirty="0" err="1" smtClean="0"/>
              <a:t>k</a:t>
            </a:r>
            <a:r>
              <a:rPr lang="en-US" sz="2200" dirty="0" smtClean="0"/>
              <a:t> (b-F(x)) [lower bound constraints]</a:t>
            </a:r>
          </a:p>
          <a:p>
            <a:pPr>
              <a:buNone/>
            </a:pPr>
            <a:r>
              <a:rPr lang="en-US" sz="2200" dirty="0" smtClean="0"/>
              <a:t>      0 ≥ </a:t>
            </a:r>
            <a:r>
              <a:rPr lang="en-US" sz="2200" dirty="0" err="1" smtClean="0"/>
              <a:t>v</a:t>
            </a:r>
            <a:r>
              <a:rPr lang="en-US" sz="2200" baseline="30000" dirty="0" err="1" smtClean="0"/>
              <a:t>k</a:t>
            </a:r>
            <a:r>
              <a:rPr lang="en-US" sz="2200" dirty="0" smtClean="0"/>
              <a:t> (b-F(x)) </a:t>
            </a:r>
            <a:r>
              <a:rPr lang="en-US" sz="2200" dirty="0" smtClean="0">
                <a:ea typeface="Arial Unicode MS" pitchFamily="34" charset="-128"/>
                <a:cs typeface="Arial Unicode MS" pitchFamily="34" charset="-128"/>
              </a:rPr>
              <a:t>[feasibility constraints]</a:t>
            </a:r>
          </a:p>
          <a:p>
            <a:pPr>
              <a:buNone/>
            </a:pPr>
            <a:endParaRPr lang="en-US" sz="2200" dirty="0" smtClean="0">
              <a:ea typeface="Arial Unicode MS" pitchFamily="34" charset="-128"/>
              <a:cs typeface="Arial Unicode MS" pitchFamily="34" charset="-128"/>
            </a:endParaRPr>
          </a:p>
          <a:p>
            <a:pPr>
              <a:buNone/>
            </a:pPr>
            <a:r>
              <a:rPr lang="en-US" sz="2200" dirty="0" smtClean="0">
                <a:ea typeface="Arial Unicode MS" pitchFamily="34" charset="-128"/>
                <a:cs typeface="Arial Unicode MS" pitchFamily="34" charset="-128"/>
              </a:rPr>
              <a:t>Solve over x</a:t>
            </a:r>
            <a:endParaRPr lang="en-US" sz="2200" dirty="0" smtClean="0"/>
          </a:p>
          <a:p>
            <a:pPr eaLnBrk="1" hangingPunct="1">
              <a:buFont typeface="Wingdings" pitchFamily="2" charset="2"/>
              <a:buNone/>
            </a:pPr>
            <a:endParaRPr lang="en-US" sz="2200" baseline="-25000" dirty="0" smtClean="0">
              <a:ea typeface="Arial Unicode MS" pitchFamily="34" charset="-128"/>
              <a:cs typeface="Arial Unicode MS" pitchFamily="34" charset="-128"/>
            </a:endParaRPr>
          </a:p>
        </p:txBody>
      </p:sp>
      <p:sp>
        <p:nvSpPr>
          <p:cNvPr id="4" name="Content Placeholder 3"/>
          <p:cNvSpPr>
            <a:spLocks noGrp="1"/>
          </p:cNvSpPr>
          <p:nvPr>
            <p:ph sz="quarter" idx="2"/>
          </p:nvPr>
        </p:nvSpPr>
        <p:spPr/>
        <p:txBody>
          <a:bodyPr>
            <a:normAutofit/>
          </a:bodyPr>
          <a:lstStyle/>
          <a:p>
            <a:endParaRPr lang="en-US"/>
          </a:p>
        </p:txBody>
      </p:sp>
      <p:sp>
        <p:nvSpPr>
          <p:cNvPr id="6" name="Line 10"/>
          <p:cNvSpPr>
            <a:spLocks noChangeShapeType="1"/>
          </p:cNvSpPr>
          <p:nvPr/>
        </p:nvSpPr>
        <p:spPr bwMode="auto">
          <a:xfrm flipH="1">
            <a:off x="4419600" y="1524000"/>
            <a:ext cx="0" cy="51054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Phase 1: Find HAPs</a:t>
            </a:r>
          </a:p>
        </p:txBody>
      </p:sp>
      <p:sp>
        <p:nvSpPr>
          <p:cNvPr id="56323" name="Rectangle 3"/>
          <p:cNvSpPr>
            <a:spLocks noGrp="1" noChangeArrowheads="1"/>
          </p:cNvSpPr>
          <p:nvPr>
            <p:ph sz="quarter" idx="1"/>
          </p:nvPr>
        </p:nvSpPr>
        <p:spPr/>
        <p:txBody>
          <a:bodyPr/>
          <a:lstStyle/>
          <a:p>
            <a:pPr eaLnBrk="1" hangingPunct="1">
              <a:lnSpc>
                <a:spcPct val="90000"/>
              </a:lnSpc>
            </a:pPr>
            <a:r>
              <a:rPr lang="en-US" sz="2600" smtClean="0"/>
              <a:t>Find Home/Away pattern, one sequence per team</a:t>
            </a:r>
          </a:p>
          <a:p>
            <a:pPr eaLnBrk="1" hangingPunct="1">
              <a:lnSpc>
                <a:spcPct val="90000"/>
              </a:lnSpc>
            </a:pPr>
            <a:endParaRPr lang="en-US" sz="2600" smtClean="0"/>
          </a:p>
          <a:p>
            <a:pPr algn="ctr" eaLnBrk="1" hangingPunct="1">
              <a:lnSpc>
                <a:spcPct val="90000"/>
              </a:lnSpc>
              <a:buFont typeface="Wingdings" pitchFamily="2" charset="2"/>
              <a:buNone/>
            </a:pPr>
            <a:r>
              <a:rPr lang="en-US" sz="2600" smtClean="0">
                <a:latin typeface="Courier New" pitchFamily="49" charset="0"/>
                <a:cs typeface="Times New Roman" pitchFamily="18" charset="0"/>
              </a:rPr>
              <a:t>1: HAHAH</a:t>
            </a:r>
          </a:p>
          <a:p>
            <a:pPr algn="ctr" eaLnBrk="1" hangingPunct="1">
              <a:lnSpc>
                <a:spcPct val="90000"/>
              </a:lnSpc>
              <a:buFont typeface="Wingdings" pitchFamily="2" charset="2"/>
              <a:buNone/>
            </a:pPr>
            <a:r>
              <a:rPr lang="en-US" sz="2600" smtClean="0">
                <a:latin typeface="Courier New" pitchFamily="49" charset="0"/>
                <a:cs typeface="Times New Roman" pitchFamily="18" charset="0"/>
              </a:rPr>
              <a:t>2: AHAHA</a:t>
            </a:r>
          </a:p>
          <a:p>
            <a:pPr algn="ctr" eaLnBrk="1" hangingPunct="1">
              <a:lnSpc>
                <a:spcPct val="90000"/>
              </a:lnSpc>
              <a:buFont typeface="Wingdings" pitchFamily="2" charset="2"/>
              <a:buNone/>
            </a:pPr>
            <a:r>
              <a:rPr lang="en-US" sz="2600" smtClean="0">
                <a:latin typeface="Courier New" pitchFamily="49" charset="0"/>
                <a:cs typeface="Times New Roman" pitchFamily="18" charset="0"/>
              </a:rPr>
              <a:t>3: HHAAH</a:t>
            </a:r>
          </a:p>
          <a:p>
            <a:pPr algn="ctr" eaLnBrk="1" hangingPunct="1">
              <a:lnSpc>
                <a:spcPct val="90000"/>
              </a:lnSpc>
              <a:buFont typeface="Wingdings" pitchFamily="2" charset="2"/>
              <a:buNone/>
            </a:pPr>
            <a:r>
              <a:rPr lang="en-US" sz="2600" smtClean="0">
                <a:latin typeface="Courier New" pitchFamily="49" charset="0"/>
                <a:cs typeface="Times New Roman" pitchFamily="18" charset="0"/>
              </a:rPr>
              <a:t>4: HAHHA</a:t>
            </a:r>
          </a:p>
          <a:p>
            <a:pPr algn="ctr" eaLnBrk="1" hangingPunct="1">
              <a:lnSpc>
                <a:spcPct val="90000"/>
              </a:lnSpc>
              <a:buFont typeface="Wingdings" pitchFamily="2" charset="2"/>
              <a:buNone/>
            </a:pPr>
            <a:r>
              <a:rPr lang="en-US" sz="2600" smtClean="0">
                <a:latin typeface="Courier New" pitchFamily="49" charset="0"/>
                <a:cs typeface="Times New Roman" pitchFamily="18" charset="0"/>
              </a:rPr>
              <a:t>5: AAHHA</a:t>
            </a:r>
          </a:p>
          <a:p>
            <a:pPr algn="ctr" eaLnBrk="1" hangingPunct="1">
              <a:lnSpc>
                <a:spcPct val="90000"/>
              </a:lnSpc>
              <a:buFont typeface="Wingdings" pitchFamily="2" charset="2"/>
              <a:buNone/>
            </a:pPr>
            <a:r>
              <a:rPr lang="en-US" sz="2600" smtClean="0">
                <a:latin typeface="Courier New" pitchFamily="49" charset="0"/>
                <a:cs typeface="Times New Roman" pitchFamily="18" charset="0"/>
              </a:rPr>
              <a:t>6: AHAAH</a:t>
            </a:r>
          </a:p>
          <a:p>
            <a:pPr algn="ctr" eaLnBrk="1" hangingPunct="1">
              <a:lnSpc>
                <a:spcPct val="90000"/>
              </a:lnSpc>
              <a:buFont typeface="Wingdings" pitchFamily="2" charset="2"/>
              <a:buNone/>
            </a:pPr>
            <a:r>
              <a:rPr lang="en-US" sz="2600" smtClean="0">
                <a:latin typeface="Courier New" pitchFamily="49" charset="0"/>
                <a:cs typeface="Times New Roman" pitchFamily="18" charset="0"/>
              </a:rPr>
              <a:t> </a:t>
            </a:r>
          </a:p>
          <a:p>
            <a:pPr eaLnBrk="1" hangingPunct="1">
              <a:lnSpc>
                <a:spcPct val="90000"/>
              </a:lnSpc>
            </a:pPr>
            <a:endParaRPr lang="en-US" sz="2600" smtClean="0">
              <a:latin typeface="Courier New" pitchFamily="49"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Phase 2.  Assign Games</a:t>
            </a:r>
          </a:p>
        </p:txBody>
      </p:sp>
      <p:sp>
        <p:nvSpPr>
          <p:cNvPr id="57347" name="Rectangle 3"/>
          <p:cNvSpPr>
            <a:spLocks noGrp="1" noChangeArrowheads="1"/>
          </p:cNvSpPr>
          <p:nvPr>
            <p:ph sz="quarter" idx="1"/>
          </p:nvPr>
        </p:nvSpPr>
        <p:spPr/>
        <p:txBody>
          <a:bodyPr/>
          <a:lstStyle/>
          <a:p>
            <a:pPr eaLnBrk="1" hangingPunct="1"/>
            <a:r>
              <a:rPr lang="en-US" sz="2600" smtClean="0"/>
              <a:t>Assign games consistent with HAP (+ denotes home;     - is away)</a:t>
            </a:r>
          </a:p>
          <a:p>
            <a:pPr algn="ctr" eaLnBrk="1" hangingPunct="1">
              <a:buFont typeface="Wingdings" pitchFamily="2" charset="2"/>
              <a:buNone/>
            </a:pPr>
            <a:r>
              <a:rPr lang="en-US" sz="2600" smtClean="0">
                <a:latin typeface="Courier New" pitchFamily="49" charset="0"/>
                <a:cs typeface="Times New Roman" pitchFamily="18" charset="0"/>
              </a:rPr>
              <a:t>1: +2 -3 +6 -4 +5</a:t>
            </a:r>
          </a:p>
          <a:p>
            <a:pPr algn="ctr" eaLnBrk="1" hangingPunct="1">
              <a:buFont typeface="Wingdings" pitchFamily="2" charset="2"/>
              <a:buNone/>
            </a:pPr>
            <a:r>
              <a:rPr lang="en-US" sz="2600" smtClean="0">
                <a:latin typeface="Courier New" pitchFamily="49" charset="0"/>
                <a:cs typeface="Times New Roman" pitchFamily="18" charset="0"/>
              </a:rPr>
              <a:t>2: -1 +4 -5 +6 -3</a:t>
            </a:r>
          </a:p>
          <a:p>
            <a:pPr algn="ctr" eaLnBrk="1" hangingPunct="1">
              <a:buFont typeface="Wingdings" pitchFamily="2" charset="2"/>
              <a:buNone/>
            </a:pPr>
            <a:r>
              <a:rPr lang="en-US" sz="2600" smtClean="0">
                <a:latin typeface="Courier New" pitchFamily="49" charset="0"/>
                <a:cs typeface="Times New Roman" pitchFamily="18" charset="0"/>
              </a:rPr>
              <a:t>3: +6 +1 -4 -5 +2</a:t>
            </a:r>
          </a:p>
          <a:p>
            <a:pPr algn="ctr" eaLnBrk="1" hangingPunct="1">
              <a:buFont typeface="Wingdings" pitchFamily="2" charset="2"/>
              <a:buNone/>
            </a:pPr>
            <a:r>
              <a:rPr lang="en-US" sz="2600" smtClean="0">
                <a:latin typeface="Courier New" pitchFamily="49" charset="0"/>
                <a:cs typeface="Times New Roman" pitchFamily="18" charset="0"/>
              </a:rPr>
              <a:t>4: +5 -2 +3 +1 -6</a:t>
            </a:r>
          </a:p>
          <a:p>
            <a:pPr algn="ctr" eaLnBrk="1" hangingPunct="1">
              <a:buFont typeface="Wingdings" pitchFamily="2" charset="2"/>
              <a:buNone/>
            </a:pPr>
            <a:r>
              <a:rPr lang="en-US" sz="2600" smtClean="0">
                <a:latin typeface="Courier New" pitchFamily="49" charset="0"/>
                <a:cs typeface="Times New Roman" pitchFamily="18" charset="0"/>
              </a:rPr>
              <a:t>5: -4 -6 +2 +3 -1</a:t>
            </a:r>
          </a:p>
          <a:p>
            <a:pPr algn="ctr" eaLnBrk="1" hangingPunct="1">
              <a:buFont typeface="Wingdings" pitchFamily="2" charset="2"/>
              <a:buNone/>
            </a:pPr>
            <a:r>
              <a:rPr lang="en-US" sz="2600" smtClean="0">
                <a:latin typeface="Courier New" pitchFamily="49" charset="0"/>
                <a:cs typeface="Times New Roman" pitchFamily="18" charset="0"/>
              </a:rPr>
              <a:t>6: -3 +5 -1 -2 +4</a:t>
            </a:r>
          </a:p>
          <a:p>
            <a:pPr algn="ctr" eaLnBrk="1" hangingPunct="1">
              <a:buFont typeface="Wingdings" pitchFamily="2" charset="2"/>
              <a:buNone/>
            </a:pPr>
            <a:r>
              <a:rPr lang="en-US" sz="2600" smtClean="0">
                <a:latin typeface="Courier New" pitchFamily="49" charset="0"/>
              </a:rPr>
              <a:t> </a:t>
            </a:r>
            <a:endParaRPr lang="en-US" sz="2600" smtClean="0">
              <a:latin typeface="Courier New" pitchFamily="49" charset="0"/>
              <a:cs typeface="Times New Roman" pitchFamily="18" charset="0"/>
            </a:endParaRPr>
          </a:p>
          <a:p>
            <a:pPr eaLnBrk="1" hangingPunct="1"/>
            <a:endParaRPr lang="en-US" sz="2600" smtClean="0">
              <a:latin typeface="Courier New" pitchFamily="49"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Phase 3.  Assign Teams</a:t>
            </a:r>
          </a:p>
        </p:txBody>
      </p:sp>
      <p:sp>
        <p:nvSpPr>
          <p:cNvPr id="58371" name="Rectangle 3"/>
          <p:cNvSpPr>
            <a:spLocks noGrp="1" noChangeArrowheads="1"/>
          </p:cNvSpPr>
          <p:nvPr>
            <p:ph sz="quarter" idx="1"/>
          </p:nvPr>
        </p:nvSpPr>
        <p:spPr/>
        <p:txBody>
          <a:bodyPr>
            <a:normAutofit/>
          </a:bodyPr>
          <a:lstStyle/>
          <a:p>
            <a:pPr eaLnBrk="1" hangingPunct="1"/>
            <a:r>
              <a:rPr lang="en-US" smtClean="0"/>
              <a:t>Assign teams to entries</a:t>
            </a:r>
          </a:p>
          <a:p>
            <a:pPr algn="ctr" eaLnBrk="1" hangingPunct="1">
              <a:buFont typeface="Wingdings" pitchFamily="2" charset="2"/>
              <a:buNone/>
            </a:pPr>
            <a:r>
              <a:rPr lang="en-US" smtClean="0">
                <a:latin typeface="Courier New" pitchFamily="49" charset="0"/>
                <a:cs typeface="Times New Roman" pitchFamily="18" charset="0"/>
              </a:rPr>
              <a:t>F: +E -A +B -D +C</a:t>
            </a:r>
          </a:p>
          <a:p>
            <a:pPr algn="ctr" eaLnBrk="1" hangingPunct="1">
              <a:buFont typeface="Wingdings" pitchFamily="2" charset="2"/>
              <a:buNone/>
            </a:pPr>
            <a:r>
              <a:rPr lang="en-US" smtClean="0">
                <a:latin typeface="Courier New" pitchFamily="49" charset="0"/>
                <a:cs typeface="Times New Roman" pitchFamily="18" charset="0"/>
              </a:rPr>
              <a:t>E: -F +D -C +B -A</a:t>
            </a:r>
          </a:p>
          <a:p>
            <a:pPr algn="ctr" eaLnBrk="1" hangingPunct="1">
              <a:buFont typeface="Wingdings" pitchFamily="2" charset="2"/>
              <a:buNone/>
            </a:pPr>
            <a:r>
              <a:rPr lang="en-US" smtClean="0">
                <a:latin typeface="Courier New" pitchFamily="49" charset="0"/>
                <a:cs typeface="Times New Roman" pitchFamily="18" charset="0"/>
              </a:rPr>
              <a:t>A: +B +F -D -C +E</a:t>
            </a:r>
          </a:p>
          <a:p>
            <a:pPr algn="ctr" eaLnBrk="1" hangingPunct="1">
              <a:buFont typeface="Wingdings" pitchFamily="2" charset="2"/>
              <a:buNone/>
            </a:pPr>
            <a:r>
              <a:rPr lang="en-US" smtClean="0">
                <a:latin typeface="Courier New" pitchFamily="49" charset="0"/>
                <a:cs typeface="Times New Roman" pitchFamily="18" charset="0"/>
              </a:rPr>
              <a:t>D: +C -E +A +F -B</a:t>
            </a:r>
          </a:p>
          <a:p>
            <a:pPr algn="ctr" eaLnBrk="1" hangingPunct="1">
              <a:buFont typeface="Wingdings" pitchFamily="2" charset="2"/>
              <a:buNone/>
            </a:pPr>
            <a:r>
              <a:rPr lang="en-US" smtClean="0">
                <a:latin typeface="Courier New" pitchFamily="49" charset="0"/>
                <a:cs typeface="Times New Roman" pitchFamily="18" charset="0"/>
              </a:rPr>
              <a:t>C: -D -B +E +A -F</a:t>
            </a:r>
          </a:p>
          <a:p>
            <a:pPr algn="ctr" eaLnBrk="1" hangingPunct="1">
              <a:buFont typeface="Wingdings" pitchFamily="2" charset="2"/>
              <a:buNone/>
            </a:pPr>
            <a:r>
              <a:rPr lang="en-US" smtClean="0">
                <a:latin typeface="Courier New" pitchFamily="49" charset="0"/>
                <a:cs typeface="Times New Roman" pitchFamily="18" charset="0"/>
              </a:rPr>
              <a:t>B: -A +C -F -E +D</a:t>
            </a:r>
          </a:p>
          <a:p>
            <a:pPr algn="ctr" eaLnBrk="1" hangingPunct="1">
              <a:buFont typeface="Wingdings" pitchFamily="2" charset="2"/>
              <a:buNone/>
            </a:pPr>
            <a:r>
              <a:rPr lang="en-US" smtClean="0">
                <a:latin typeface="Courier New" pitchFamily="49" charset="0"/>
              </a:rPr>
              <a:t> </a:t>
            </a:r>
            <a:endParaRPr lang="en-US" smtClean="0">
              <a:latin typeface="Courier New" pitchFamily="49" charset="0"/>
              <a:cs typeface="Times New Roman" pitchFamily="18" charset="0"/>
            </a:endParaRPr>
          </a:p>
          <a:p>
            <a:pPr eaLnBrk="1" hangingPunct="1"/>
            <a:endParaRPr lang="en-US" smtClean="0">
              <a:latin typeface="Courier New" pitchFamily="49" charset="0"/>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dirty="0" smtClean="0"/>
              <a:t>How did we do each step?</a:t>
            </a:r>
          </a:p>
        </p:txBody>
      </p:sp>
      <p:sp>
        <p:nvSpPr>
          <p:cNvPr id="59395" name="Rectangle 3"/>
          <p:cNvSpPr>
            <a:spLocks noGrp="1" noChangeArrowheads="1"/>
          </p:cNvSpPr>
          <p:nvPr>
            <p:ph sz="quarter" idx="1"/>
          </p:nvPr>
        </p:nvSpPr>
        <p:spPr/>
        <p:txBody>
          <a:bodyPr>
            <a:normAutofit/>
          </a:bodyPr>
          <a:lstStyle/>
          <a:p>
            <a:pPr marL="609600" indent="-609600" eaLnBrk="1" hangingPunct="1">
              <a:buFontTx/>
              <a:buAutoNum type="arabicPeriod"/>
            </a:pPr>
            <a:r>
              <a:rPr lang="en-US" sz="2600" smtClean="0"/>
              <a:t>(pattern sets) Enumeration and integer programming (38 patterns lead to 17 pattern sets)</a:t>
            </a:r>
          </a:p>
          <a:p>
            <a:pPr marL="609600" indent="-609600" eaLnBrk="1" hangingPunct="1">
              <a:buFontTx/>
              <a:buAutoNum type="arabicPeriod"/>
            </a:pPr>
            <a:r>
              <a:rPr lang="en-US" sz="2600" smtClean="0"/>
              <a:t>(timetables) Integer programming give 826 timetables</a:t>
            </a:r>
          </a:p>
          <a:p>
            <a:pPr marL="609600" indent="-609600" eaLnBrk="1" hangingPunct="1">
              <a:buFontTx/>
              <a:buAutoNum type="arabicPeriod"/>
            </a:pPr>
            <a:r>
              <a:rPr lang="en-US" sz="2600" smtClean="0"/>
              <a:t>(schedules) Enumeration of 299,738,880 possibilities gives 17 schedules, from which one was chosen.  </a:t>
            </a:r>
          </a:p>
          <a:p>
            <a:pPr marL="609600" indent="-609600" eaLnBrk="1" hangingPunct="1">
              <a:buFontTx/>
              <a:buNone/>
            </a:pPr>
            <a:endParaRPr lang="en-US" sz="2600" smtClean="0"/>
          </a:p>
          <a:p>
            <a:pPr marL="609600" indent="-609600" eaLnBrk="1" hangingPunct="1">
              <a:buFontTx/>
              <a:buNone/>
            </a:pPr>
            <a:r>
              <a:rPr lang="en-US" sz="2600" smtClean="0"/>
              <a:t>Henz improved on this with constraint programming</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dirty="0" smtClean="0"/>
              <a:t>Thinking in the Benders Way</a:t>
            </a:r>
          </a:p>
        </p:txBody>
      </p:sp>
      <p:sp>
        <p:nvSpPr>
          <p:cNvPr id="60419" name="Rectangle 3"/>
          <p:cNvSpPr>
            <a:spLocks noGrp="1" noChangeArrowheads="1"/>
          </p:cNvSpPr>
          <p:nvPr>
            <p:ph sz="quarter" idx="1"/>
          </p:nvPr>
        </p:nvSpPr>
        <p:spPr/>
        <p:txBody>
          <a:bodyPr/>
          <a:lstStyle/>
          <a:p>
            <a:pPr eaLnBrk="1" hangingPunct="1">
              <a:buFont typeface="Wingdings" pitchFamily="2" charset="2"/>
              <a:buNone/>
            </a:pPr>
            <a:r>
              <a:rPr lang="en-US" smtClean="0"/>
              <a:t>Rather than generating all timetables, we can generate them one-by-one.  Given a timetable, we can then try to assign teams to patterns.  If we can do so, then we have a feasible schedule.  </a:t>
            </a:r>
          </a:p>
          <a:p>
            <a:pPr eaLnBrk="1" hangingPunct="1">
              <a:buFont typeface="Wingdings" pitchFamily="2" charset="2"/>
              <a:buNone/>
            </a:pPr>
            <a:endParaRPr lang="en-US" smtClean="0"/>
          </a:p>
          <a:p>
            <a:pPr eaLnBrk="1" hangingPunct="1">
              <a:buFont typeface="Wingdings" pitchFamily="2" charset="2"/>
              <a:buNone/>
            </a:pPr>
            <a:r>
              <a:rPr lang="en-US" smtClean="0"/>
              <a:t>If not, then we can identify structures so that we don’t generate “impossible” timetables </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dirty="0" smtClean="0"/>
              <a:t>Context (since ACC too easy)</a:t>
            </a:r>
          </a:p>
        </p:txBody>
      </p:sp>
      <p:sp>
        <p:nvSpPr>
          <p:cNvPr id="61443" name="Rectangle 3"/>
          <p:cNvSpPr>
            <a:spLocks noGrp="1" noChangeArrowheads="1"/>
          </p:cNvSpPr>
          <p:nvPr>
            <p:ph sz="quarter" idx="1"/>
          </p:nvPr>
        </p:nvSpPr>
        <p:spPr/>
        <p:txBody>
          <a:bodyPr>
            <a:normAutofit/>
          </a:bodyPr>
          <a:lstStyle/>
          <a:p>
            <a:pPr eaLnBrk="1" hangingPunct="1"/>
            <a:r>
              <a:rPr lang="en-US" smtClean="0"/>
              <a:t>Rather than work with a particular league, we work on finding double round robin tournaments that</a:t>
            </a:r>
          </a:p>
          <a:p>
            <a:pPr lvl="1" eaLnBrk="1" hangingPunct="1"/>
            <a:r>
              <a:rPr lang="en-US" smtClean="0"/>
              <a:t>Minimize consecutive AA or HH</a:t>
            </a:r>
          </a:p>
          <a:p>
            <a:pPr lvl="1" eaLnBrk="1" hangingPunct="1"/>
            <a:r>
              <a:rPr lang="en-US" smtClean="0"/>
              <a:t>Satisfy place constraints (series of constraints that state that team i is home (or away) in slot t)</a:t>
            </a:r>
          </a:p>
          <a:p>
            <a:pPr lvl="1" eaLnBrk="1" hangingPunct="1"/>
            <a:r>
              <a:rPr lang="en-US" smtClean="0"/>
              <a:t>Satisfy separation constraints on time between A at B and B at A for all A and B.</a:t>
            </a:r>
          </a:p>
          <a:p>
            <a:pPr eaLnBrk="1" hangingPunct="1"/>
            <a:r>
              <a:rPr lang="en-US" smtClean="0"/>
              <a:t>Same three phase approach</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t>Pattern selection</a:t>
            </a:r>
          </a:p>
        </p:txBody>
      </p:sp>
      <p:sp>
        <p:nvSpPr>
          <p:cNvPr id="62467" name="Rectangle 3"/>
          <p:cNvSpPr>
            <a:spLocks noGrp="1" noChangeArrowheads="1"/>
          </p:cNvSpPr>
          <p:nvPr>
            <p:ph sz="quarter" idx="1"/>
          </p:nvPr>
        </p:nvSpPr>
        <p:spPr/>
        <p:txBody>
          <a:bodyPr/>
          <a:lstStyle/>
          <a:p>
            <a:pPr eaLnBrk="1" hangingPunct="1">
              <a:lnSpc>
                <a:spcPct val="90000"/>
              </a:lnSpc>
            </a:pPr>
            <a:r>
              <a:rPr lang="en-US" sz="2600" smtClean="0"/>
              <a:t>Given a set of patterns, find a pattern set</a:t>
            </a:r>
          </a:p>
          <a:p>
            <a:pPr eaLnBrk="1" hangingPunct="1">
              <a:lnSpc>
                <a:spcPct val="90000"/>
              </a:lnSpc>
            </a:pPr>
            <a:r>
              <a:rPr lang="en-US" sz="2600" smtClean="0"/>
              <a:t>Each pattern i has b[i] breaks; h[i,t]=1 if pattern i is home in time t</a:t>
            </a:r>
          </a:p>
          <a:p>
            <a:pPr eaLnBrk="1" hangingPunct="1">
              <a:lnSpc>
                <a:spcPct val="90000"/>
              </a:lnSpc>
            </a:pPr>
            <a:r>
              <a:rPr lang="en-US" sz="2600" smtClean="0"/>
              <a:t>Variable x[i] = 1 if pattern set i chosen</a:t>
            </a:r>
          </a:p>
          <a:p>
            <a:pPr eaLnBrk="1" hangingPunct="1">
              <a:lnSpc>
                <a:spcPct val="90000"/>
              </a:lnSpc>
              <a:buFont typeface="Wingdings" pitchFamily="2" charset="2"/>
              <a:buNone/>
            </a:pPr>
            <a:endParaRPr lang="en-US" sz="2600" smtClean="0"/>
          </a:p>
          <a:p>
            <a:pPr eaLnBrk="1" hangingPunct="1">
              <a:lnSpc>
                <a:spcPct val="90000"/>
              </a:lnSpc>
              <a:buFont typeface="Wingdings" pitchFamily="2" charset="2"/>
              <a:buNone/>
            </a:pPr>
            <a:r>
              <a:rPr lang="en-US" sz="2600" smtClean="0"/>
              <a:t>Minimize </a:t>
            </a:r>
            <a:r>
              <a:rPr lang="el-GR" sz="2600" smtClean="0"/>
              <a:t>Σ</a:t>
            </a:r>
            <a:r>
              <a:rPr lang="en-US" sz="2600" smtClean="0"/>
              <a:t> b[i]x[i]</a:t>
            </a:r>
          </a:p>
          <a:p>
            <a:pPr eaLnBrk="1" hangingPunct="1">
              <a:lnSpc>
                <a:spcPct val="90000"/>
              </a:lnSpc>
              <a:buFont typeface="Wingdings" pitchFamily="2" charset="2"/>
              <a:buNone/>
            </a:pPr>
            <a:r>
              <a:rPr lang="en-US" sz="2600" smtClean="0"/>
              <a:t>Subject to</a:t>
            </a:r>
          </a:p>
          <a:p>
            <a:pPr eaLnBrk="1" hangingPunct="1">
              <a:lnSpc>
                <a:spcPct val="90000"/>
              </a:lnSpc>
              <a:buFont typeface="Wingdings" pitchFamily="2" charset="2"/>
              <a:buNone/>
            </a:pPr>
            <a:r>
              <a:rPr lang="en-US" sz="2600" smtClean="0"/>
              <a:t>		</a:t>
            </a:r>
            <a:r>
              <a:rPr lang="el-GR" sz="2600" smtClean="0"/>
              <a:t>Σ</a:t>
            </a:r>
            <a:r>
              <a:rPr lang="en-US" sz="2600" smtClean="0"/>
              <a:t> h[i,t]x[t] = n/2 for all t </a:t>
            </a:r>
          </a:p>
          <a:p>
            <a:pPr eaLnBrk="1" hangingPunct="1">
              <a:lnSpc>
                <a:spcPct val="90000"/>
              </a:lnSpc>
              <a:buFont typeface="Wingdings" pitchFamily="2" charset="2"/>
              <a:buNone/>
            </a:pPr>
            <a:r>
              <a:rPr lang="en-US" sz="2600" smtClean="0"/>
              <a:t>                   (half teams at home)</a:t>
            </a:r>
          </a:p>
          <a:p>
            <a:pPr eaLnBrk="1" hangingPunct="1">
              <a:lnSpc>
                <a:spcPct val="90000"/>
              </a:lnSpc>
              <a:buFont typeface="Wingdings" pitchFamily="2" charset="2"/>
              <a:buNone/>
            </a:pPr>
            <a:r>
              <a:rPr lang="en-US" sz="2600" smtClean="0"/>
              <a:t>		x[i] binary</a:t>
            </a:r>
            <a:endParaRPr lang="el-GR" sz="2600" smtClean="0"/>
          </a:p>
        </p:txBody>
      </p:sp>
      <p:sp>
        <p:nvSpPr>
          <p:cNvPr id="62468" name="Text Box 4"/>
          <p:cNvSpPr txBox="1">
            <a:spLocks noChangeArrowheads="1"/>
          </p:cNvSpPr>
          <p:nvPr/>
        </p:nvSpPr>
        <p:spPr bwMode="auto">
          <a:xfrm>
            <a:off x="6781800" y="4038600"/>
            <a:ext cx="1238250" cy="1739900"/>
          </a:xfrm>
          <a:prstGeom prst="rect">
            <a:avLst/>
          </a:prstGeom>
          <a:noFill/>
          <a:ln w="9525">
            <a:noFill/>
            <a:miter lim="800000"/>
            <a:headEnd/>
            <a:tailEnd/>
          </a:ln>
        </p:spPr>
        <p:txBody>
          <a:bodyPr wrap="none">
            <a:spAutoFit/>
          </a:bodyPr>
          <a:lstStyle/>
          <a:p>
            <a:r>
              <a:rPr lang="en-US"/>
              <a:t>1: HAHAH</a:t>
            </a:r>
          </a:p>
          <a:p>
            <a:r>
              <a:rPr lang="en-US"/>
              <a:t>2: AHAHA</a:t>
            </a:r>
          </a:p>
          <a:p>
            <a:r>
              <a:rPr lang="en-US"/>
              <a:t>3: HHAAH</a:t>
            </a:r>
          </a:p>
          <a:p>
            <a:r>
              <a:rPr lang="en-US"/>
              <a:t>4: HAHHA</a:t>
            </a:r>
          </a:p>
          <a:p>
            <a:r>
              <a:rPr lang="en-US"/>
              <a:t>5: AAHHA</a:t>
            </a:r>
          </a:p>
          <a:p>
            <a:r>
              <a:rPr lang="en-US"/>
              <a:t>6: AHAAH</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t>What can go wrong?</a:t>
            </a:r>
          </a:p>
        </p:txBody>
      </p:sp>
      <p:sp>
        <p:nvSpPr>
          <p:cNvPr id="63491" name="Rectangle 3"/>
          <p:cNvSpPr>
            <a:spLocks noGrp="1" noChangeArrowheads="1"/>
          </p:cNvSpPr>
          <p:nvPr>
            <p:ph sz="quarter" idx="1"/>
          </p:nvPr>
        </p:nvSpPr>
        <p:spPr/>
        <p:txBody>
          <a:bodyPr/>
          <a:lstStyle/>
          <a:p>
            <a:pPr eaLnBrk="1" hangingPunct="1"/>
            <a:r>
              <a:rPr lang="en-US" smtClean="0"/>
              <a:t>Resulting pattern set might not have a feasible timetable (half at home is necessary, but not sufficient)</a:t>
            </a:r>
          </a:p>
          <a:p>
            <a:pPr eaLnBrk="1" hangingPunct="1"/>
            <a:r>
              <a:rPr lang="en-US" smtClean="0"/>
              <a:t>Might not be able to assign teams to patterns due to place constraints</a:t>
            </a:r>
          </a:p>
          <a:p>
            <a:pPr eaLnBrk="1" hangingPunct="1"/>
            <a:endParaRPr lang="en-US" smtClean="0"/>
          </a:p>
          <a:p>
            <a:pPr eaLnBrk="1" hangingPunct="1">
              <a:buFont typeface="Wingdings" pitchFamily="2" charset="2"/>
              <a:buNone/>
            </a:pPr>
            <a:r>
              <a:rPr lang="en-US" smtClean="0"/>
              <a:t>Each can generate Benders constraints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Line 2"/>
          <p:cNvSpPr>
            <a:spLocks noChangeShapeType="1"/>
          </p:cNvSpPr>
          <p:nvPr/>
        </p:nvSpPr>
        <p:spPr bwMode="auto">
          <a:xfrm>
            <a:off x="1403350" y="4292600"/>
            <a:ext cx="865188" cy="0"/>
          </a:xfrm>
          <a:prstGeom prst="line">
            <a:avLst/>
          </a:prstGeom>
          <a:noFill/>
          <a:ln w="28575">
            <a:solidFill>
              <a:schemeClr val="tx1"/>
            </a:solidFill>
            <a:round/>
            <a:headEnd/>
            <a:tailEnd/>
          </a:ln>
        </p:spPr>
        <p:txBody>
          <a:bodyPr/>
          <a:lstStyle/>
          <a:p>
            <a:endParaRPr lang="en-US"/>
          </a:p>
        </p:txBody>
      </p:sp>
      <p:sp>
        <p:nvSpPr>
          <p:cNvPr id="64515" name="Rectangle 3"/>
          <p:cNvSpPr>
            <a:spLocks noGrp="1" noChangeArrowheads="1"/>
          </p:cNvSpPr>
          <p:nvPr>
            <p:ph type="title"/>
          </p:nvPr>
        </p:nvSpPr>
        <p:spPr/>
        <p:txBody>
          <a:bodyPr/>
          <a:lstStyle/>
          <a:p>
            <a:pPr eaLnBrk="1" hangingPunct="1"/>
            <a:r>
              <a:rPr lang="en-GB" smtClean="0"/>
              <a:t>Assigning teams to patterns</a:t>
            </a:r>
          </a:p>
        </p:txBody>
      </p:sp>
      <p:sp>
        <p:nvSpPr>
          <p:cNvPr id="64516" name="Rectangle 4"/>
          <p:cNvSpPr>
            <a:spLocks noGrp="1" noChangeArrowheads="1"/>
          </p:cNvSpPr>
          <p:nvPr>
            <p:ph type="body" sz="half" idx="1"/>
          </p:nvPr>
        </p:nvSpPr>
        <p:spPr>
          <a:xfrm>
            <a:off x="457200" y="1600200"/>
            <a:ext cx="8218488" cy="4530725"/>
          </a:xfrm>
        </p:spPr>
        <p:txBody>
          <a:bodyPr/>
          <a:lstStyle/>
          <a:p>
            <a:pPr eaLnBrk="1" hangingPunct="1"/>
            <a:r>
              <a:rPr lang="en-GB" smtClean="0"/>
              <a:t>Feasibility check and cuts (Team allocation)</a:t>
            </a:r>
          </a:p>
          <a:p>
            <a:pPr lvl="1" eaLnBrk="1" hangingPunct="1"/>
            <a:r>
              <a:rPr lang="en-GB" smtClean="0"/>
              <a:t>Due to place constraints all teams might not be able to use all patterns</a:t>
            </a:r>
          </a:p>
          <a:p>
            <a:pPr lvl="1" eaLnBrk="1" hangingPunct="1"/>
            <a:r>
              <a:rPr lang="en-GB" smtClean="0"/>
              <a:t>The allocation corresponds to a matching in a bipartite graph</a:t>
            </a:r>
          </a:p>
          <a:p>
            <a:pPr lvl="2" eaLnBrk="1" hangingPunct="1"/>
            <a:endParaRPr lang="en-GB" sz="2400" smtClean="0"/>
          </a:p>
          <a:p>
            <a:pPr eaLnBrk="1" hangingPunct="1"/>
            <a:endParaRPr lang="en-GB" sz="2600" smtClean="0"/>
          </a:p>
        </p:txBody>
      </p:sp>
      <p:sp>
        <p:nvSpPr>
          <p:cNvPr id="64517" name="Oval 5"/>
          <p:cNvSpPr>
            <a:spLocks noChangeArrowheads="1"/>
          </p:cNvSpPr>
          <p:nvPr/>
        </p:nvSpPr>
        <p:spPr bwMode="auto">
          <a:xfrm>
            <a:off x="6999288" y="504825"/>
            <a:ext cx="38735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18" name="Text Box 6"/>
          <p:cNvSpPr txBox="1">
            <a:spLocks noChangeArrowheads="1"/>
          </p:cNvSpPr>
          <p:nvPr/>
        </p:nvSpPr>
        <p:spPr bwMode="auto">
          <a:xfrm>
            <a:off x="7031038" y="530225"/>
            <a:ext cx="304800" cy="150813"/>
          </a:xfrm>
          <a:prstGeom prst="rect">
            <a:avLst/>
          </a:prstGeom>
          <a:noFill/>
          <a:ln w="9525">
            <a:noFill/>
            <a:miter lim="800000"/>
            <a:headEnd/>
            <a:tailEnd/>
          </a:ln>
        </p:spPr>
        <p:txBody>
          <a:bodyPr>
            <a:spAutoFit/>
          </a:bodyPr>
          <a:lstStyle/>
          <a:p>
            <a:pPr algn="ctr">
              <a:spcBef>
                <a:spcPct val="50000"/>
              </a:spcBef>
            </a:pPr>
            <a:r>
              <a:rPr lang="en-GB" sz="200"/>
              <a:t>Generate patterns</a:t>
            </a:r>
          </a:p>
        </p:txBody>
      </p:sp>
      <p:sp>
        <p:nvSpPr>
          <p:cNvPr id="64519" name="Oval 7"/>
          <p:cNvSpPr>
            <a:spLocks noChangeArrowheads="1"/>
          </p:cNvSpPr>
          <p:nvPr/>
        </p:nvSpPr>
        <p:spPr bwMode="auto">
          <a:xfrm>
            <a:off x="8397875" y="504825"/>
            <a:ext cx="38735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20" name="Text Box 8"/>
          <p:cNvSpPr txBox="1">
            <a:spLocks noChangeArrowheads="1"/>
          </p:cNvSpPr>
          <p:nvPr/>
        </p:nvSpPr>
        <p:spPr bwMode="auto">
          <a:xfrm>
            <a:off x="8397875" y="528638"/>
            <a:ext cx="387350" cy="152400"/>
          </a:xfrm>
          <a:prstGeom prst="rect">
            <a:avLst/>
          </a:prstGeom>
          <a:noFill/>
          <a:ln w="9525">
            <a:noFill/>
            <a:miter lim="800000"/>
            <a:headEnd/>
            <a:tailEnd/>
          </a:ln>
        </p:spPr>
        <p:txBody>
          <a:bodyPr>
            <a:spAutoFit/>
          </a:bodyPr>
          <a:lstStyle/>
          <a:p>
            <a:pPr algn="ctr">
              <a:spcBef>
                <a:spcPct val="50000"/>
              </a:spcBef>
            </a:pPr>
            <a:r>
              <a:rPr lang="en-GB" sz="200"/>
              <a:t>Assign games &amp; allocate teams</a:t>
            </a:r>
          </a:p>
        </p:txBody>
      </p:sp>
      <p:sp>
        <p:nvSpPr>
          <p:cNvPr id="64521" name="Oval 9"/>
          <p:cNvSpPr>
            <a:spLocks noChangeArrowheads="1"/>
          </p:cNvSpPr>
          <p:nvPr/>
        </p:nvSpPr>
        <p:spPr bwMode="auto">
          <a:xfrm>
            <a:off x="7453313" y="504825"/>
            <a:ext cx="38735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22" name="Text Box 10"/>
          <p:cNvSpPr txBox="1">
            <a:spLocks noChangeArrowheads="1"/>
          </p:cNvSpPr>
          <p:nvPr/>
        </p:nvSpPr>
        <p:spPr bwMode="auto">
          <a:xfrm>
            <a:off x="7486650" y="528638"/>
            <a:ext cx="303213" cy="152400"/>
          </a:xfrm>
          <a:prstGeom prst="rect">
            <a:avLst/>
          </a:prstGeom>
          <a:noFill/>
          <a:ln w="9525">
            <a:noFill/>
            <a:miter lim="800000"/>
            <a:headEnd/>
            <a:tailEnd/>
          </a:ln>
        </p:spPr>
        <p:txBody>
          <a:bodyPr>
            <a:spAutoFit/>
          </a:bodyPr>
          <a:lstStyle/>
          <a:p>
            <a:pPr algn="ctr">
              <a:spcBef>
                <a:spcPct val="50000"/>
              </a:spcBef>
            </a:pPr>
            <a:r>
              <a:rPr lang="en-GB" sz="200"/>
              <a:t>Find a pattern set</a:t>
            </a:r>
          </a:p>
        </p:txBody>
      </p:sp>
      <p:sp>
        <p:nvSpPr>
          <p:cNvPr id="64523" name="Oval 11"/>
          <p:cNvSpPr>
            <a:spLocks noChangeArrowheads="1"/>
          </p:cNvSpPr>
          <p:nvPr/>
        </p:nvSpPr>
        <p:spPr bwMode="auto">
          <a:xfrm>
            <a:off x="7926388" y="504825"/>
            <a:ext cx="38735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64524" name="Text Box 12"/>
          <p:cNvSpPr txBox="1">
            <a:spLocks noChangeArrowheads="1"/>
          </p:cNvSpPr>
          <p:nvPr/>
        </p:nvSpPr>
        <p:spPr bwMode="auto">
          <a:xfrm>
            <a:off x="7959725" y="528638"/>
            <a:ext cx="303213" cy="152400"/>
          </a:xfrm>
          <a:prstGeom prst="rect">
            <a:avLst/>
          </a:prstGeom>
          <a:noFill/>
          <a:ln w="9525">
            <a:noFill/>
            <a:miter lim="800000"/>
            <a:headEnd/>
            <a:tailEnd/>
          </a:ln>
        </p:spPr>
        <p:txBody>
          <a:bodyPr>
            <a:spAutoFit/>
          </a:bodyPr>
          <a:lstStyle/>
          <a:p>
            <a:pPr algn="ctr">
              <a:spcBef>
                <a:spcPct val="50000"/>
              </a:spcBef>
            </a:pPr>
            <a:r>
              <a:rPr lang="en-GB" sz="200"/>
              <a:t>Check feasibility</a:t>
            </a:r>
          </a:p>
        </p:txBody>
      </p:sp>
      <p:cxnSp>
        <p:nvCxnSpPr>
          <p:cNvPr id="64525" name="AutoShape 13"/>
          <p:cNvCxnSpPr>
            <a:cxnSpLocks noChangeShapeType="1"/>
            <a:stCxn id="64517" idx="5"/>
            <a:endCxn id="64521" idx="3"/>
          </p:cNvCxnSpPr>
          <p:nvPr/>
        </p:nvCxnSpPr>
        <p:spPr bwMode="auto">
          <a:xfrm rot="16200000" flipH="1">
            <a:off x="7419182" y="545306"/>
            <a:ext cx="1588" cy="180975"/>
          </a:xfrm>
          <a:prstGeom prst="curvedConnector3">
            <a:avLst>
              <a:gd name="adj1" fmla="val 5700000"/>
            </a:avLst>
          </a:prstGeom>
          <a:noFill/>
          <a:ln w="9525">
            <a:solidFill>
              <a:schemeClr val="tx1"/>
            </a:solidFill>
            <a:round/>
            <a:headEnd/>
            <a:tailEnd type="triangle" w="med" len="med"/>
          </a:ln>
        </p:spPr>
      </p:cxnSp>
      <p:cxnSp>
        <p:nvCxnSpPr>
          <p:cNvPr id="64526" name="AutoShape 14"/>
          <p:cNvCxnSpPr>
            <a:cxnSpLocks noChangeShapeType="1"/>
            <a:stCxn id="64521" idx="1"/>
            <a:endCxn id="64517" idx="7"/>
          </p:cNvCxnSpPr>
          <p:nvPr/>
        </p:nvCxnSpPr>
        <p:spPr bwMode="auto">
          <a:xfrm rot="-5400000" flipH="1" flipV="1">
            <a:off x="7419182" y="437356"/>
            <a:ext cx="1588" cy="180975"/>
          </a:xfrm>
          <a:prstGeom prst="curvedConnector3">
            <a:avLst>
              <a:gd name="adj1" fmla="val -7600000"/>
            </a:avLst>
          </a:prstGeom>
          <a:noFill/>
          <a:ln w="9525">
            <a:solidFill>
              <a:schemeClr val="tx1"/>
            </a:solidFill>
            <a:round/>
            <a:headEnd/>
            <a:tailEnd type="triangle" w="med" len="med"/>
          </a:ln>
        </p:spPr>
      </p:cxnSp>
      <p:cxnSp>
        <p:nvCxnSpPr>
          <p:cNvPr id="64527" name="AutoShape 15"/>
          <p:cNvCxnSpPr>
            <a:cxnSpLocks noChangeShapeType="1"/>
            <a:stCxn id="64521" idx="5"/>
            <a:endCxn id="64523" idx="3"/>
          </p:cNvCxnSpPr>
          <p:nvPr/>
        </p:nvCxnSpPr>
        <p:spPr bwMode="auto">
          <a:xfrm rot="16200000" flipH="1">
            <a:off x="7882732" y="535781"/>
            <a:ext cx="1588" cy="200025"/>
          </a:xfrm>
          <a:prstGeom prst="curvedConnector3">
            <a:avLst>
              <a:gd name="adj1" fmla="val 5700000"/>
            </a:avLst>
          </a:prstGeom>
          <a:noFill/>
          <a:ln w="9525">
            <a:solidFill>
              <a:schemeClr val="tx1"/>
            </a:solidFill>
            <a:round/>
            <a:headEnd/>
            <a:tailEnd type="triangle" w="med" len="med"/>
          </a:ln>
        </p:spPr>
      </p:cxnSp>
      <p:sp>
        <p:nvSpPr>
          <p:cNvPr id="64528" name="Oval 16"/>
          <p:cNvSpPr>
            <a:spLocks noChangeArrowheads="1"/>
          </p:cNvSpPr>
          <p:nvPr/>
        </p:nvSpPr>
        <p:spPr bwMode="auto">
          <a:xfrm>
            <a:off x="7756525" y="388938"/>
            <a:ext cx="236538" cy="88900"/>
          </a:xfrm>
          <a:prstGeom prst="ellipse">
            <a:avLst/>
          </a:prstGeom>
          <a:solidFill>
            <a:srgbClr val="FF0000"/>
          </a:solidFill>
          <a:ln w="9525">
            <a:solidFill>
              <a:schemeClr val="tx1"/>
            </a:solidFill>
            <a:round/>
            <a:headEnd/>
            <a:tailEnd/>
          </a:ln>
        </p:spPr>
        <p:txBody>
          <a:bodyPr wrap="none" anchor="ctr"/>
          <a:lstStyle/>
          <a:p>
            <a:endParaRPr lang="en-US"/>
          </a:p>
        </p:txBody>
      </p:sp>
      <p:sp>
        <p:nvSpPr>
          <p:cNvPr id="64529" name="Text Box 17"/>
          <p:cNvSpPr txBox="1">
            <a:spLocks noChangeArrowheads="1"/>
          </p:cNvSpPr>
          <p:nvPr/>
        </p:nvSpPr>
        <p:spPr bwMode="auto">
          <a:xfrm>
            <a:off x="7775575" y="403225"/>
            <a:ext cx="234950" cy="152400"/>
          </a:xfrm>
          <a:prstGeom prst="rect">
            <a:avLst/>
          </a:prstGeom>
          <a:noFill/>
          <a:ln w="9525">
            <a:noFill/>
            <a:miter lim="800000"/>
            <a:headEnd/>
            <a:tailEnd/>
          </a:ln>
        </p:spPr>
        <p:txBody>
          <a:bodyPr>
            <a:spAutoFit/>
          </a:bodyPr>
          <a:lstStyle/>
          <a:p>
            <a:pPr>
              <a:spcBef>
                <a:spcPct val="50000"/>
              </a:spcBef>
            </a:pPr>
            <a:r>
              <a:rPr lang="en-GB" sz="200"/>
              <a:t>Add cut</a:t>
            </a:r>
          </a:p>
        </p:txBody>
      </p:sp>
      <p:cxnSp>
        <p:nvCxnSpPr>
          <p:cNvPr id="64530" name="AutoShape 18"/>
          <p:cNvCxnSpPr>
            <a:cxnSpLocks noChangeShapeType="1"/>
            <a:stCxn id="64523" idx="0"/>
            <a:endCxn id="64528" idx="6"/>
          </p:cNvCxnSpPr>
          <p:nvPr/>
        </p:nvCxnSpPr>
        <p:spPr bwMode="auto">
          <a:xfrm rot="5400000" flipH="1">
            <a:off x="8020844" y="405607"/>
            <a:ext cx="71437" cy="127000"/>
          </a:xfrm>
          <a:prstGeom prst="curvedConnector2">
            <a:avLst/>
          </a:prstGeom>
          <a:noFill/>
          <a:ln w="9525">
            <a:solidFill>
              <a:schemeClr val="tx1"/>
            </a:solidFill>
            <a:round/>
            <a:headEnd/>
            <a:tailEnd type="triangle" w="med" len="med"/>
          </a:ln>
        </p:spPr>
      </p:cxnSp>
      <p:cxnSp>
        <p:nvCxnSpPr>
          <p:cNvPr id="64531" name="AutoShape 19"/>
          <p:cNvCxnSpPr>
            <a:cxnSpLocks noChangeShapeType="1"/>
            <a:stCxn id="64528" idx="2"/>
            <a:endCxn id="64521" idx="0"/>
          </p:cNvCxnSpPr>
          <p:nvPr/>
        </p:nvCxnSpPr>
        <p:spPr bwMode="auto">
          <a:xfrm rot="10800000" flipV="1">
            <a:off x="7646988" y="433388"/>
            <a:ext cx="109537" cy="71437"/>
          </a:xfrm>
          <a:prstGeom prst="curvedConnector2">
            <a:avLst/>
          </a:prstGeom>
          <a:noFill/>
          <a:ln w="9525">
            <a:solidFill>
              <a:schemeClr val="tx1"/>
            </a:solidFill>
            <a:round/>
            <a:headEnd/>
            <a:tailEnd type="triangle" w="med" len="med"/>
          </a:ln>
        </p:spPr>
      </p:cxnSp>
      <p:cxnSp>
        <p:nvCxnSpPr>
          <p:cNvPr id="64532" name="AutoShape 20"/>
          <p:cNvCxnSpPr>
            <a:cxnSpLocks noChangeShapeType="1"/>
            <a:stCxn id="64519" idx="1"/>
            <a:endCxn id="64528" idx="6"/>
          </p:cNvCxnSpPr>
          <p:nvPr/>
        </p:nvCxnSpPr>
        <p:spPr bwMode="auto">
          <a:xfrm rot="5400000" flipH="1">
            <a:off x="8177213" y="249238"/>
            <a:ext cx="93662" cy="461962"/>
          </a:xfrm>
          <a:prstGeom prst="curvedConnector2">
            <a:avLst/>
          </a:prstGeom>
          <a:noFill/>
          <a:ln w="9525">
            <a:solidFill>
              <a:schemeClr val="tx1"/>
            </a:solidFill>
            <a:round/>
            <a:headEnd/>
            <a:tailEnd type="triangle" w="med" len="med"/>
          </a:ln>
        </p:spPr>
      </p:cxnSp>
      <p:cxnSp>
        <p:nvCxnSpPr>
          <p:cNvPr id="64533" name="AutoShape 21"/>
          <p:cNvCxnSpPr>
            <a:cxnSpLocks noChangeShapeType="1"/>
            <a:stCxn id="64519" idx="0"/>
            <a:endCxn id="64517" idx="0"/>
          </p:cNvCxnSpPr>
          <p:nvPr/>
        </p:nvCxnSpPr>
        <p:spPr bwMode="auto">
          <a:xfrm rot="-5400000" flipH="1" flipV="1">
            <a:off x="7891463" y="-193675"/>
            <a:ext cx="1588" cy="1398587"/>
          </a:xfrm>
          <a:prstGeom prst="curvedConnector3">
            <a:avLst>
              <a:gd name="adj1" fmla="val -14400005"/>
            </a:avLst>
          </a:prstGeom>
          <a:noFill/>
          <a:ln w="9525">
            <a:solidFill>
              <a:schemeClr val="tx1"/>
            </a:solidFill>
            <a:round/>
            <a:headEnd/>
            <a:tailEnd type="triangle" w="med" len="med"/>
          </a:ln>
        </p:spPr>
      </p:cxnSp>
      <p:cxnSp>
        <p:nvCxnSpPr>
          <p:cNvPr id="64534" name="AutoShape 22"/>
          <p:cNvCxnSpPr>
            <a:cxnSpLocks noChangeShapeType="1"/>
            <a:stCxn id="64523" idx="5"/>
            <a:endCxn id="64519" idx="3"/>
          </p:cNvCxnSpPr>
          <p:nvPr/>
        </p:nvCxnSpPr>
        <p:spPr bwMode="auto">
          <a:xfrm rot="16200000" flipH="1">
            <a:off x="8355013" y="536575"/>
            <a:ext cx="1588" cy="198437"/>
          </a:xfrm>
          <a:prstGeom prst="curvedConnector3">
            <a:avLst>
              <a:gd name="adj1" fmla="val 5800000"/>
            </a:avLst>
          </a:prstGeom>
          <a:noFill/>
          <a:ln w="9525">
            <a:solidFill>
              <a:schemeClr val="tx1"/>
            </a:solidFill>
            <a:round/>
            <a:headEnd/>
            <a:tailEnd type="triangle" w="med" len="med"/>
          </a:ln>
        </p:spPr>
      </p:cxnSp>
      <p:cxnSp>
        <p:nvCxnSpPr>
          <p:cNvPr id="64535" name="AutoShape 23"/>
          <p:cNvCxnSpPr>
            <a:cxnSpLocks noChangeShapeType="1"/>
            <a:stCxn id="64517" idx="4"/>
            <a:endCxn id="64537" idx="0"/>
          </p:cNvCxnSpPr>
          <p:nvPr/>
        </p:nvCxnSpPr>
        <p:spPr bwMode="auto">
          <a:xfrm>
            <a:off x="7192963" y="657225"/>
            <a:ext cx="0" cy="139700"/>
          </a:xfrm>
          <a:prstGeom prst="straightConnector1">
            <a:avLst/>
          </a:prstGeom>
          <a:noFill/>
          <a:ln w="9525">
            <a:solidFill>
              <a:schemeClr val="tx1"/>
            </a:solidFill>
            <a:round/>
            <a:headEnd/>
            <a:tailEnd type="triangle" w="med" len="med"/>
          </a:ln>
        </p:spPr>
      </p:cxnSp>
      <p:cxnSp>
        <p:nvCxnSpPr>
          <p:cNvPr id="64536" name="AutoShape 24"/>
          <p:cNvCxnSpPr>
            <a:cxnSpLocks noChangeShapeType="1"/>
            <a:stCxn id="64519" idx="4"/>
            <a:endCxn id="64539" idx="0"/>
          </p:cNvCxnSpPr>
          <p:nvPr/>
        </p:nvCxnSpPr>
        <p:spPr bwMode="auto">
          <a:xfrm>
            <a:off x="8591550" y="657225"/>
            <a:ext cx="0" cy="139700"/>
          </a:xfrm>
          <a:prstGeom prst="straightConnector1">
            <a:avLst/>
          </a:prstGeom>
          <a:noFill/>
          <a:ln w="9525">
            <a:solidFill>
              <a:schemeClr val="tx1"/>
            </a:solidFill>
            <a:round/>
            <a:headEnd/>
            <a:tailEnd type="triangle" w="med" len="med"/>
          </a:ln>
        </p:spPr>
      </p:cxnSp>
      <p:sp>
        <p:nvSpPr>
          <p:cNvPr id="64537" name="Oval 25"/>
          <p:cNvSpPr>
            <a:spLocks noChangeArrowheads="1"/>
          </p:cNvSpPr>
          <p:nvPr/>
        </p:nvSpPr>
        <p:spPr bwMode="auto">
          <a:xfrm>
            <a:off x="7065963" y="796925"/>
            <a:ext cx="254000" cy="889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38" name="Text Box 26"/>
          <p:cNvSpPr txBox="1">
            <a:spLocks noChangeArrowheads="1"/>
          </p:cNvSpPr>
          <p:nvPr/>
        </p:nvSpPr>
        <p:spPr bwMode="auto">
          <a:xfrm>
            <a:off x="7116763" y="808038"/>
            <a:ext cx="236537" cy="122237"/>
          </a:xfrm>
          <a:prstGeom prst="rect">
            <a:avLst/>
          </a:prstGeom>
          <a:noFill/>
          <a:ln w="9525">
            <a:noFill/>
            <a:miter lim="800000"/>
            <a:headEnd/>
            <a:tailEnd/>
          </a:ln>
        </p:spPr>
        <p:txBody>
          <a:bodyPr>
            <a:spAutoFit/>
          </a:bodyPr>
          <a:lstStyle/>
          <a:p>
            <a:pPr>
              <a:spcBef>
                <a:spcPct val="50000"/>
              </a:spcBef>
            </a:pPr>
            <a:r>
              <a:rPr lang="en-GB" sz="200"/>
              <a:t>Stop</a:t>
            </a:r>
          </a:p>
        </p:txBody>
      </p:sp>
      <p:sp>
        <p:nvSpPr>
          <p:cNvPr id="64539" name="Oval 27"/>
          <p:cNvSpPr>
            <a:spLocks noChangeArrowheads="1"/>
          </p:cNvSpPr>
          <p:nvPr/>
        </p:nvSpPr>
        <p:spPr bwMode="auto">
          <a:xfrm>
            <a:off x="8464550" y="796925"/>
            <a:ext cx="254000" cy="889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40" name="Text Box 28"/>
          <p:cNvSpPr txBox="1">
            <a:spLocks noChangeArrowheads="1"/>
          </p:cNvSpPr>
          <p:nvPr/>
        </p:nvSpPr>
        <p:spPr bwMode="auto">
          <a:xfrm>
            <a:off x="8515350" y="806450"/>
            <a:ext cx="236538" cy="122238"/>
          </a:xfrm>
          <a:prstGeom prst="rect">
            <a:avLst/>
          </a:prstGeom>
          <a:noFill/>
          <a:ln w="9525">
            <a:noFill/>
            <a:miter lim="800000"/>
            <a:headEnd/>
            <a:tailEnd/>
          </a:ln>
        </p:spPr>
        <p:txBody>
          <a:bodyPr>
            <a:spAutoFit/>
          </a:bodyPr>
          <a:lstStyle/>
          <a:p>
            <a:pPr>
              <a:spcBef>
                <a:spcPct val="50000"/>
              </a:spcBef>
            </a:pPr>
            <a:r>
              <a:rPr lang="en-GB" sz="200"/>
              <a:t>Stop</a:t>
            </a:r>
          </a:p>
        </p:txBody>
      </p:sp>
      <p:sp>
        <p:nvSpPr>
          <p:cNvPr id="64541" name="Text Box 29"/>
          <p:cNvSpPr txBox="1">
            <a:spLocks noChangeArrowheads="1"/>
          </p:cNvSpPr>
          <p:nvPr/>
        </p:nvSpPr>
        <p:spPr bwMode="auto">
          <a:xfrm>
            <a:off x="7269163" y="665163"/>
            <a:ext cx="385762" cy="122237"/>
          </a:xfrm>
          <a:prstGeom prst="rect">
            <a:avLst/>
          </a:prstGeom>
          <a:noFill/>
          <a:ln w="9525">
            <a:noFill/>
            <a:miter lim="800000"/>
            <a:headEnd/>
            <a:tailEnd/>
          </a:ln>
        </p:spPr>
        <p:txBody>
          <a:bodyPr>
            <a:spAutoFit/>
          </a:bodyPr>
          <a:lstStyle/>
          <a:p>
            <a:pPr>
              <a:spcBef>
                <a:spcPct val="50000"/>
              </a:spcBef>
            </a:pPr>
            <a:r>
              <a:rPr lang="en-GB" sz="200"/>
              <a:t>Patterns found</a:t>
            </a:r>
          </a:p>
        </p:txBody>
      </p:sp>
      <p:sp>
        <p:nvSpPr>
          <p:cNvPr id="64542" name="Text Box 30"/>
          <p:cNvSpPr txBox="1">
            <a:spLocks noChangeArrowheads="1"/>
          </p:cNvSpPr>
          <p:nvPr/>
        </p:nvSpPr>
        <p:spPr bwMode="auto">
          <a:xfrm>
            <a:off x="7775575" y="665163"/>
            <a:ext cx="387350" cy="122237"/>
          </a:xfrm>
          <a:prstGeom prst="rect">
            <a:avLst/>
          </a:prstGeom>
          <a:noFill/>
          <a:ln w="9525">
            <a:noFill/>
            <a:miter lim="800000"/>
            <a:headEnd/>
            <a:tailEnd/>
          </a:ln>
        </p:spPr>
        <p:txBody>
          <a:bodyPr>
            <a:spAutoFit/>
          </a:bodyPr>
          <a:lstStyle/>
          <a:p>
            <a:pPr>
              <a:spcBef>
                <a:spcPct val="50000"/>
              </a:spcBef>
            </a:pPr>
            <a:r>
              <a:rPr lang="en-GB" sz="200"/>
              <a:t>Set found</a:t>
            </a:r>
          </a:p>
        </p:txBody>
      </p:sp>
      <p:sp>
        <p:nvSpPr>
          <p:cNvPr id="64543" name="Text Box 31"/>
          <p:cNvSpPr txBox="1">
            <a:spLocks noChangeArrowheads="1"/>
          </p:cNvSpPr>
          <p:nvPr/>
        </p:nvSpPr>
        <p:spPr bwMode="auto">
          <a:xfrm>
            <a:off x="7269163" y="423863"/>
            <a:ext cx="385762" cy="122237"/>
          </a:xfrm>
          <a:prstGeom prst="rect">
            <a:avLst/>
          </a:prstGeom>
          <a:noFill/>
          <a:ln w="9525">
            <a:noFill/>
            <a:miter lim="800000"/>
            <a:headEnd/>
            <a:tailEnd/>
          </a:ln>
        </p:spPr>
        <p:txBody>
          <a:bodyPr>
            <a:spAutoFit/>
          </a:bodyPr>
          <a:lstStyle/>
          <a:p>
            <a:pPr>
              <a:spcBef>
                <a:spcPct val="50000"/>
              </a:spcBef>
            </a:pPr>
            <a:r>
              <a:rPr lang="en-GB" sz="200"/>
              <a:t>Set not found</a:t>
            </a:r>
          </a:p>
        </p:txBody>
      </p:sp>
      <p:sp>
        <p:nvSpPr>
          <p:cNvPr id="64544" name="Text Box 32"/>
          <p:cNvSpPr txBox="1">
            <a:spLocks noChangeArrowheads="1"/>
          </p:cNvSpPr>
          <p:nvPr/>
        </p:nvSpPr>
        <p:spPr bwMode="auto">
          <a:xfrm>
            <a:off x="7993063" y="374650"/>
            <a:ext cx="387350" cy="122238"/>
          </a:xfrm>
          <a:prstGeom prst="rect">
            <a:avLst/>
          </a:prstGeom>
          <a:noFill/>
          <a:ln w="9525">
            <a:noFill/>
            <a:miter lim="800000"/>
            <a:headEnd/>
            <a:tailEnd/>
          </a:ln>
        </p:spPr>
        <p:txBody>
          <a:bodyPr>
            <a:spAutoFit/>
          </a:bodyPr>
          <a:lstStyle/>
          <a:p>
            <a:pPr>
              <a:spcBef>
                <a:spcPct val="50000"/>
              </a:spcBef>
            </a:pPr>
            <a:r>
              <a:rPr lang="en-GB" sz="200"/>
              <a:t>Set infeasible</a:t>
            </a:r>
          </a:p>
        </p:txBody>
      </p:sp>
      <p:sp>
        <p:nvSpPr>
          <p:cNvPr id="64545" name="Text Box 33"/>
          <p:cNvSpPr txBox="1">
            <a:spLocks noChangeArrowheads="1"/>
          </p:cNvSpPr>
          <p:nvPr/>
        </p:nvSpPr>
        <p:spPr bwMode="auto">
          <a:xfrm>
            <a:off x="7537450" y="260350"/>
            <a:ext cx="809625" cy="122238"/>
          </a:xfrm>
          <a:prstGeom prst="rect">
            <a:avLst/>
          </a:prstGeom>
          <a:noFill/>
          <a:ln w="9525">
            <a:noFill/>
            <a:miter lim="800000"/>
            <a:headEnd/>
            <a:tailEnd/>
          </a:ln>
        </p:spPr>
        <p:txBody>
          <a:bodyPr>
            <a:spAutoFit/>
          </a:bodyPr>
          <a:lstStyle/>
          <a:p>
            <a:pPr>
              <a:spcBef>
                <a:spcPct val="50000"/>
              </a:spcBef>
            </a:pPr>
            <a:r>
              <a:rPr lang="en-GB" sz="200"/>
              <a:t>Set feasible but not proven optimal</a:t>
            </a:r>
          </a:p>
        </p:txBody>
      </p:sp>
      <p:sp>
        <p:nvSpPr>
          <p:cNvPr id="64546" name="Text Box 34"/>
          <p:cNvSpPr txBox="1">
            <a:spLocks noChangeArrowheads="1"/>
          </p:cNvSpPr>
          <p:nvPr/>
        </p:nvSpPr>
        <p:spPr bwMode="auto">
          <a:xfrm>
            <a:off x="6948488" y="669925"/>
            <a:ext cx="287337" cy="182563"/>
          </a:xfrm>
          <a:prstGeom prst="rect">
            <a:avLst/>
          </a:prstGeom>
          <a:noFill/>
          <a:ln w="9525">
            <a:noFill/>
            <a:miter lim="800000"/>
            <a:headEnd/>
            <a:tailEnd/>
          </a:ln>
        </p:spPr>
        <p:txBody>
          <a:bodyPr>
            <a:spAutoFit/>
          </a:bodyPr>
          <a:lstStyle/>
          <a:p>
            <a:pPr>
              <a:spcBef>
                <a:spcPct val="50000"/>
              </a:spcBef>
            </a:pPr>
            <a:r>
              <a:rPr lang="en-GB" sz="200"/>
              <a:t>Patterns not found</a:t>
            </a:r>
          </a:p>
        </p:txBody>
      </p:sp>
      <p:sp>
        <p:nvSpPr>
          <p:cNvPr id="64547" name="Text Box 35"/>
          <p:cNvSpPr txBox="1">
            <a:spLocks noChangeArrowheads="1"/>
          </p:cNvSpPr>
          <p:nvPr/>
        </p:nvSpPr>
        <p:spPr bwMode="auto">
          <a:xfrm>
            <a:off x="8583613" y="671513"/>
            <a:ext cx="344487" cy="152400"/>
          </a:xfrm>
          <a:prstGeom prst="rect">
            <a:avLst/>
          </a:prstGeom>
          <a:noFill/>
          <a:ln w="9525">
            <a:noFill/>
            <a:miter lim="800000"/>
            <a:headEnd/>
            <a:tailEnd/>
          </a:ln>
        </p:spPr>
        <p:txBody>
          <a:bodyPr>
            <a:spAutoFit/>
          </a:bodyPr>
          <a:lstStyle/>
          <a:p>
            <a:pPr>
              <a:spcBef>
                <a:spcPct val="50000"/>
              </a:spcBef>
            </a:pPr>
            <a:r>
              <a:rPr lang="en-GB" sz="200"/>
              <a:t>Set feasible and optimal</a:t>
            </a:r>
          </a:p>
        </p:txBody>
      </p:sp>
      <p:sp>
        <p:nvSpPr>
          <p:cNvPr id="64548" name="Text Box 36"/>
          <p:cNvSpPr txBox="1">
            <a:spLocks noChangeArrowheads="1"/>
          </p:cNvSpPr>
          <p:nvPr/>
        </p:nvSpPr>
        <p:spPr bwMode="auto">
          <a:xfrm>
            <a:off x="8194675" y="671513"/>
            <a:ext cx="388938" cy="152400"/>
          </a:xfrm>
          <a:prstGeom prst="rect">
            <a:avLst/>
          </a:prstGeom>
          <a:noFill/>
          <a:ln w="9525">
            <a:noFill/>
            <a:miter lim="800000"/>
            <a:headEnd/>
            <a:tailEnd/>
          </a:ln>
        </p:spPr>
        <p:txBody>
          <a:bodyPr>
            <a:spAutoFit/>
          </a:bodyPr>
          <a:lstStyle/>
          <a:p>
            <a:pPr>
              <a:spcBef>
                <a:spcPct val="50000"/>
              </a:spcBef>
            </a:pPr>
            <a:r>
              <a:rPr lang="en-GB" sz="200"/>
              <a:t>Set not proven infeasible</a:t>
            </a:r>
          </a:p>
        </p:txBody>
      </p:sp>
      <p:sp>
        <p:nvSpPr>
          <p:cNvPr id="64549" name="Line 37"/>
          <p:cNvSpPr>
            <a:spLocks noChangeShapeType="1"/>
          </p:cNvSpPr>
          <p:nvPr/>
        </p:nvSpPr>
        <p:spPr bwMode="auto">
          <a:xfrm>
            <a:off x="1403350" y="4292600"/>
            <a:ext cx="865188" cy="360363"/>
          </a:xfrm>
          <a:prstGeom prst="line">
            <a:avLst/>
          </a:prstGeom>
          <a:noFill/>
          <a:ln w="28575">
            <a:solidFill>
              <a:schemeClr val="tx1"/>
            </a:solidFill>
            <a:round/>
            <a:headEnd/>
            <a:tailEnd/>
          </a:ln>
        </p:spPr>
        <p:txBody>
          <a:bodyPr/>
          <a:lstStyle/>
          <a:p>
            <a:endParaRPr lang="en-US"/>
          </a:p>
        </p:txBody>
      </p:sp>
      <p:sp>
        <p:nvSpPr>
          <p:cNvPr id="64550" name="Line 38"/>
          <p:cNvSpPr>
            <a:spLocks noChangeShapeType="1"/>
          </p:cNvSpPr>
          <p:nvPr/>
        </p:nvSpPr>
        <p:spPr bwMode="auto">
          <a:xfrm flipV="1">
            <a:off x="1403350" y="4292600"/>
            <a:ext cx="865188" cy="360363"/>
          </a:xfrm>
          <a:prstGeom prst="line">
            <a:avLst/>
          </a:prstGeom>
          <a:noFill/>
          <a:ln w="28575">
            <a:solidFill>
              <a:schemeClr val="tx1"/>
            </a:solidFill>
            <a:round/>
            <a:headEnd/>
            <a:tailEnd/>
          </a:ln>
        </p:spPr>
        <p:txBody>
          <a:bodyPr/>
          <a:lstStyle/>
          <a:p>
            <a:endParaRPr lang="en-US"/>
          </a:p>
        </p:txBody>
      </p:sp>
      <p:sp>
        <p:nvSpPr>
          <p:cNvPr id="64551" name="Line 39"/>
          <p:cNvSpPr>
            <a:spLocks noChangeShapeType="1"/>
          </p:cNvSpPr>
          <p:nvPr/>
        </p:nvSpPr>
        <p:spPr bwMode="auto">
          <a:xfrm flipV="1">
            <a:off x="1403350" y="4292600"/>
            <a:ext cx="865188" cy="720725"/>
          </a:xfrm>
          <a:prstGeom prst="line">
            <a:avLst/>
          </a:prstGeom>
          <a:noFill/>
          <a:ln w="28575">
            <a:solidFill>
              <a:schemeClr val="tx1"/>
            </a:solidFill>
            <a:round/>
            <a:headEnd/>
            <a:tailEnd/>
          </a:ln>
        </p:spPr>
        <p:txBody>
          <a:bodyPr/>
          <a:lstStyle/>
          <a:p>
            <a:endParaRPr lang="en-US"/>
          </a:p>
        </p:txBody>
      </p:sp>
      <p:sp>
        <p:nvSpPr>
          <p:cNvPr id="64552" name="Line 40"/>
          <p:cNvSpPr>
            <a:spLocks noChangeShapeType="1"/>
          </p:cNvSpPr>
          <p:nvPr/>
        </p:nvSpPr>
        <p:spPr bwMode="auto">
          <a:xfrm flipV="1">
            <a:off x="1403350" y="5013325"/>
            <a:ext cx="865188" cy="0"/>
          </a:xfrm>
          <a:prstGeom prst="line">
            <a:avLst/>
          </a:prstGeom>
          <a:noFill/>
          <a:ln w="28575">
            <a:solidFill>
              <a:schemeClr val="tx1"/>
            </a:solidFill>
            <a:round/>
            <a:headEnd/>
            <a:tailEnd/>
          </a:ln>
        </p:spPr>
        <p:txBody>
          <a:bodyPr/>
          <a:lstStyle/>
          <a:p>
            <a:endParaRPr lang="en-US"/>
          </a:p>
        </p:txBody>
      </p:sp>
      <p:sp>
        <p:nvSpPr>
          <p:cNvPr id="64553" name="Line 41"/>
          <p:cNvSpPr>
            <a:spLocks noChangeShapeType="1"/>
          </p:cNvSpPr>
          <p:nvPr/>
        </p:nvSpPr>
        <p:spPr bwMode="auto">
          <a:xfrm>
            <a:off x="1403350" y="5013325"/>
            <a:ext cx="865188" cy="360363"/>
          </a:xfrm>
          <a:prstGeom prst="line">
            <a:avLst/>
          </a:prstGeom>
          <a:noFill/>
          <a:ln w="28575">
            <a:solidFill>
              <a:schemeClr val="tx1"/>
            </a:solidFill>
            <a:round/>
            <a:headEnd/>
            <a:tailEnd/>
          </a:ln>
        </p:spPr>
        <p:txBody>
          <a:bodyPr/>
          <a:lstStyle/>
          <a:p>
            <a:endParaRPr lang="en-US"/>
          </a:p>
        </p:txBody>
      </p:sp>
      <p:sp>
        <p:nvSpPr>
          <p:cNvPr id="64554" name="Line 42"/>
          <p:cNvSpPr>
            <a:spLocks noChangeShapeType="1"/>
          </p:cNvSpPr>
          <p:nvPr/>
        </p:nvSpPr>
        <p:spPr bwMode="auto">
          <a:xfrm flipV="1">
            <a:off x="1403350" y="4652963"/>
            <a:ext cx="865188" cy="720725"/>
          </a:xfrm>
          <a:prstGeom prst="line">
            <a:avLst/>
          </a:prstGeom>
          <a:noFill/>
          <a:ln w="28575">
            <a:solidFill>
              <a:schemeClr val="tx1"/>
            </a:solidFill>
            <a:round/>
            <a:headEnd/>
            <a:tailEnd/>
          </a:ln>
        </p:spPr>
        <p:txBody>
          <a:bodyPr/>
          <a:lstStyle/>
          <a:p>
            <a:endParaRPr lang="en-US"/>
          </a:p>
        </p:txBody>
      </p:sp>
      <p:sp>
        <p:nvSpPr>
          <p:cNvPr id="64555" name="Oval 43"/>
          <p:cNvSpPr>
            <a:spLocks noChangeArrowheads="1"/>
          </p:cNvSpPr>
          <p:nvPr/>
        </p:nvSpPr>
        <p:spPr bwMode="auto">
          <a:xfrm>
            <a:off x="1331913" y="4221163"/>
            <a:ext cx="144462" cy="14446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56" name="Oval 44"/>
          <p:cNvSpPr>
            <a:spLocks noChangeArrowheads="1"/>
          </p:cNvSpPr>
          <p:nvPr/>
        </p:nvSpPr>
        <p:spPr bwMode="auto">
          <a:xfrm>
            <a:off x="1331913" y="4581525"/>
            <a:ext cx="144462" cy="14446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57" name="Oval 45"/>
          <p:cNvSpPr>
            <a:spLocks noChangeArrowheads="1"/>
          </p:cNvSpPr>
          <p:nvPr/>
        </p:nvSpPr>
        <p:spPr bwMode="auto">
          <a:xfrm>
            <a:off x="1331913" y="4941888"/>
            <a:ext cx="144462" cy="14446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58" name="Oval 46"/>
          <p:cNvSpPr>
            <a:spLocks noChangeArrowheads="1"/>
          </p:cNvSpPr>
          <p:nvPr/>
        </p:nvSpPr>
        <p:spPr bwMode="auto">
          <a:xfrm>
            <a:off x="1331913" y="5300663"/>
            <a:ext cx="144462" cy="14446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59" name="Oval 47"/>
          <p:cNvSpPr>
            <a:spLocks noChangeArrowheads="1"/>
          </p:cNvSpPr>
          <p:nvPr/>
        </p:nvSpPr>
        <p:spPr bwMode="auto">
          <a:xfrm>
            <a:off x="2195513" y="4221163"/>
            <a:ext cx="144462" cy="14446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60" name="Oval 48"/>
          <p:cNvSpPr>
            <a:spLocks noChangeArrowheads="1"/>
          </p:cNvSpPr>
          <p:nvPr/>
        </p:nvSpPr>
        <p:spPr bwMode="auto">
          <a:xfrm>
            <a:off x="2195513" y="4581525"/>
            <a:ext cx="144462" cy="144463"/>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61" name="Oval 49"/>
          <p:cNvSpPr>
            <a:spLocks noChangeArrowheads="1"/>
          </p:cNvSpPr>
          <p:nvPr/>
        </p:nvSpPr>
        <p:spPr bwMode="auto">
          <a:xfrm>
            <a:off x="2195513" y="4941888"/>
            <a:ext cx="144462" cy="14446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62" name="Oval 50"/>
          <p:cNvSpPr>
            <a:spLocks noChangeArrowheads="1"/>
          </p:cNvSpPr>
          <p:nvPr/>
        </p:nvSpPr>
        <p:spPr bwMode="auto">
          <a:xfrm>
            <a:off x="2195513" y="5300663"/>
            <a:ext cx="144462" cy="14446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4563" name="Text Box 51"/>
          <p:cNvSpPr txBox="1">
            <a:spLocks noChangeArrowheads="1"/>
          </p:cNvSpPr>
          <p:nvPr/>
        </p:nvSpPr>
        <p:spPr bwMode="auto">
          <a:xfrm>
            <a:off x="1042988" y="4076700"/>
            <a:ext cx="288925" cy="336550"/>
          </a:xfrm>
          <a:prstGeom prst="rect">
            <a:avLst/>
          </a:prstGeom>
          <a:noFill/>
          <a:ln w="9525">
            <a:noFill/>
            <a:miter lim="800000"/>
            <a:headEnd/>
            <a:tailEnd/>
          </a:ln>
        </p:spPr>
        <p:txBody>
          <a:bodyPr>
            <a:spAutoFit/>
          </a:bodyPr>
          <a:lstStyle/>
          <a:p>
            <a:pPr>
              <a:spcBef>
                <a:spcPct val="50000"/>
              </a:spcBef>
            </a:pPr>
            <a:r>
              <a:rPr lang="da-DK" sz="1600"/>
              <a:t>1</a:t>
            </a:r>
          </a:p>
        </p:txBody>
      </p:sp>
      <p:sp>
        <p:nvSpPr>
          <p:cNvPr id="64564" name="Text Box 52"/>
          <p:cNvSpPr txBox="1">
            <a:spLocks noChangeArrowheads="1"/>
          </p:cNvSpPr>
          <p:nvPr/>
        </p:nvSpPr>
        <p:spPr bwMode="auto">
          <a:xfrm>
            <a:off x="1042988" y="4437063"/>
            <a:ext cx="288925" cy="336550"/>
          </a:xfrm>
          <a:prstGeom prst="rect">
            <a:avLst/>
          </a:prstGeom>
          <a:noFill/>
          <a:ln w="9525">
            <a:noFill/>
            <a:miter lim="800000"/>
            <a:headEnd/>
            <a:tailEnd/>
          </a:ln>
        </p:spPr>
        <p:txBody>
          <a:bodyPr>
            <a:spAutoFit/>
          </a:bodyPr>
          <a:lstStyle/>
          <a:p>
            <a:pPr>
              <a:spcBef>
                <a:spcPct val="50000"/>
              </a:spcBef>
            </a:pPr>
            <a:r>
              <a:rPr lang="da-DK" sz="1600"/>
              <a:t>2</a:t>
            </a:r>
          </a:p>
        </p:txBody>
      </p:sp>
      <p:sp>
        <p:nvSpPr>
          <p:cNvPr id="64565" name="Text Box 53"/>
          <p:cNvSpPr txBox="1">
            <a:spLocks noChangeArrowheads="1"/>
          </p:cNvSpPr>
          <p:nvPr/>
        </p:nvSpPr>
        <p:spPr bwMode="auto">
          <a:xfrm>
            <a:off x="1042988" y="4797425"/>
            <a:ext cx="288925" cy="336550"/>
          </a:xfrm>
          <a:prstGeom prst="rect">
            <a:avLst/>
          </a:prstGeom>
          <a:noFill/>
          <a:ln w="9525">
            <a:noFill/>
            <a:miter lim="800000"/>
            <a:headEnd/>
            <a:tailEnd/>
          </a:ln>
        </p:spPr>
        <p:txBody>
          <a:bodyPr>
            <a:spAutoFit/>
          </a:bodyPr>
          <a:lstStyle/>
          <a:p>
            <a:pPr>
              <a:spcBef>
                <a:spcPct val="50000"/>
              </a:spcBef>
            </a:pPr>
            <a:r>
              <a:rPr lang="da-DK" sz="1600"/>
              <a:t>3</a:t>
            </a:r>
          </a:p>
        </p:txBody>
      </p:sp>
      <p:sp>
        <p:nvSpPr>
          <p:cNvPr id="64566" name="Text Box 54"/>
          <p:cNvSpPr txBox="1">
            <a:spLocks noChangeArrowheads="1"/>
          </p:cNvSpPr>
          <p:nvPr/>
        </p:nvSpPr>
        <p:spPr bwMode="auto">
          <a:xfrm>
            <a:off x="1042988" y="5229225"/>
            <a:ext cx="288925" cy="336550"/>
          </a:xfrm>
          <a:prstGeom prst="rect">
            <a:avLst/>
          </a:prstGeom>
          <a:noFill/>
          <a:ln w="9525">
            <a:noFill/>
            <a:miter lim="800000"/>
            <a:headEnd/>
            <a:tailEnd/>
          </a:ln>
        </p:spPr>
        <p:txBody>
          <a:bodyPr>
            <a:spAutoFit/>
          </a:bodyPr>
          <a:lstStyle/>
          <a:p>
            <a:pPr>
              <a:spcBef>
                <a:spcPct val="50000"/>
              </a:spcBef>
            </a:pPr>
            <a:r>
              <a:rPr lang="da-DK" sz="1600"/>
              <a:t>4</a:t>
            </a:r>
          </a:p>
        </p:txBody>
      </p:sp>
      <p:sp>
        <p:nvSpPr>
          <p:cNvPr id="64567" name="Text Box 55"/>
          <p:cNvSpPr txBox="1">
            <a:spLocks noChangeArrowheads="1"/>
          </p:cNvSpPr>
          <p:nvPr/>
        </p:nvSpPr>
        <p:spPr bwMode="auto">
          <a:xfrm>
            <a:off x="2339975" y="4076700"/>
            <a:ext cx="288925" cy="336550"/>
          </a:xfrm>
          <a:prstGeom prst="rect">
            <a:avLst/>
          </a:prstGeom>
          <a:noFill/>
          <a:ln w="9525">
            <a:noFill/>
            <a:miter lim="800000"/>
            <a:headEnd/>
            <a:tailEnd/>
          </a:ln>
        </p:spPr>
        <p:txBody>
          <a:bodyPr>
            <a:spAutoFit/>
          </a:bodyPr>
          <a:lstStyle/>
          <a:p>
            <a:pPr>
              <a:spcBef>
                <a:spcPct val="50000"/>
              </a:spcBef>
            </a:pPr>
            <a:r>
              <a:rPr lang="da-DK" sz="1600"/>
              <a:t>1</a:t>
            </a:r>
          </a:p>
        </p:txBody>
      </p:sp>
      <p:sp>
        <p:nvSpPr>
          <p:cNvPr id="64568" name="Text Box 56"/>
          <p:cNvSpPr txBox="1">
            <a:spLocks noChangeArrowheads="1"/>
          </p:cNvSpPr>
          <p:nvPr/>
        </p:nvSpPr>
        <p:spPr bwMode="auto">
          <a:xfrm>
            <a:off x="2339975" y="4437063"/>
            <a:ext cx="288925" cy="336550"/>
          </a:xfrm>
          <a:prstGeom prst="rect">
            <a:avLst/>
          </a:prstGeom>
          <a:noFill/>
          <a:ln w="9525">
            <a:noFill/>
            <a:miter lim="800000"/>
            <a:headEnd/>
            <a:tailEnd/>
          </a:ln>
        </p:spPr>
        <p:txBody>
          <a:bodyPr>
            <a:spAutoFit/>
          </a:bodyPr>
          <a:lstStyle/>
          <a:p>
            <a:pPr>
              <a:spcBef>
                <a:spcPct val="50000"/>
              </a:spcBef>
            </a:pPr>
            <a:r>
              <a:rPr lang="da-DK" sz="1600"/>
              <a:t>2</a:t>
            </a:r>
          </a:p>
        </p:txBody>
      </p:sp>
      <p:sp>
        <p:nvSpPr>
          <p:cNvPr id="64569" name="Text Box 57"/>
          <p:cNvSpPr txBox="1">
            <a:spLocks noChangeArrowheads="1"/>
          </p:cNvSpPr>
          <p:nvPr/>
        </p:nvSpPr>
        <p:spPr bwMode="auto">
          <a:xfrm>
            <a:off x="2339975" y="4797425"/>
            <a:ext cx="288925" cy="336550"/>
          </a:xfrm>
          <a:prstGeom prst="rect">
            <a:avLst/>
          </a:prstGeom>
          <a:noFill/>
          <a:ln w="9525">
            <a:noFill/>
            <a:miter lim="800000"/>
            <a:headEnd/>
            <a:tailEnd/>
          </a:ln>
        </p:spPr>
        <p:txBody>
          <a:bodyPr>
            <a:spAutoFit/>
          </a:bodyPr>
          <a:lstStyle/>
          <a:p>
            <a:pPr>
              <a:spcBef>
                <a:spcPct val="50000"/>
              </a:spcBef>
            </a:pPr>
            <a:r>
              <a:rPr lang="da-DK" sz="1600"/>
              <a:t>3</a:t>
            </a:r>
          </a:p>
        </p:txBody>
      </p:sp>
      <p:sp>
        <p:nvSpPr>
          <p:cNvPr id="64570" name="Text Box 58"/>
          <p:cNvSpPr txBox="1">
            <a:spLocks noChangeArrowheads="1"/>
          </p:cNvSpPr>
          <p:nvPr/>
        </p:nvSpPr>
        <p:spPr bwMode="auto">
          <a:xfrm>
            <a:off x="2339975" y="5229225"/>
            <a:ext cx="288925" cy="336550"/>
          </a:xfrm>
          <a:prstGeom prst="rect">
            <a:avLst/>
          </a:prstGeom>
          <a:noFill/>
          <a:ln w="9525">
            <a:noFill/>
            <a:miter lim="800000"/>
            <a:headEnd/>
            <a:tailEnd/>
          </a:ln>
        </p:spPr>
        <p:txBody>
          <a:bodyPr>
            <a:spAutoFit/>
          </a:bodyPr>
          <a:lstStyle/>
          <a:p>
            <a:pPr>
              <a:spcBef>
                <a:spcPct val="50000"/>
              </a:spcBef>
            </a:pPr>
            <a:r>
              <a:rPr lang="da-DK" sz="1600"/>
              <a:t>4</a:t>
            </a:r>
          </a:p>
        </p:txBody>
      </p:sp>
      <p:sp>
        <p:nvSpPr>
          <p:cNvPr id="64571" name="Text Box 59"/>
          <p:cNvSpPr txBox="1">
            <a:spLocks noChangeArrowheads="1"/>
          </p:cNvSpPr>
          <p:nvPr/>
        </p:nvSpPr>
        <p:spPr bwMode="auto">
          <a:xfrm>
            <a:off x="827088" y="3789363"/>
            <a:ext cx="865187" cy="336550"/>
          </a:xfrm>
          <a:prstGeom prst="rect">
            <a:avLst/>
          </a:prstGeom>
          <a:noFill/>
          <a:ln w="9525">
            <a:noFill/>
            <a:miter lim="800000"/>
            <a:headEnd/>
            <a:tailEnd/>
          </a:ln>
        </p:spPr>
        <p:txBody>
          <a:bodyPr>
            <a:spAutoFit/>
          </a:bodyPr>
          <a:lstStyle/>
          <a:p>
            <a:pPr>
              <a:spcBef>
                <a:spcPct val="50000"/>
              </a:spcBef>
            </a:pPr>
            <a:r>
              <a:rPr lang="da-DK" sz="1600"/>
              <a:t>Teams</a:t>
            </a:r>
          </a:p>
        </p:txBody>
      </p:sp>
      <p:sp>
        <p:nvSpPr>
          <p:cNvPr id="64572" name="Text Box 60"/>
          <p:cNvSpPr txBox="1">
            <a:spLocks noChangeArrowheads="1"/>
          </p:cNvSpPr>
          <p:nvPr/>
        </p:nvSpPr>
        <p:spPr bwMode="auto">
          <a:xfrm>
            <a:off x="2051050" y="3789363"/>
            <a:ext cx="1150938" cy="336550"/>
          </a:xfrm>
          <a:prstGeom prst="rect">
            <a:avLst/>
          </a:prstGeom>
          <a:noFill/>
          <a:ln w="9525">
            <a:noFill/>
            <a:miter lim="800000"/>
            <a:headEnd/>
            <a:tailEnd/>
          </a:ln>
        </p:spPr>
        <p:txBody>
          <a:bodyPr>
            <a:spAutoFit/>
          </a:bodyPr>
          <a:lstStyle/>
          <a:p>
            <a:pPr>
              <a:spcBef>
                <a:spcPct val="50000"/>
              </a:spcBef>
            </a:pPr>
            <a:r>
              <a:rPr lang="da-DK" sz="1600"/>
              <a:t>Patterns</a:t>
            </a:r>
          </a:p>
        </p:txBody>
      </p:sp>
      <p:sp>
        <p:nvSpPr>
          <p:cNvPr id="66621" name="Text Box 61"/>
          <p:cNvSpPr txBox="1">
            <a:spLocks noChangeArrowheads="1"/>
          </p:cNvSpPr>
          <p:nvPr/>
        </p:nvSpPr>
        <p:spPr bwMode="auto">
          <a:xfrm>
            <a:off x="3733800" y="3505200"/>
            <a:ext cx="4248150" cy="1879600"/>
          </a:xfrm>
          <a:prstGeom prst="rect">
            <a:avLst/>
          </a:prstGeom>
          <a:noFill/>
          <a:ln w="9525">
            <a:noFill/>
            <a:miter lim="800000"/>
            <a:headEnd/>
            <a:tailEnd/>
          </a:ln>
        </p:spPr>
        <p:txBody>
          <a:bodyPr>
            <a:spAutoFit/>
          </a:bodyPr>
          <a:lstStyle/>
          <a:p>
            <a:pPr>
              <a:spcBef>
                <a:spcPct val="50000"/>
              </a:spcBef>
            </a:pPr>
            <a:r>
              <a:rPr lang="en-GB"/>
              <a:t>Use the Hungarian Method to: </a:t>
            </a:r>
          </a:p>
          <a:p>
            <a:pPr>
              <a:spcBef>
                <a:spcPct val="50000"/>
              </a:spcBef>
            </a:pPr>
            <a:r>
              <a:rPr lang="en-GB"/>
              <a:t>- Find  a set of teams which cannot be assigned to the pattern set or</a:t>
            </a:r>
          </a:p>
          <a:p>
            <a:pPr>
              <a:spcBef>
                <a:spcPct val="50000"/>
              </a:spcBef>
            </a:pPr>
            <a:r>
              <a:rPr lang="en-GB"/>
              <a:t>- Find a feasible matching</a:t>
            </a:r>
          </a:p>
          <a:p>
            <a:pPr>
              <a:spcBef>
                <a:spcPct val="50000"/>
              </a:spcBef>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6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2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Line 2"/>
          <p:cNvSpPr>
            <a:spLocks noChangeShapeType="1"/>
          </p:cNvSpPr>
          <p:nvPr/>
        </p:nvSpPr>
        <p:spPr bwMode="auto">
          <a:xfrm>
            <a:off x="1403350" y="4292600"/>
            <a:ext cx="865188" cy="0"/>
          </a:xfrm>
          <a:prstGeom prst="line">
            <a:avLst/>
          </a:prstGeom>
          <a:noFill/>
          <a:ln w="28575">
            <a:solidFill>
              <a:schemeClr val="tx1"/>
            </a:solidFill>
            <a:round/>
            <a:headEnd/>
            <a:tailEnd/>
          </a:ln>
        </p:spPr>
        <p:txBody>
          <a:bodyPr/>
          <a:lstStyle/>
          <a:p>
            <a:endParaRPr lang="en-US"/>
          </a:p>
        </p:txBody>
      </p:sp>
      <p:sp>
        <p:nvSpPr>
          <p:cNvPr id="65539" name="Rectangle 3"/>
          <p:cNvSpPr>
            <a:spLocks noGrp="1" noChangeArrowheads="1"/>
          </p:cNvSpPr>
          <p:nvPr>
            <p:ph type="title"/>
          </p:nvPr>
        </p:nvSpPr>
        <p:spPr/>
        <p:txBody>
          <a:bodyPr/>
          <a:lstStyle/>
          <a:p>
            <a:pPr eaLnBrk="1" hangingPunct="1"/>
            <a:r>
              <a:rPr lang="en-GB" smtClean="0"/>
              <a:t>Assigning teams to patterns</a:t>
            </a:r>
          </a:p>
        </p:txBody>
      </p:sp>
      <p:sp>
        <p:nvSpPr>
          <p:cNvPr id="65540" name="Rectangle 4"/>
          <p:cNvSpPr>
            <a:spLocks noGrp="1" noChangeArrowheads="1"/>
          </p:cNvSpPr>
          <p:nvPr>
            <p:ph type="body" sz="half" idx="1"/>
          </p:nvPr>
        </p:nvSpPr>
        <p:spPr>
          <a:xfrm>
            <a:off x="457200" y="1600200"/>
            <a:ext cx="8218488" cy="4530725"/>
          </a:xfrm>
        </p:spPr>
        <p:txBody>
          <a:bodyPr/>
          <a:lstStyle/>
          <a:p>
            <a:pPr eaLnBrk="1" hangingPunct="1"/>
            <a:r>
              <a:rPr lang="en-GB" smtClean="0"/>
              <a:t>Feasibility check and cuts (Team allocation)</a:t>
            </a:r>
          </a:p>
          <a:p>
            <a:pPr lvl="1" eaLnBrk="1" hangingPunct="1"/>
            <a:r>
              <a:rPr lang="en-GB" smtClean="0"/>
              <a:t>Due to place constraints all teams might not be able to use all patterns</a:t>
            </a:r>
          </a:p>
          <a:p>
            <a:pPr lvl="1" eaLnBrk="1" hangingPunct="1"/>
            <a:r>
              <a:rPr lang="en-GB" smtClean="0"/>
              <a:t>The allocation corresponds to a matching in a bipartite graph</a:t>
            </a:r>
          </a:p>
          <a:p>
            <a:pPr lvl="2" eaLnBrk="1" hangingPunct="1"/>
            <a:endParaRPr lang="en-GB" sz="2400" smtClean="0"/>
          </a:p>
          <a:p>
            <a:pPr eaLnBrk="1" hangingPunct="1"/>
            <a:endParaRPr lang="en-GB" sz="2600" smtClean="0"/>
          </a:p>
        </p:txBody>
      </p:sp>
      <p:sp>
        <p:nvSpPr>
          <p:cNvPr id="65541" name="Oval 5"/>
          <p:cNvSpPr>
            <a:spLocks noChangeArrowheads="1"/>
          </p:cNvSpPr>
          <p:nvPr/>
        </p:nvSpPr>
        <p:spPr bwMode="auto">
          <a:xfrm>
            <a:off x="6999288" y="504825"/>
            <a:ext cx="38735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5542" name="Text Box 6"/>
          <p:cNvSpPr txBox="1">
            <a:spLocks noChangeArrowheads="1"/>
          </p:cNvSpPr>
          <p:nvPr/>
        </p:nvSpPr>
        <p:spPr bwMode="auto">
          <a:xfrm>
            <a:off x="7031038" y="530225"/>
            <a:ext cx="304800" cy="150813"/>
          </a:xfrm>
          <a:prstGeom prst="rect">
            <a:avLst/>
          </a:prstGeom>
          <a:noFill/>
          <a:ln w="9525">
            <a:noFill/>
            <a:miter lim="800000"/>
            <a:headEnd/>
            <a:tailEnd/>
          </a:ln>
        </p:spPr>
        <p:txBody>
          <a:bodyPr>
            <a:spAutoFit/>
          </a:bodyPr>
          <a:lstStyle/>
          <a:p>
            <a:pPr algn="ctr">
              <a:spcBef>
                <a:spcPct val="50000"/>
              </a:spcBef>
            </a:pPr>
            <a:r>
              <a:rPr lang="en-GB" sz="200"/>
              <a:t>Generate patterns</a:t>
            </a:r>
          </a:p>
        </p:txBody>
      </p:sp>
      <p:sp>
        <p:nvSpPr>
          <p:cNvPr id="65543" name="Oval 7"/>
          <p:cNvSpPr>
            <a:spLocks noChangeArrowheads="1"/>
          </p:cNvSpPr>
          <p:nvPr/>
        </p:nvSpPr>
        <p:spPr bwMode="auto">
          <a:xfrm>
            <a:off x="8397875" y="504825"/>
            <a:ext cx="38735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5544" name="Text Box 8"/>
          <p:cNvSpPr txBox="1">
            <a:spLocks noChangeArrowheads="1"/>
          </p:cNvSpPr>
          <p:nvPr/>
        </p:nvSpPr>
        <p:spPr bwMode="auto">
          <a:xfrm>
            <a:off x="8397875" y="528638"/>
            <a:ext cx="387350" cy="152400"/>
          </a:xfrm>
          <a:prstGeom prst="rect">
            <a:avLst/>
          </a:prstGeom>
          <a:noFill/>
          <a:ln w="9525">
            <a:noFill/>
            <a:miter lim="800000"/>
            <a:headEnd/>
            <a:tailEnd/>
          </a:ln>
        </p:spPr>
        <p:txBody>
          <a:bodyPr>
            <a:spAutoFit/>
          </a:bodyPr>
          <a:lstStyle/>
          <a:p>
            <a:pPr algn="ctr">
              <a:spcBef>
                <a:spcPct val="50000"/>
              </a:spcBef>
            </a:pPr>
            <a:r>
              <a:rPr lang="en-GB" sz="200"/>
              <a:t>Assign games &amp; allocate teams</a:t>
            </a:r>
          </a:p>
        </p:txBody>
      </p:sp>
      <p:sp>
        <p:nvSpPr>
          <p:cNvPr id="65545" name="Oval 9"/>
          <p:cNvSpPr>
            <a:spLocks noChangeArrowheads="1"/>
          </p:cNvSpPr>
          <p:nvPr/>
        </p:nvSpPr>
        <p:spPr bwMode="auto">
          <a:xfrm>
            <a:off x="7453313" y="504825"/>
            <a:ext cx="387350" cy="1524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5546" name="Text Box 10"/>
          <p:cNvSpPr txBox="1">
            <a:spLocks noChangeArrowheads="1"/>
          </p:cNvSpPr>
          <p:nvPr/>
        </p:nvSpPr>
        <p:spPr bwMode="auto">
          <a:xfrm>
            <a:off x="7486650" y="528638"/>
            <a:ext cx="303213" cy="152400"/>
          </a:xfrm>
          <a:prstGeom prst="rect">
            <a:avLst/>
          </a:prstGeom>
          <a:noFill/>
          <a:ln w="9525">
            <a:noFill/>
            <a:miter lim="800000"/>
            <a:headEnd/>
            <a:tailEnd/>
          </a:ln>
        </p:spPr>
        <p:txBody>
          <a:bodyPr>
            <a:spAutoFit/>
          </a:bodyPr>
          <a:lstStyle/>
          <a:p>
            <a:pPr algn="ctr">
              <a:spcBef>
                <a:spcPct val="50000"/>
              </a:spcBef>
            </a:pPr>
            <a:r>
              <a:rPr lang="en-GB" sz="200"/>
              <a:t>Find a pattern set</a:t>
            </a:r>
          </a:p>
        </p:txBody>
      </p:sp>
      <p:sp>
        <p:nvSpPr>
          <p:cNvPr id="65547" name="Oval 11"/>
          <p:cNvSpPr>
            <a:spLocks noChangeArrowheads="1"/>
          </p:cNvSpPr>
          <p:nvPr/>
        </p:nvSpPr>
        <p:spPr bwMode="auto">
          <a:xfrm>
            <a:off x="7926388" y="504825"/>
            <a:ext cx="387350" cy="152400"/>
          </a:xfrm>
          <a:prstGeom prst="ellipse">
            <a:avLst/>
          </a:prstGeom>
          <a:solidFill>
            <a:srgbClr val="FF0000"/>
          </a:solidFill>
          <a:ln w="9525">
            <a:solidFill>
              <a:schemeClr val="tx1"/>
            </a:solidFill>
            <a:round/>
            <a:headEnd/>
            <a:tailEnd/>
          </a:ln>
        </p:spPr>
        <p:txBody>
          <a:bodyPr wrap="none" anchor="ctr"/>
          <a:lstStyle/>
          <a:p>
            <a:endParaRPr lang="en-US"/>
          </a:p>
        </p:txBody>
      </p:sp>
      <p:sp>
        <p:nvSpPr>
          <p:cNvPr id="65548" name="Text Box 12"/>
          <p:cNvSpPr txBox="1">
            <a:spLocks noChangeArrowheads="1"/>
          </p:cNvSpPr>
          <p:nvPr/>
        </p:nvSpPr>
        <p:spPr bwMode="auto">
          <a:xfrm>
            <a:off x="7959725" y="528638"/>
            <a:ext cx="303213" cy="152400"/>
          </a:xfrm>
          <a:prstGeom prst="rect">
            <a:avLst/>
          </a:prstGeom>
          <a:noFill/>
          <a:ln w="9525">
            <a:noFill/>
            <a:miter lim="800000"/>
            <a:headEnd/>
            <a:tailEnd/>
          </a:ln>
        </p:spPr>
        <p:txBody>
          <a:bodyPr>
            <a:spAutoFit/>
          </a:bodyPr>
          <a:lstStyle/>
          <a:p>
            <a:pPr algn="ctr">
              <a:spcBef>
                <a:spcPct val="50000"/>
              </a:spcBef>
            </a:pPr>
            <a:r>
              <a:rPr lang="en-GB" sz="200"/>
              <a:t>Check feasibility</a:t>
            </a:r>
          </a:p>
        </p:txBody>
      </p:sp>
      <p:cxnSp>
        <p:nvCxnSpPr>
          <p:cNvPr id="65549" name="AutoShape 13"/>
          <p:cNvCxnSpPr>
            <a:cxnSpLocks noChangeShapeType="1"/>
            <a:stCxn id="65541" idx="5"/>
            <a:endCxn id="65545" idx="3"/>
          </p:cNvCxnSpPr>
          <p:nvPr/>
        </p:nvCxnSpPr>
        <p:spPr bwMode="auto">
          <a:xfrm rot="16200000" flipH="1">
            <a:off x="7419182" y="545306"/>
            <a:ext cx="1588" cy="180975"/>
          </a:xfrm>
          <a:prstGeom prst="curvedConnector3">
            <a:avLst>
              <a:gd name="adj1" fmla="val 5700000"/>
            </a:avLst>
          </a:prstGeom>
          <a:noFill/>
          <a:ln w="9525">
            <a:solidFill>
              <a:schemeClr val="tx1"/>
            </a:solidFill>
            <a:round/>
            <a:headEnd/>
            <a:tailEnd type="triangle" w="med" len="med"/>
          </a:ln>
        </p:spPr>
      </p:cxnSp>
      <p:cxnSp>
        <p:nvCxnSpPr>
          <p:cNvPr id="65550" name="AutoShape 14"/>
          <p:cNvCxnSpPr>
            <a:cxnSpLocks noChangeShapeType="1"/>
            <a:stCxn id="65545" idx="1"/>
            <a:endCxn id="65541" idx="7"/>
          </p:cNvCxnSpPr>
          <p:nvPr/>
        </p:nvCxnSpPr>
        <p:spPr bwMode="auto">
          <a:xfrm rot="-5400000" flipH="1" flipV="1">
            <a:off x="7419182" y="437356"/>
            <a:ext cx="1588" cy="180975"/>
          </a:xfrm>
          <a:prstGeom prst="curvedConnector3">
            <a:avLst>
              <a:gd name="adj1" fmla="val -7600000"/>
            </a:avLst>
          </a:prstGeom>
          <a:noFill/>
          <a:ln w="9525">
            <a:solidFill>
              <a:schemeClr val="tx1"/>
            </a:solidFill>
            <a:round/>
            <a:headEnd/>
            <a:tailEnd type="triangle" w="med" len="med"/>
          </a:ln>
        </p:spPr>
      </p:cxnSp>
      <p:cxnSp>
        <p:nvCxnSpPr>
          <p:cNvPr id="65551" name="AutoShape 15"/>
          <p:cNvCxnSpPr>
            <a:cxnSpLocks noChangeShapeType="1"/>
            <a:stCxn id="65545" idx="5"/>
            <a:endCxn id="65547" idx="3"/>
          </p:cNvCxnSpPr>
          <p:nvPr/>
        </p:nvCxnSpPr>
        <p:spPr bwMode="auto">
          <a:xfrm rot="16200000" flipH="1">
            <a:off x="7882732" y="535781"/>
            <a:ext cx="1588" cy="200025"/>
          </a:xfrm>
          <a:prstGeom prst="curvedConnector3">
            <a:avLst>
              <a:gd name="adj1" fmla="val 5700000"/>
            </a:avLst>
          </a:prstGeom>
          <a:noFill/>
          <a:ln w="9525">
            <a:solidFill>
              <a:schemeClr val="tx1"/>
            </a:solidFill>
            <a:round/>
            <a:headEnd/>
            <a:tailEnd type="triangle" w="med" len="med"/>
          </a:ln>
        </p:spPr>
      </p:cxnSp>
      <p:sp>
        <p:nvSpPr>
          <p:cNvPr id="65552" name="Oval 16"/>
          <p:cNvSpPr>
            <a:spLocks noChangeArrowheads="1"/>
          </p:cNvSpPr>
          <p:nvPr/>
        </p:nvSpPr>
        <p:spPr bwMode="auto">
          <a:xfrm>
            <a:off x="7756525" y="388938"/>
            <a:ext cx="236538" cy="88900"/>
          </a:xfrm>
          <a:prstGeom prst="ellipse">
            <a:avLst/>
          </a:prstGeom>
          <a:solidFill>
            <a:srgbClr val="FF0000"/>
          </a:solidFill>
          <a:ln w="9525">
            <a:solidFill>
              <a:schemeClr val="tx1"/>
            </a:solidFill>
            <a:round/>
            <a:headEnd/>
            <a:tailEnd/>
          </a:ln>
        </p:spPr>
        <p:txBody>
          <a:bodyPr wrap="none" anchor="ctr"/>
          <a:lstStyle/>
          <a:p>
            <a:endParaRPr lang="en-US"/>
          </a:p>
        </p:txBody>
      </p:sp>
      <p:sp>
        <p:nvSpPr>
          <p:cNvPr id="65553" name="Text Box 17"/>
          <p:cNvSpPr txBox="1">
            <a:spLocks noChangeArrowheads="1"/>
          </p:cNvSpPr>
          <p:nvPr/>
        </p:nvSpPr>
        <p:spPr bwMode="auto">
          <a:xfrm>
            <a:off x="7775575" y="403225"/>
            <a:ext cx="234950" cy="152400"/>
          </a:xfrm>
          <a:prstGeom prst="rect">
            <a:avLst/>
          </a:prstGeom>
          <a:noFill/>
          <a:ln w="9525">
            <a:noFill/>
            <a:miter lim="800000"/>
            <a:headEnd/>
            <a:tailEnd/>
          </a:ln>
        </p:spPr>
        <p:txBody>
          <a:bodyPr>
            <a:spAutoFit/>
          </a:bodyPr>
          <a:lstStyle/>
          <a:p>
            <a:pPr>
              <a:spcBef>
                <a:spcPct val="50000"/>
              </a:spcBef>
            </a:pPr>
            <a:r>
              <a:rPr lang="en-GB" sz="200"/>
              <a:t>Add cut</a:t>
            </a:r>
          </a:p>
        </p:txBody>
      </p:sp>
      <p:cxnSp>
        <p:nvCxnSpPr>
          <p:cNvPr id="65554" name="AutoShape 18"/>
          <p:cNvCxnSpPr>
            <a:cxnSpLocks noChangeShapeType="1"/>
            <a:stCxn id="65547" idx="0"/>
            <a:endCxn id="65552" idx="6"/>
          </p:cNvCxnSpPr>
          <p:nvPr/>
        </p:nvCxnSpPr>
        <p:spPr bwMode="auto">
          <a:xfrm rot="5400000" flipH="1">
            <a:off x="8020844" y="405607"/>
            <a:ext cx="71437" cy="127000"/>
          </a:xfrm>
          <a:prstGeom prst="curvedConnector2">
            <a:avLst/>
          </a:prstGeom>
          <a:noFill/>
          <a:ln w="9525">
            <a:solidFill>
              <a:schemeClr val="tx1"/>
            </a:solidFill>
            <a:round/>
            <a:headEnd/>
            <a:tailEnd type="triangle" w="med" len="med"/>
          </a:ln>
        </p:spPr>
      </p:cxnSp>
      <p:cxnSp>
        <p:nvCxnSpPr>
          <p:cNvPr id="65555" name="AutoShape 19"/>
          <p:cNvCxnSpPr>
            <a:cxnSpLocks noChangeShapeType="1"/>
            <a:stCxn id="65552" idx="2"/>
            <a:endCxn id="65545" idx="0"/>
          </p:cNvCxnSpPr>
          <p:nvPr/>
        </p:nvCxnSpPr>
        <p:spPr bwMode="auto">
          <a:xfrm rot="10800000" flipV="1">
            <a:off x="7646988" y="433388"/>
            <a:ext cx="109537" cy="71437"/>
          </a:xfrm>
          <a:prstGeom prst="curvedConnector2">
            <a:avLst/>
          </a:prstGeom>
          <a:noFill/>
          <a:ln w="9525">
            <a:solidFill>
              <a:schemeClr val="tx1"/>
            </a:solidFill>
            <a:round/>
            <a:headEnd/>
            <a:tailEnd type="triangle" w="med" len="med"/>
          </a:ln>
        </p:spPr>
      </p:cxnSp>
      <p:cxnSp>
        <p:nvCxnSpPr>
          <p:cNvPr id="65556" name="AutoShape 20"/>
          <p:cNvCxnSpPr>
            <a:cxnSpLocks noChangeShapeType="1"/>
            <a:stCxn id="65543" idx="1"/>
            <a:endCxn id="65552" idx="6"/>
          </p:cNvCxnSpPr>
          <p:nvPr/>
        </p:nvCxnSpPr>
        <p:spPr bwMode="auto">
          <a:xfrm rot="5400000" flipH="1">
            <a:off x="8177213" y="249238"/>
            <a:ext cx="93662" cy="461962"/>
          </a:xfrm>
          <a:prstGeom prst="curvedConnector2">
            <a:avLst/>
          </a:prstGeom>
          <a:noFill/>
          <a:ln w="9525">
            <a:solidFill>
              <a:schemeClr val="tx1"/>
            </a:solidFill>
            <a:round/>
            <a:headEnd/>
            <a:tailEnd type="triangle" w="med" len="med"/>
          </a:ln>
        </p:spPr>
      </p:cxnSp>
      <p:cxnSp>
        <p:nvCxnSpPr>
          <p:cNvPr id="65557" name="AutoShape 21"/>
          <p:cNvCxnSpPr>
            <a:cxnSpLocks noChangeShapeType="1"/>
            <a:stCxn id="65543" idx="0"/>
            <a:endCxn id="65541" idx="0"/>
          </p:cNvCxnSpPr>
          <p:nvPr/>
        </p:nvCxnSpPr>
        <p:spPr bwMode="auto">
          <a:xfrm rot="-5400000" flipH="1" flipV="1">
            <a:off x="7891463" y="-193675"/>
            <a:ext cx="1588" cy="1398587"/>
          </a:xfrm>
          <a:prstGeom prst="curvedConnector3">
            <a:avLst>
              <a:gd name="adj1" fmla="val -14400005"/>
            </a:avLst>
          </a:prstGeom>
          <a:noFill/>
          <a:ln w="9525">
            <a:solidFill>
              <a:schemeClr val="tx1"/>
            </a:solidFill>
            <a:round/>
            <a:headEnd/>
            <a:tailEnd type="triangle" w="med" len="med"/>
          </a:ln>
        </p:spPr>
      </p:cxnSp>
      <p:cxnSp>
        <p:nvCxnSpPr>
          <p:cNvPr id="65558" name="AutoShape 22"/>
          <p:cNvCxnSpPr>
            <a:cxnSpLocks noChangeShapeType="1"/>
            <a:stCxn id="65547" idx="5"/>
            <a:endCxn id="65543" idx="3"/>
          </p:cNvCxnSpPr>
          <p:nvPr/>
        </p:nvCxnSpPr>
        <p:spPr bwMode="auto">
          <a:xfrm rot="16200000" flipH="1">
            <a:off x="8355013" y="536575"/>
            <a:ext cx="1588" cy="198437"/>
          </a:xfrm>
          <a:prstGeom prst="curvedConnector3">
            <a:avLst>
              <a:gd name="adj1" fmla="val 5800000"/>
            </a:avLst>
          </a:prstGeom>
          <a:noFill/>
          <a:ln w="9525">
            <a:solidFill>
              <a:schemeClr val="tx1"/>
            </a:solidFill>
            <a:round/>
            <a:headEnd/>
            <a:tailEnd type="triangle" w="med" len="med"/>
          </a:ln>
        </p:spPr>
      </p:cxnSp>
      <p:cxnSp>
        <p:nvCxnSpPr>
          <p:cNvPr id="65559" name="AutoShape 23"/>
          <p:cNvCxnSpPr>
            <a:cxnSpLocks noChangeShapeType="1"/>
            <a:stCxn id="65541" idx="4"/>
            <a:endCxn id="65561" idx="0"/>
          </p:cNvCxnSpPr>
          <p:nvPr/>
        </p:nvCxnSpPr>
        <p:spPr bwMode="auto">
          <a:xfrm>
            <a:off x="7192963" y="657225"/>
            <a:ext cx="0" cy="139700"/>
          </a:xfrm>
          <a:prstGeom prst="straightConnector1">
            <a:avLst/>
          </a:prstGeom>
          <a:noFill/>
          <a:ln w="9525">
            <a:solidFill>
              <a:schemeClr val="tx1"/>
            </a:solidFill>
            <a:round/>
            <a:headEnd/>
            <a:tailEnd type="triangle" w="med" len="med"/>
          </a:ln>
        </p:spPr>
      </p:cxnSp>
      <p:cxnSp>
        <p:nvCxnSpPr>
          <p:cNvPr id="65560" name="AutoShape 24"/>
          <p:cNvCxnSpPr>
            <a:cxnSpLocks noChangeShapeType="1"/>
            <a:stCxn id="65543" idx="4"/>
            <a:endCxn id="65563" idx="0"/>
          </p:cNvCxnSpPr>
          <p:nvPr/>
        </p:nvCxnSpPr>
        <p:spPr bwMode="auto">
          <a:xfrm>
            <a:off x="8591550" y="657225"/>
            <a:ext cx="0" cy="139700"/>
          </a:xfrm>
          <a:prstGeom prst="straightConnector1">
            <a:avLst/>
          </a:prstGeom>
          <a:noFill/>
          <a:ln w="9525">
            <a:solidFill>
              <a:schemeClr val="tx1"/>
            </a:solidFill>
            <a:round/>
            <a:headEnd/>
            <a:tailEnd type="triangle" w="med" len="med"/>
          </a:ln>
        </p:spPr>
      </p:cxnSp>
      <p:sp>
        <p:nvSpPr>
          <p:cNvPr id="65561" name="Oval 25"/>
          <p:cNvSpPr>
            <a:spLocks noChangeArrowheads="1"/>
          </p:cNvSpPr>
          <p:nvPr/>
        </p:nvSpPr>
        <p:spPr bwMode="auto">
          <a:xfrm>
            <a:off x="7065963" y="796925"/>
            <a:ext cx="254000" cy="889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5562" name="Text Box 26"/>
          <p:cNvSpPr txBox="1">
            <a:spLocks noChangeArrowheads="1"/>
          </p:cNvSpPr>
          <p:nvPr/>
        </p:nvSpPr>
        <p:spPr bwMode="auto">
          <a:xfrm>
            <a:off x="7116763" y="808038"/>
            <a:ext cx="236537" cy="122237"/>
          </a:xfrm>
          <a:prstGeom prst="rect">
            <a:avLst/>
          </a:prstGeom>
          <a:noFill/>
          <a:ln w="9525">
            <a:noFill/>
            <a:miter lim="800000"/>
            <a:headEnd/>
            <a:tailEnd/>
          </a:ln>
        </p:spPr>
        <p:txBody>
          <a:bodyPr>
            <a:spAutoFit/>
          </a:bodyPr>
          <a:lstStyle/>
          <a:p>
            <a:pPr>
              <a:spcBef>
                <a:spcPct val="50000"/>
              </a:spcBef>
            </a:pPr>
            <a:r>
              <a:rPr lang="en-GB" sz="200"/>
              <a:t>Stop</a:t>
            </a:r>
          </a:p>
        </p:txBody>
      </p:sp>
      <p:sp>
        <p:nvSpPr>
          <p:cNvPr id="65563" name="Oval 27"/>
          <p:cNvSpPr>
            <a:spLocks noChangeArrowheads="1"/>
          </p:cNvSpPr>
          <p:nvPr/>
        </p:nvSpPr>
        <p:spPr bwMode="auto">
          <a:xfrm>
            <a:off x="8464550" y="796925"/>
            <a:ext cx="254000" cy="889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5564" name="Text Box 28"/>
          <p:cNvSpPr txBox="1">
            <a:spLocks noChangeArrowheads="1"/>
          </p:cNvSpPr>
          <p:nvPr/>
        </p:nvSpPr>
        <p:spPr bwMode="auto">
          <a:xfrm>
            <a:off x="8515350" y="806450"/>
            <a:ext cx="236538" cy="122238"/>
          </a:xfrm>
          <a:prstGeom prst="rect">
            <a:avLst/>
          </a:prstGeom>
          <a:noFill/>
          <a:ln w="9525">
            <a:noFill/>
            <a:miter lim="800000"/>
            <a:headEnd/>
            <a:tailEnd/>
          </a:ln>
        </p:spPr>
        <p:txBody>
          <a:bodyPr>
            <a:spAutoFit/>
          </a:bodyPr>
          <a:lstStyle/>
          <a:p>
            <a:pPr>
              <a:spcBef>
                <a:spcPct val="50000"/>
              </a:spcBef>
            </a:pPr>
            <a:r>
              <a:rPr lang="en-GB" sz="200"/>
              <a:t>Stop</a:t>
            </a:r>
          </a:p>
        </p:txBody>
      </p:sp>
      <p:sp>
        <p:nvSpPr>
          <p:cNvPr id="65565" name="Text Box 29"/>
          <p:cNvSpPr txBox="1">
            <a:spLocks noChangeArrowheads="1"/>
          </p:cNvSpPr>
          <p:nvPr/>
        </p:nvSpPr>
        <p:spPr bwMode="auto">
          <a:xfrm>
            <a:off x="7269163" y="665163"/>
            <a:ext cx="385762" cy="122237"/>
          </a:xfrm>
          <a:prstGeom prst="rect">
            <a:avLst/>
          </a:prstGeom>
          <a:noFill/>
          <a:ln w="9525">
            <a:noFill/>
            <a:miter lim="800000"/>
            <a:headEnd/>
            <a:tailEnd/>
          </a:ln>
        </p:spPr>
        <p:txBody>
          <a:bodyPr>
            <a:spAutoFit/>
          </a:bodyPr>
          <a:lstStyle/>
          <a:p>
            <a:pPr>
              <a:spcBef>
                <a:spcPct val="50000"/>
              </a:spcBef>
            </a:pPr>
            <a:r>
              <a:rPr lang="en-GB" sz="200"/>
              <a:t>Patterns found</a:t>
            </a:r>
          </a:p>
        </p:txBody>
      </p:sp>
      <p:sp>
        <p:nvSpPr>
          <p:cNvPr id="65566" name="Text Box 30"/>
          <p:cNvSpPr txBox="1">
            <a:spLocks noChangeArrowheads="1"/>
          </p:cNvSpPr>
          <p:nvPr/>
        </p:nvSpPr>
        <p:spPr bwMode="auto">
          <a:xfrm>
            <a:off x="7775575" y="665163"/>
            <a:ext cx="387350" cy="122237"/>
          </a:xfrm>
          <a:prstGeom prst="rect">
            <a:avLst/>
          </a:prstGeom>
          <a:noFill/>
          <a:ln w="9525">
            <a:noFill/>
            <a:miter lim="800000"/>
            <a:headEnd/>
            <a:tailEnd/>
          </a:ln>
        </p:spPr>
        <p:txBody>
          <a:bodyPr>
            <a:spAutoFit/>
          </a:bodyPr>
          <a:lstStyle/>
          <a:p>
            <a:pPr>
              <a:spcBef>
                <a:spcPct val="50000"/>
              </a:spcBef>
            </a:pPr>
            <a:r>
              <a:rPr lang="en-GB" sz="200"/>
              <a:t>Set found</a:t>
            </a:r>
          </a:p>
        </p:txBody>
      </p:sp>
      <p:sp>
        <p:nvSpPr>
          <p:cNvPr id="65567" name="Text Box 31"/>
          <p:cNvSpPr txBox="1">
            <a:spLocks noChangeArrowheads="1"/>
          </p:cNvSpPr>
          <p:nvPr/>
        </p:nvSpPr>
        <p:spPr bwMode="auto">
          <a:xfrm>
            <a:off x="7269163" y="423863"/>
            <a:ext cx="385762" cy="122237"/>
          </a:xfrm>
          <a:prstGeom prst="rect">
            <a:avLst/>
          </a:prstGeom>
          <a:noFill/>
          <a:ln w="9525">
            <a:noFill/>
            <a:miter lim="800000"/>
            <a:headEnd/>
            <a:tailEnd/>
          </a:ln>
        </p:spPr>
        <p:txBody>
          <a:bodyPr>
            <a:spAutoFit/>
          </a:bodyPr>
          <a:lstStyle/>
          <a:p>
            <a:pPr>
              <a:spcBef>
                <a:spcPct val="50000"/>
              </a:spcBef>
            </a:pPr>
            <a:r>
              <a:rPr lang="en-GB" sz="200"/>
              <a:t>Set not found</a:t>
            </a:r>
          </a:p>
        </p:txBody>
      </p:sp>
      <p:sp>
        <p:nvSpPr>
          <p:cNvPr id="65568" name="Text Box 32"/>
          <p:cNvSpPr txBox="1">
            <a:spLocks noChangeArrowheads="1"/>
          </p:cNvSpPr>
          <p:nvPr/>
        </p:nvSpPr>
        <p:spPr bwMode="auto">
          <a:xfrm>
            <a:off x="7993063" y="374650"/>
            <a:ext cx="387350" cy="122238"/>
          </a:xfrm>
          <a:prstGeom prst="rect">
            <a:avLst/>
          </a:prstGeom>
          <a:noFill/>
          <a:ln w="9525">
            <a:noFill/>
            <a:miter lim="800000"/>
            <a:headEnd/>
            <a:tailEnd/>
          </a:ln>
        </p:spPr>
        <p:txBody>
          <a:bodyPr>
            <a:spAutoFit/>
          </a:bodyPr>
          <a:lstStyle/>
          <a:p>
            <a:pPr>
              <a:spcBef>
                <a:spcPct val="50000"/>
              </a:spcBef>
            </a:pPr>
            <a:r>
              <a:rPr lang="en-GB" sz="200"/>
              <a:t>Set infeasible</a:t>
            </a:r>
          </a:p>
        </p:txBody>
      </p:sp>
      <p:sp>
        <p:nvSpPr>
          <p:cNvPr id="65569" name="Text Box 33"/>
          <p:cNvSpPr txBox="1">
            <a:spLocks noChangeArrowheads="1"/>
          </p:cNvSpPr>
          <p:nvPr/>
        </p:nvSpPr>
        <p:spPr bwMode="auto">
          <a:xfrm>
            <a:off x="7537450" y="260350"/>
            <a:ext cx="809625" cy="122238"/>
          </a:xfrm>
          <a:prstGeom prst="rect">
            <a:avLst/>
          </a:prstGeom>
          <a:noFill/>
          <a:ln w="9525">
            <a:noFill/>
            <a:miter lim="800000"/>
            <a:headEnd/>
            <a:tailEnd/>
          </a:ln>
        </p:spPr>
        <p:txBody>
          <a:bodyPr>
            <a:spAutoFit/>
          </a:bodyPr>
          <a:lstStyle/>
          <a:p>
            <a:pPr>
              <a:spcBef>
                <a:spcPct val="50000"/>
              </a:spcBef>
            </a:pPr>
            <a:r>
              <a:rPr lang="en-GB" sz="200"/>
              <a:t>Set feasible but not proven optimal</a:t>
            </a:r>
          </a:p>
        </p:txBody>
      </p:sp>
      <p:sp>
        <p:nvSpPr>
          <p:cNvPr id="65570" name="Text Box 34"/>
          <p:cNvSpPr txBox="1">
            <a:spLocks noChangeArrowheads="1"/>
          </p:cNvSpPr>
          <p:nvPr/>
        </p:nvSpPr>
        <p:spPr bwMode="auto">
          <a:xfrm>
            <a:off x="6948488" y="669925"/>
            <a:ext cx="287337" cy="182563"/>
          </a:xfrm>
          <a:prstGeom prst="rect">
            <a:avLst/>
          </a:prstGeom>
          <a:noFill/>
          <a:ln w="9525">
            <a:noFill/>
            <a:miter lim="800000"/>
            <a:headEnd/>
            <a:tailEnd/>
          </a:ln>
        </p:spPr>
        <p:txBody>
          <a:bodyPr>
            <a:spAutoFit/>
          </a:bodyPr>
          <a:lstStyle/>
          <a:p>
            <a:pPr>
              <a:spcBef>
                <a:spcPct val="50000"/>
              </a:spcBef>
            </a:pPr>
            <a:r>
              <a:rPr lang="en-GB" sz="200"/>
              <a:t>Patterns not found</a:t>
            </a:r>
          </a:p>
        </p:txBody>
      </p:sp>
      <p:sp>
        <p:nvSpPr>
          <p:cNvPr id="65571" name="Text Box 35"/>
          <p:cNvSpPr txBox="1">
            <a:spLocks noChangeArrowheads="1"/>
          </p:cNvSpPr>
          <p:nvPr/>
        </p:nvSpPr>
        <p:spPr bwMode="auto">
          <a:xfrm>
            <a:off x="8583613" y="671513"/>
            <a:ext cx="344487" cy="152400"/>
          </a:xfrm>
          <a:prstGeom prst="rect">
            <a:avLst/>
          </a:prstGeom>
          <a:noFill/>
          <a:ln w="9525">
            <a:noFill/>
            <a:miter lim="800000"/>
            <a:headEnd/>
            <a:tailEnd/>
          </a:ln>
        </p:spPr>
        <p:txBody>
          <a:bodyPr>
            <a:spAutoFit/>
          </a:bodyPr>
          <a:lstStyle/>
          <a:p>
            <a:pPr>
              <a:spcBef>
                <a:spcPct val="50000"/>
              </a:spcBef>
            </a:pPr>
            <a:r>
              <a:rPr lang="en-GB" sz="200"/>
              <a:t>Set feasible and optimal</a:t>
            </a:r>
          </a:p>
        </p:txBody>
      </p:sp>
      <p:sp>
        <p:nvSpPr>
          <p:cNvPr id="65572" name="Text Box 36"/>
          <p:cNvSpPr txBox="1">
            <a:spLocks noChangeArrowheads="1"/>
          </p:cNvSpPr>
          <p:nvPr/>
        </p:nvSpPr>
        <p:spPr bwMode="auto">
          <a:xfrm>
            <a:off x="8194675" y="671513"/>
            <a:ext cx="388938" cy="152400"/>
          </a:xfrm>
          <a:prstGeom prst="rect">
            <a:avLst/>
          </a:prstGeom>
          <a:noFill/>
          <a:ln w="9525">
            <a:noFill/>
            <a:miter lim="800000"/>
            <a:headEnd/>
            <a:tailEnd/>
          </a:ln>
        </p:spPr>
        <p:txBody>
          <a:bodyPr>
            <a:spAutoFit/>
          </a:bodyPr>
          <a:lstStyle/>
          <a:p>
            <a:pPr>
              <a:spcBef>
                <a:spcPct val="50000"/>
              </a:spcBef>
            </a:pPr>
            <a:r>
              <a:rPr lang="en-GB" sz="200"/>
              <a:t>Set not proven infeasible</a:t>
            </a:r>
          </a:p>
        </p:txBody>
      </p:sp>
      <p:sp>
        <p:nvSpPr>
          <p:cNvPr id="65573" name="Line 37"/>
          <p:cNvSpPr>
            <a:spLocks noChangeShapeType="1"/>
          </p:cNvSpPr>
          <p:nvPr/>
        </p:nvSpPr>
        <p:spPr bwMode="auto">
          <a:xfrm>
            <a:off x="1403350" y="4292600"/>
            <a:ext cx="865188" cy="360363"/>
          </a:xfrm>
          <a:prstGeom prst="line">
            <a:avLst/>
          </a:prstGeom>
          <a:noFill/>
          <a:ln w="28575">
            <a:solidFill>
              <a:schemeClr val="tx1"/>
            </a:solidFill>
            <a:round/>
            <a:headEnd/>
            <a:tailEnd/>
          </a:ln>
        </p:spPr>
        <p:txBody>
          <a:bodyPr/>
          <a:lstStyle/>
          <a:p>
            <a:endParaRPr lang="en-US"/>
          </a:p>
        </p:txBody>
      </p:sp>
      <p:sp>
        <p:nvSpPr>
          <p:cNvPr id="65574" name="Line 38"/>
          <p:cNvSpPr>
            <a:spLocks noChangeShapeType="1"/>
          </p:cNvSpPr>
          <p:nvPr/>
        </p:nvSpPr>
        <p:spPr bwMode="auto">
          <a:xfrm flipV="1">
            <a:off x="1403350" y="4292600"/>
            <a:ext cx="865188" cy="360363"/>
          </a:xfrm>
          <a:prstGeom prst="line">
            <a:avLst/>
          </a:prstGeom>
          <a:noFill/>
          <a:ln w="28575">
            <a:solidFill>
              <a:schemeClr val="tx1"/>
            </a:solidFill>
            <a:round/>
            <a:headEnd/>
            <a:tailEnd/>
          </a:ln>
        </p:spPr>
        <p:txBody>
          <a:bodyPr/>
          <a:lstStyle/>
          <a:p>
            <a:endParaRPr lang="en-US"/>
          </a:p>
        </p:txBody>
      </p:sp>
      <p:sp>
        <p:nvSpPr>
          <p:cNvPr id="65575" name="Line 39"/>
          <p:cNvSpPr>
            <a:spLocks noChangeShapeType="1"/>
          </p:cNvSpPr>
          <p:nvPr/>
        </p:nvSpPr>
        <p:spPr bwMode="auto">
          <a:xfrm flipV="1">
            <a:off x="1403350" y="4292600"/>
            <a:ext cx="865188" cy="720725"/>
          </a:xfrm>
          <a:prstGeom prst="line">
            <a:avLst/>
          </a:prstGeom>
          <a:noFill/>
          <a:ln w="28575">
            <a:solidFill>
              <a:schemeClr val="tx1"/>
            </a:solidFill>
            <a:round/>
            <a:headEnd/>
            <a:tailEnd/>
          </a:ln>
        </p:spPr>
        <p:txBody>
          <a:bodyPr/>
          <a:lstStyle/>
          <a:p>
            <a:endParaRPr lang="en-US"/>
          </a:p>
        </p:txBody>
      </p:sp>
      <p:sp>
        <p:nvSpPr>
          <p:cNvPr id="65576" name="Line 40"/>
          <p:cNvSpPr>
            <a:spLocks noChangeShapeType="1"/>
          </p:cNvSpPr>
          <p:nvPr/>
        </p:nvSpPr>
        <p:spPr bwMode="auto">
          <a:xfrm flipV="1">
            <a:off x="1403350" y="5013325"/>
            <a:ext cx="865188" cy="0"/>
          </a:xfrm>
          <a:prstGeom prst="line">
            <a:avLst/>
          </a:prstGeom>
          <a:noFill/>
          <a:ln w="28575">
            <a:solidFill>
              <a:schemeClr val="tx1"/>
            </a:solidFill>
            <a:round/>
            <a:headEnd/>
            <a:tailEnd/>
          </a:ln>
        </p:spPr>
        <p:txBody>
          <a:bodyPr/>
          <a:lstStyle/>
          <a:p>
            <a:endParaRPr lang="en-US"/>
          </a:p>
        </p:txBody>
      </p:sp>
      <p:sp>
        <p:nvSpPr>
          <p:cNvPr id="65577" name="Line 41"/>
          <p:cNvSpPr>
            <a:spLocks noChangeShapeType="1"/>
          </p:cNvSpPr>
          <p:nvPr/>
        </p:nvSpPr>
        <p:spPr bwMode="auto">
          <a:xfrm>
            <a:off x="1403350" y="5013325"/>
            <a:ext cx="865188" cy="360363"/>
          </a:xfrm>
          <a:prstGeom prst="line">
            <a:avLst/>
          </a:prstGeom>
          <a:noFill/>
          <a:ln w="28575">
            <a:solidFill>
              <a:schemeClr val="tx1"/>
            </a:solidFill>
            <a:round/>
            <a:headEnd/>
            <a:tailEnd/>
          </a:ln>
        </p:spPr>
        <p:txBody>
          <a:bodyPr/>
          <a:lstStyle/>
          <a:p>
            <a:endParaRPr lang="en-US"/>
          </a:p>
        </p:txBody>
      </p:sp>
      <p:sp>
        <p:nvSpPr>
          <p:cNvPr id="65578" name="Line 42"/>
          <p:cNvSpPr>
            <a:spLocks noChangeShapeType="1"/>
          </p:cNvSpPr>
          <p:nvPr/>
        </p:nvSpPr>
        <p:spPr bwMode="auto">
          <a:xfrm flipV="1">
            <a:off x="1403350" y="4652963"/>
            <a:ext cx="865188" cy="720725"/>
          </a:xfrm>
          <a:prstGeom prst="line">
            <a:avLst/>
          </a:prstGeom>
          <a:noFill/>
          <a:ln w="28575">
            <a:solidFill>
              <a:schemeClr val="tx1"/>
            </a:solidFill>
            <a:round/>
            <a:headEnd/>
            <a:tailEnd/>
          </a:ln>
        </p:spPr>
        <p:txBody>
          <a:bodyPr/>
          <a:lstStyle/>
          <a:p>
            <a:endParaRPr lang="en-US"/>
          </a:p>
        </p:txBody>
      </p:sp>
      <p:sp>
        <p:nvSpPr>
          <p:cNvPr id="65579" name="Oval 43"/>
          <p:cNvSpPr>
            <a:spLocks noChangeArrowheads="1"/>
          </p:cNvSpPr>
          <p:nvPr/>
        </p:nvSpPr>
        <p:spPr bwMode="auto">
          <a:xfrm>
            <a:off x="1331913" y="4221163"/>
            <a:ext cx="144462" cy="144462"/>
          </a:xfrm>
          <a:prstGeom prst="ellipse">
            <a:avLst/>
          </a:prstGeom>
          <a:solidFill>
            <a:srgbClr val="FF0000"/>
          </a:solidFill>
          <a:ln w="9525">
            <a:solidFill>
              <a:schemeClr val="tx1"/>
            </a:solidFill>
            <a:round/>
            <a:headEnd/>
            <a:tailEnd/>
          </a:ln>
        </p:spPr>
        <p:txBody>
          <a:bodyPr wrap="none" anchor="ctr"/>
          <a:lstStyle/>
          <a:p>
            <a:endParaRPr lang="en-US"/>
          </a:p>
        </p:txBody>
      </p:sp>
      <p:sp>
        <p:nvSpPr>
          <p:cNvPr id="65580" name="Oval 44"/>
          <p:cNvSpPr>
            <a:spLocks noChangeArrowheads="1"/>
          </p:cNvSpPr>
          <p:nvPr/>
        </p:nvSpPr>
        <p:spPr bwMode="auto">
          <a:xfrm>
            <a:off x="1331913" y="4581525"/>
            <a:ext cx="144462" cy="144463"/>
          </a:xfrm>
          <a:prstGeom prst="ellipse">
            <a:avLst/>
          </a:prstGeom>
          <a:solidFill>
            <a:srgbClr val="FF0000"/>
          </a:solidFill>
          <a:ln w="9525">
            <a:solidFill>
              <a:schemeClr val="tx1"/>
            </a:solidFill>
            <a:round/>
            <a:headEnd/>
            <a:tailEnd/>
          </a:ln>
        </p:spPr>
        <p:txBody>
          <a:bodyPr wrap="none" anchor="ctr"/>
          <a:lstStyle/>
          <a:p>
            <a:endParaRPr lang="en-US"/>
          </a:p>
        </p:txBody>
      </p:sp>
      <p:sp>
        <p:nvSpPr>
          <p:cNvPr id="65581" name="Oval 45"/>
          <p:cNvSpPr>
            <a:spLocks noChangeArrowheads="1"/>
          </p:cNvSpPr>
          <p:nvPr/>
        </p:nvSpPr>
        <p:spPr bwMode="auto">
          <a:xfrm>
            <a:off x="1331913" y="4941888"/>
            <a:ext cx="144462" cy="14446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5582" name="Oval 46"/>
          <p:cNvSpPr>
            <a:spLocks noChangeArrowheads="1"/>
          </p:cNvSpPr>
          <p:nvPr/>
        </p:nvSpPr>
        <p:spPr bwMode="auto">
          <a:xfrm>
            <a:off x="1331913" y="5300663"/>
            <a:ext cx="144462" cy="144462"/>
          </a:xfrm>
          <a:prstGeom prst="ellipse">
            <a:avLst/>
          </a:prstGeom>
          <a:solidFill>
            <a:srgbClr val="FF0000"/>
          </a:solidFill>
          <a:ln w="9525">
            <a:solidFill>
              <a:schemeClr val="tx1"/>
            </a:solidFill>
            <a:round/>
            <a:headEnd/>
            <a:tailEnd/>
          </a:ln>
        </p:spPr>
        <p:txBody>
          <a:bodyPr wrap="none" anchor="ctr"/>
          <a:lstStyle/>
          <a:p>
            <a:endParaRPr lang="en-US"/>
          </a:p>
        </p:txBody>
      </p:sp>
      <p:sp>
        <p:nvSpPr>
          <p:cNvPr id="65583" name="Oval 47"/>
          <p:cNvSpPr>
            <a:spLocks noChangeArrowheads="1"/>
          </p:cNvSpPr>
          <p:nvPr/>
        </p:nvSpPr>
        <p:spPr bwMode="auto">
          <a:xfrm>
            <a:off x="2195513" y="4221163"/>
            <a:ext cx="144462" cy="144462"/>
          </a:xfrm>
          <a:prstGeom prst="ellipse">
            <a:avLst/>
          </a:prstGeom>
          <a:solidFill>
            <a:srgbClr val="FF0000"/>
          </a:solidFill>
          <a:ln w="9525">
            <a:solidFill>
              <a:schemeClr val="tx1"/>
            </a:solidFill>
            <a:round/>
            <a:headEnd/>
            <a:tailEnd/>
          </a:ln>
        </p:spPr>
        <p:txBody>
          <a:bodyPr wrap="none" anchor="ctr"/>
          <a:lstStyle/>
          <a:p>
            <a:endParaRPr lang="en-US"/>
          </a:p>
        </p:txBody>
      </p:sp>
      <p:sp>
        <p:nvSpPr>
          <p:cNvPr id="65584" name="Oval 48"/>
          <p:cNvSpPr>
            <a:spLocks noChangeArrowheads="1"/>
          </p:cNvSpPr>
          <p:nvPr/>
        </p:nvSpPr>
        <p:spPr bwMode="auto">
          <a:xfrm>
            <a:off x="2195513" y="4581525"/>
            <a:ext cx="144462" cy="144463"/>
          </a:xfrm>
          <a:prstGeom prst="ellipse">
            <a:avLst/>
          </a:prstGeom>
          <a:solidFill>
            <a:srgbClr val="FF0000"/>
          </a:solidFill>
          <a:ln w="9525">
            <a:solidFill>
              <a:schemeClr val="tx1"/>
            </a:solidFill>
            <a:round/>
            <a:headEnd/>
            <a:tailEnd/>
          </a:ln>
        </p:spPr>
        <p:txBody>
          <a:bodyPr wrap="none" anchor="ctr"/>
          <a:lstStyle/>
          <a:p>
            <a:endParaRPr lang="en-US"/>
          </a:p>
        </p:txBody>
      </p:sp>
      <p:sp>
        <p:nvSpPr>
          <p:cNvPr id="65585" name="Oval 49"/>
          <p:cNvSpPr>
            <a:spLocks noChangeArrowheads="1"/>
          </p:cNvSpPr>
          <p:nvPr/>
        </p:nvSpPr>
        <p:spPr bwMode="auto">
          <a:xfrm>
            <a:off x="2195513" y="4941888"/>
            <a:ext cx="144462" cy="14446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5586" name="Oval 50"/>
          <p:cNvSpPr>
            <a:spLocks noChangeArrowheads="1"/>
          </p:cNvSpPr>
          <p:nvPr/>
        </p:nvSpPr>
        <p:spPr bwMode="auto">
          <a:xfrm>
            <a:off x="2195513" y="5300663"/>
            <a:ext cx="144462" cy="144462"/>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5587" name="Text Box 51"/>
          <p:cNvSpPr txBox="1">
            <a:spLocks noChangeArrowheads="1"/>
          </p:cNvSpPr>
          <p:nvPr/>
        </p:nvSpPr>
        <p:spPr bwMode="auto">
          <a:xfrm>
            <a:off x="1042988" y="4076700"/>
            <a:ext cx="288925" cy="336550"/>
          </a:xfrm>
          <a:prstGeom prst="rect">
            <a:avLst/>
          </a:prstGeom>
          <a:noFill/>
          <a:ln w="9525">
            <a:noFill/>
            <a:miter lim="800000"/>
            <a:headEnd/>
            <a:tailEnd/>
          </a:ln>
        </p:spPr>
        <p:txBody>
          <a:bodyPr>
            <a:spAutoFit/>
          </a:bodyPr>
          <a:lstStyle/>
          <a:p>
            <a:pPr>
              <a:spcBef>
                <a:spcPct val="50000"/>
              </a:spcBef>
            </a:pPr>
            <a:r>
              <a:rPr lang="da-DK" sz="1600"/>
              <a:t>1</a:t>
            </a:r>
          </a:p>
        </p:txBody>
      </p:sp>
      <p:sp>
        <p:nvSpPr>
          <p:cNvPr id="65588" name="Text Box 52"/>
          <p:cNvSpPr txBox="1">
            <a:spLocks noChangeArrowheads="1"/>
          </p:cNvSpPr>
          <p:nvPr/>
        </p:nvSpPr>
        <p:spPr bwMode="auto">
          <a:xfrm>
            <a:off x="1042988" y="4437063"/>
            <a:ext cx="288925" cy="336550"/>
          </a:xfrm>
          <a:prstGeom prst="rect">
            <a:avLst/>
          </a:prstGeom>
          <a:noFill/>
          <a:ln w="9525">
            <a:noFill/>
            <a:miter lim="800000"/>
            <a:headEnd/>
            <a:tailEnd/>
          </a:ln>
        </p:spPr>
        <p:txBody>
          <a:bodyPr>
            <a:spAutoFit/>
          </a:bodyPr>
          <a:lstStyle/>
          <a:p>
            <a:pPr>
              <a:spcBef>
                <a:spcPct val="50000"/>
              </a:spcBef>
            </a:pPr>
            <a:r>
              <a:rPr lang="da-DK" sz="1600"/>
              <a:t>2</a:t>
            </a:r>
          </a:p>
        </p:txBody>
      </p:sp>
      <p:sp>
        <p:nvSpPr>
          <p:cNvPr id="65589" name="Text Box 53"/>
          <p:cNvSpPr txBox="1">
            <a:spLocks noChangeArrowheads="1"/>
          </p:cNvSpPr>
          <p:nvPr/>
        </p:nvSpPr>
        <p:spPr bwMode="auto">
          <a:xfrm>
            <a:off x="1042988" y="4797425"/>
            <a:ext cx="288925" cy="336550"/>
          </a:xfrm>
          <a:prstGeom prst="rect">
            <a:avLst/>
          </a:prstGeom>
          <a:noFill/>
          <a:ln w="9525">
            <a:noFill/>
            <a:miter lim="800000"/>
            <a:headEnd/>
            <a:tailEnd/>
          </a:ln>
        </p:spPr>
        <p:txBody>
          <a:bodyPr>
            <a:spAutoFit/>
          </a:bodyPr>
          <a:lstStyle/>
          <a:p>
            <a:pPr>
              <a:spcBef>
                <a:spcPct val="50000"/>
              </a:spcBef>
            </a:pPr>
            <a:r>
              <a:rPr lang="da-DK" sz="1600"/>
              <a:t>3</a:t>
            </a:r>
          </a:p>
        </p:txBody>
      </p:sp>
      <p:sp>
        <p:nvSpPr>
          <p:cNvPr id="65590" name="Text Box 54"/>
          <p:cNvSpPr txBox="1">
            <a:spLocks noChangeArrowheads="1"/>
          </p:cNvSpPr>
          <p:nvPr/>
        </p:nvSpPr>
        <p:spPr bwMode="auto">
          <a:xfrm>
            <a:off x="1042988" y="5229225"/>
            <a:ext cx="288925" cy="336550"/>
          </a:xfrm>
          <a:prstGeom prst="rect">
            <a:avLst/>
          </a:prstGeom>
          <a:noFill/>
          <a:ln w="9525">
            <a:noFill/>
            <a:miter lim="800000"/>
            <a:headEnd/>
            <a:tailEnd/>
          </a:ln>
        </p:spPr>
        <p:txBody>
          <a:bodyPr>
            <a:spAutoFit/>
          </a:bodyPr>
          <a:lstStyle/>
          <a:p>
            <a:pPr>
              <a:spcBef>
                <a:spcPct val="50000"/>
              </a:spcBef>
            </a:pPr>
            <a:r>
              <a:rPr lang="da-DK" sz="1600"/>
              <a:t>4</a:t>
            </a:r>
          </a:p>
        </p:txBody>
      </p:sp>
      <p:sp>
        <p:nvSpPr>
          <p:cNvPr id="65591" name="Text Box 55"/>
          <p:cNvSpPr txBox="1">
            <a:spLocks noChangeArrowheads="1"/>
          </p:cNvSpPr>
          <p:nvPr/>
        </p:nvSpPr>
        <p:spPr bwMode="auto">
          <a:xfrm>
            <a:off x="2339975" y="4076700"/>
            <a:ext cx="288925" cy="336550"/>
          </a:xfrm>
          <a:prstGeom prst="rect">
            <a:avLst/>
          </a:prstGeom>
          <a:noFill/>
          <a:ln w="9525">
            <a:noFill/>
            <a:miter lim="800000"/>
            <a:headEnd/>
            <a:tailEnd/>
          </a:ln>
        </p:spPr>
        <p:txBody>
          <a:bodyPr>
            <a:spAutoFit/>
          </a:bodyPr>
          <a:lstStyle/>
          <a:p>
            <a:pPr>
              <a:spcBef>
                <a:spcPct val="50000"/>
              </a:spcBef>
            </a:pPr>
            <a:r>
              <a:rPr lang="da-DK" sz="1600"/>
              <a:t>1</a:t>
            </a:r>
          </a:p>
        </p:txBody>
      </p:sp>
      <p:sp>
        <p:nvSpPr>
          <p:cNvPr id="65592" name="Text Box 56"/>
          <p:cNvSpPr txBox="1">
            <a:spLocks noChangeArrowheads="1"/>
          </p:cNvSpPr>
          <p:nvPr/>
        </p:nvSpPr>
        <p:spPr bwMode="auto">
          <a:xfrm>
            <a:off x="2339975" y="4437063"/>
            <a:ext cx="288925" cy="336550"/>
          </a:xfrm>
          <a:prstGeom prst="rect">
            <a:avLst/>
          </a:prstGeom>
          <a:noFill/>
          <a:ln w="9525">
            <a:noFill/>
            <a:miter lim="800000"/>
            <a:headEnd/>
            <a:tailEnd/>
          </a:ln>
        </p:spPr>
        <p:txBody>
          <a:bodyPr>
            <a:spAutoFit/>
          </a:bodyPr>
          <a:lstStyle/>
          <a:p>
            <a:pPr>
              <a:spcBef>
                <a:spcPct val="50000"/>
              </a:spcBef>
            </a:pPr>
            <a:r>
              <a:rPr lang="da-DK" sz="1600"/>
              <a:t>2</a:t>
            </a:r>
          </a:p>
        </p:txBody>
      </p:sp>
      <p:sp>
        <p:nvSpPr>
          <p:cNvPr id="65593" name="Text Box 57"/>
          <p:cNvSpPr txBox="1">
            <a:spLocks noChangeArrowheads="1"/>
          </p:cNvSpPr>
          <p:nvPr/>
        </p:nvSpPr>
        <p:spPr bwMode="auto">
          <a:xfrm>
            <a:off x="2339975" y="4797425"/>
            <a:ext cx="288925" cy="336550"/>
          </a:xfrm>
          <a:prstGeom prst="rect">
            <a:avLst/>
          </a:prstGeom>
          <a:noFill/>
          <a:ln w="9525">
            <a:noFill/>
            <a:miter lim="800000"/>
            <a:headEnd/>
            <a:tailEnd/>
          </a:ln>
        </p:spPr>
        <p:txBody>
          <a:bodyPr>
            <a:spAutoFit/>
          </a:bodyPr>
          <a:lstStyle/>
          <a:p>
            <a:pPr>
              <a:spcBef>
                <a:spcPct val="50000"/>
              </a:spcBef>
            </a:pPr>
            <a:r>
              <a:rPr lang="da-DK" sz="1600"/>
              <a:t>3</a:t>
            </a:r>
          </a:p>
        </p:txBody>
      </p:sp>
      <p:sp>
        <p:nvSpPr>
          <p:cNvPr id="65594" name="Text Box 58"/>
          <p:cNvSpPr txBox="1">
            <a:spLocks noChangeArrowheads="1"/>
          </p:cNvSpPr>
          <p:nvPr/>
        </p:nvSpPr>
        <p:spPr bwMode="auto">
          <a:xfrm>
            <a:off x="2339975" y="5229225"/>
            <a:ext cx="288925" cy="336550"/>
          </a:xfrm>
          <a:prstGeom prst="rect">
            <a:avLst/>
          </a:prstGeom>
          <a:noFill/>
          <a:ln w="9525">
            <a:noFill/>
            <a:miter lim="800000"/>
            <a:headEnd/>
            <a:tailEnd/>
          </a:ln>
        </p:spPr>
        <p:txBody>
          <a:bodyPr>
            <a:spAutoFit/>
          </a:bodyPr>
          <a:lstStyle/>
          <a:p>
            <a:pPr>
              <a:spcBef>
                <a:spcPct val="50000"/>
              </a:spcBef>
            </a:pPr>
            <a:r>
              <a:rPr lang="da-DK" sz="1600"/>
              <a:t>4</a:t>
            </a:r>
          </a:p>
        </p:txBody>
      </p:sp>
      <p:sp>
        <p:nvSpPr>
          <p:cNvPr id="65595" name="Text Box 59"/>
          <p:cNvSpPr txBox="1">
            <a:spLocks noChangeArrowheads="1"/>
          </p:cNvSpPr>
          <p:nvPr/>
        </p:nvSpPr>
        <p:spPr bwMode="auto">
          <a:xfrm>
            <a:off x="827088" y="3789363"/>
            <a:ext cx="865187" cy="336550"/>
          </a:xfrm>
          <a:prstGeom prst="rect">
            <a:avLst/>
          </a:prstGeom>
          <a:noFill/>
          <a:ln w="9525">
            <a:noFill/>
            <a:miter lim="800000"/>
            <a:headEnd/>
            <a:tailEnd/>
          </a:ln>
        </p:spPr>
        <p:txBody>
          <a:bodyPr>
            <a:spAutoFit/>
          </a:bodyPr>
          <a:lstStyle/>
          <a:p>
            <a:pPr>
              <a:spcBef>
                <a:spcPct val="50000"/>
              </a:spcBef>
            </a:pPr>
            <a:r>
              <a:rPr lang="da-DK" sz="1600"/>
              <a:t>Teams</a:t>
            </a:r>
          </a:p>
        </p:txBody>
      </p:sp>
      <p:sp>
        <p:nvSpPr>
          <p:cNvPr id="65596" name="Text Box 60"/>
          <p:cNvSpPr txBox="1">
            <a:spLocks noChangeArrowheads="1"/>
          </p:cNvSpPr>
          <p:nvPr/>
        </p:nvSpPr>
        <p:spPr bwMode="auto">
          <a:xfrm>
            <a:off x="2051050" y="3789363"/>
            <a:ext cx="1150938" cy="336550"/>
          </a:xfrm>
          <a:prstGeom prst="rect">
            <a:avLst/>
          </a:prstGeom>
          <a:noFill/>
          <a:ln w="9525">
            <a:noFill/>
            <a:miter lim="800000"/>
            <a:headEnd/>
            <a:tailEnd/>
          </a:ln>
        </p:spPr>
        <p:txBody>
          <a:bodyPr>
            <a:spAutoFit/>
          </a:bodyPr>
          <a:lstStyle/>
          <a:p>
            <a:pPr>
              <a:spcBef>
                <a:spcPct val="50000"/>
              </a:spcBef>
            </a:pPr>
            <a:r>
              <a:rPr lang="da-DK" sz="1600"/>
              <a:t>Patterns</a:t>
            </a:r>
          </a:p>
        </p:txBody>
      </p:sp>
      <p:sp>
        <p:nvSpPr>
          <p:cNvPr id="65597" name="Text Box 61"/>
          <p:cNvSpPr txBox="1">
            <a:spLocks noChangeArrowheads="1"/>
          </p:cNvSpPr>
          <p:nvPr/>
        </p:nvSpPr>
        <p:spPr bwMode="auto">
          <a:xfrm>
            <a:off x="3810000" y="3603625"/>
            <a:ext cx="4248150" cy="2841625"/>
          </a:xfrm>
          <a:prstGeom prst="rect">
            <a:avLst/>
          </a:prstGeom>
          <a:noFill/>
          <a:ln w="9525">
            <a:noFill/>
            <a:miter lim="800000"/>
            <a:headEnd/>
            <a:tailEnd/>
          </a:ln>
        </p:spPr>
        <p:txBody>
          <a:bodyPr>
            <a:spAutoFit/>
          </a:bodyPr>
          <a:lstStyle/>
          <a:p>
            <a:pPr>
              <a:spcBef>
                <a:spcPct val="50000"/>
              </a:spcBef>
            </a:pPr>
            <a:r>
              <a:rPr lang="en-GB"/>
              <a:t>Use the Hungarian Method to: </a:t>
            </a:r>
          </a:p>
          <a:p>
            <a:pPr>
              <a:spcBef>
                <a:spcPct val="50000"/>
              </a:spcBef>
            </a:pPr>
            <a:r>
              <a:rPr lang="en-GB"/>
              <a:t>- Find  a set of teams which cannot be assigned to the pattern set or</a:t>
            </a:r>
          </a:p>
          <a:p>
            <a:pPr>
              <a:spcBef>
                <a:spcPct val="50000"/>
              </a:spcBef>
            </a:pPr>
            <a:r>
              <a:rPr lang="en-GB"/>
              <a:t>- Find a feasible matching</a:t>
            </a:r>
          </a:p>
          <a:p>
            <a:pPr>
              <a:spcBef>
                <a:spcPct val="50000"/>
              </a:spcBef>
            </a:pPr>
            <a:r>
              <a:rPr lang="en-GB"/>
              <a:t>If no matching exists:</a:t>
            </a:r>
          </a:p>
          <a:p>
            <a:pPr>
              <a:spcBef>
                <a:spcPct val="50000"/>
              </a:spcBef>
            </a:pPr>
            <a:r>
              <a:rPr lang="en-GB"/>
              <a:t>- Add a cut to the master problem</a:t>
            </a:r>
            <a:r>
              <a:rPr lang="da-DK"/>
              <a:t> (need at least 3 patterns suitable for 1,2, 4 in this case)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Benders Approach: Iterate</a:t>
            </a:r>
            <a:endParaRPr lang="en-US" dirty="0"/>
          </a:p>
        </p:txBody>
      </p:sp>
      <p:sp>
        <p:nvSpPr>
          <p:cNvPr id="3" name="Content Placeholder 2"/>
          <p:cNvSpPr>
            <a:spLocks noGrp="1"/>
          </p:cNvSpPr>
          <p:nvPr>
            <p:ph sz="quarter" idx="1"/>
          </p:nvPr>
        </p:nvSpPr>
        <p:spPr/>
        <p:txBody>
          <a:bodyPr/>
          <a:lstStyle/>
          <a:p>
            <a:r>
              <a:rPr lang="en-US" dirty="0" smtClean="0"/>
              <a:t>Start with initial test solution: x</a:t>
            </a:r>
            <a:r>
              <a:rPr lang="en-US" baseline="30000" dirty="0" smtClean="0"/>
              <a:t>1</a:t>
            </a:r>
          </a:p>
          <a:p>
            <a:r>
              <a:rPr lang="en-US" dirty="0" smtClean="0"/>
              <a:t>Solve </a:t>
            </a:r>
            <a:r>
              <a:rPr lang="en-US" dirty="0" err="1" smtClean="0"/>
              <a:t>Subproblem</a:t>
            </a:r>
            <a:r>
              <a:rPr lang="en-US" dirty="0" smtClean="0"/>
              <a:t> to get </a:t>
            </a:r>
          </a:p>
          <a:p>
            <a:pPr lvl="1"/>
            <a:r>
              <a:rPr lang="en-US" dirty="0" smtClean="0"/>
              <a:t>Infeasibility cut(s)</a:t>
            </a:r>
          </a:p>
          <a:p>
            <a:pPr lvl="1"/>
            <a:r>
              <a:rPr lang="en-US" dirty="0" smtClean="0"/>
              <a:t>Optimality cut(s)</a:t>
            </a:r>
          </a:p>
          <a:p>
            <a:r>
              <a:rPr lang="en-US" dirty="0" smtClean="0"/>
              <a:t>Solve Master problem to get next test solution: </a:t>
            </a:r>
            <a:r>
              <a:rPr lang="en-US" dirty="0" err="1" smtClean="0"/>
              <a:t>x</a:t>
            </a:r>
            <a:r>
              <a:rPr lang="en-US" baseline="30000" dirty="0" err="1" smtClean="0"/>
              <a:t>k</a:t>
            </a:r>
            <a:endParaRPr lang="en-US" baseline="30000" dirty="0" smtClean="0"/>
          </a:p>
          <a:p>
            <a:endParaRPr lang="en-US" dirty="0" smtClean="0"/>
          </a:p>
          <a:p>
            <a:r>
              <a:rPr lang="en-US" dirty="0" smtClean="0"/>
              <a:t>Iterate until </a:t>
            </a:r>
            <a:r>
              <a:rPr lang="en-US" dirty="0" err="1" smtClean="0"/>
              <a:t>x</a:t>
            </a:r>
            <a:r>
              <a:rPr lang="en-US" baseline="30000" dirty="0" err="1" smtClean="0"/>
              <a:t>k</a:t>
            </a:r>
            <a:r>
              <a:rPr lang="en-US" dirty="0" smtClean="0"/>
              <a:t> repeats</a:t>
            </a:r>
            <a:endParaRPr lang="en-US" dirty="0"/>
          </a:p>
        </p:txBody>
      </p:sp>
      <p:sp>
        <p:nvSpPr>
          <p:cNvPr id="4" name="Content Placeholder 3"/>
          <p:cNvSpPr>
            <a:spLocks noGrp="1"/>
          </p:cNvSpPr>
          <p:nvPr>
            <p:ph sz="quarter" idx="2"/>
          </p:nvPr>
        </p:nvSpPr>
        <p:spPr/>
        <p:txBody>
          <a:bodyPr/>
          <a:lstStyle/>
          <a:p>
            <a:endParaRPr lang="en-US"/>
          </a:p>
        </p:txBody>
      </p:sp>
      <p:sp>
        <p:nvSpPr>
          <p:cNvPr id="5" name="Line 10"/>
          <p:cNvSpPr>
            <a:spLocks noChangeShapeType="1"/>
          </p:cNvSpPr>
          <p:nvPr/>
        </p:nvSpPr>
        <p:spPr bwMode="auto">
          <a:xfrm flipH="1">
            <a:off x="4419600" y="1524000"/>
            <a:ext cx="0" cy="51054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mtClean="0"/>
              <a:t>Other Benders constraints</a:t>
            </a:r>
          </a:p>
        </p:txBody>
      </p:sp>
      <p:sp>
        <p:nvSpPr>
          <p:cNvPr id="66563" name="Rectangle 3"/>
          <p:cNvSpPr>
            <a:spLocks noGrp="1" noChangeArrowheads="1"/>
          </p:cNvSpPr>
          <p:nvPr>
            <p:ph sz="quarter" idx="1"/>
          </p:nvPr>
        </p:nvSpPr>
        <p:spPr/>
        <p:txBody>
          <a:bodyPr/>
          <a:lstStyle/>
          <a:p>
            <a:pPr eaLnBrk="1" hangingPunct="1"/>
            <a:r>
              <a:rPr lang="en-US" dirty="0" smtClean="0"/>
              <a:t>Lots of other structures to use.</a:t>
            </a:r>
          </a:p>
          <a:p>
            <a:pPr lvl="1" eaLnBrk="1" hangingPunct="1"/>
            <a:r>
              <a:rPr lang="en-US" dirty="0" smtClean="0"/>
              <a:t>Diversity of Patterns (</a:t>
            </a:r>
            <a:r>
              <a:rPr lang="en-US" dirty="0" err="1" smtClean="0"/>
              <a:t>Miyashu</a:t>
            </a:r>
            <a:r>
              <a:rPr lang="en-US" dirty="0" smtClean="0"/>
              <a:t> et al. constraint)</a:t>
            </a:r>
          </a:p>
          <a:p>
            <a:pPr lvl="1" eaLnBrk="1" hangingPunct="1"/>
            <a:r>
              <a:rPr lang="en-US" dirty="0" smtClean="0"/>
              <a:t>Game separation</a:t>
            </a:r>
          </a:p>
          <a:p>
            <a:pPr lvl="1" eaLnBrk="1" hangingPunct="1"/>
            <a:r>
              <a:rPr lang="en-US" dirty="0" smtClean="0"/>
              <a:t>Game assignment</a:t>
            </a:r>
          </a:p>
          <a:p>
            <a:pPr eaLnBrk="1" hangingPunct="1"/>
            <a:r>
              <a:rPr lang="en-US" dirty="0" smtClean="0"/>
              <a:t>Don’t need to find complete set:  can always add “no-good”</a:t>
            </a:r>
          </a:p>
        </p:txBody>
      </p:sp>
      <p:pic>
        <p:nvPicPr>
          <p:cNvPr id="20481" name="Picture 1"/>
          <p:cNvPicPr>
            <a:picLocks noChangeAspect="1" noChangeArrowheads="1"/>
          </p:cNvPicPr>
          <p:nvPr/>
        </p:nvPicPr>
        <p:blipFill>
          <a:blip r:embed="rId2" cstate="print"/>
          <a:srcRect/>
          <a:stretch>
            <a:fillRect/>
          </a:stretch>
        </p:blipFill>
        <p:spPr bwMode="auto">
          <a:xfrm>
            <a:off x="914400" y="3570472"/>
            <a:ext cx="7600950" cy="28970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GB" smtClean="0"/>
              <a:t>Solution Method</a:t>
            </a:r>
          </a:p>
        </p:txBody>
      </p:sp>
      <p:sp>
        <p:nvSpPr>
          <p:cNvPr id="71683" name="Rectangle 3"/>
          <p:cNvSpPr>
            <a:spLocks noGrp="1" noChangeArrowheads="1"/>
          </p:cNvSpPr>
          <p:nvPr>
            <p:ph type="body" sz="half" idx="1"/>
          </p:nvPr>
        </p:nvSpPr>
        <p:spPr>
          <a:xfrm>
            <a:off x="457200" y="1196975"/>
            <a:ext cx="8291513" cy="4824413"/>
          </a:xfrm>
        </p:spPr>
        <p:txBody>
          <a:bodyPr>
            <a:normAutofit/>
          </a:bodyPr>
          <a:lstStyle/>
          <a:p>
            <a:pPr eaLnBrk="1" hangingPunct="1">
              <a:lnSpc>
                <a:spcPct val="90000"/>
              </a:lnSpc>
            </a:pPr>
            <a:r>
              <a:rPr lang="en-GB" smtClean="0"/>
              <a:t>Computation time</a:t>
            </a:r>
          </a:p>
          <a:p>
            <a:pPr lvl="1" eaLnBrk="1" hangingPunct="1">
              <a:lnSpc>
                <a:spcPct val="90000"/>
              </a:lnSpc>
            </a:pPr>
            <a:r>
              <a:rPr lang="en-GB" smtClean="0"/>
              <a:t>When formulated as an IP problem it takes:</a:t>
            </a:r>
          </a:p>
          <a:p>
            <a:pPr lvl="2" eaLnBrk="1" hangingPunct="1">
              <a:lnSpc>
                <a:spcPct val="90000"/>
              </a:lnSpc>
            </a:pPr>
            <a:r>
              <a:rPr lang="en-GB" sz="2400" smtClean="0"/>
              <a:t>&gt; 10 minutes for: mirrored 14 teams</a:t>
            </a:r>
          </a:p>
          <a:p>
            <a:pPr lvl="2" eaLnBrk="1" hangingPunct="1">
              <a:lnSpc>
                <a:spcPct val="90000"/>
              </a:lnSpc>
            </a:pPr>
            <a:r>
              <a:rPr lang="en-GB" sz="2400" smtClean="0"/>
              <a:t>&gt; 10 minutes for: non-mirrored 12 teams (</a:t>
            </a:r>
            <a:r>
              <a:rPr lang="en-GB" sz="2400" i="1" smtClean="0"/>
              <a:t>k</a:t>
            </a:r>
            <a:r>
              <a:rPr lang="en-GB" sz="2400" smtClean="0"/>
              <a:t> = 0)</a:t>
            </a:r>
          </a:p>
          <a:p>
            <a:pPr lvl="2" eaLnBrk="1" hangingPunct="1">
              <a:lnSpc>
                <a:spcPct val="90000"/>
              </a:lnSpc>
            </a:pPr>
            <a:r>
              <a:rPr lang="en-GB" sz="2400" smtClean="0"/>
              <a:t>4979 sec for:	non-mirrored 8 teams (</a:t>
            </a:r>
            <a:r>
              <a:rPr lang="en-GB" sz="2400" i="1" smtClean="0"/>
              <a:t>k</a:t>
            </a:r>
            <a:r>
              <a:rPr lang="en-GB" sz="2400" smtClean="0"/>
              <a:t> = 1) </a:t>
            </a:r>
          </a:p>
          <a:p>
            <a:pPr lvl="1" eaLnBrk="1" hangingPunct="1">
              <a:lnSpc>
                <a:spcPct val="90000"/>
              </a:lnSpc>
            </a:pPr>
            <a:r>
              <a:rPr lang="en-GB" smtClean="0"/>
              <a:t>Pure CP results worse (not using Henz’ matching constraint)!</a:t>
            </a:r>
          </a:p>
          <a:p>
            <a:pPr lvl="1" eaLnBrk="1" hangingPunct="1">
              <a:lnSpc>
                <a:spcPct val="90000"/>
              </a:lnSpc>
            </a:pPr>
            <a:endParaRPr lang="en-GB" smtClean="0"/>
          </a:p>
          <a:p>
            <a:pPr lvl="1" eaLnBrk="1" hangingPunct="1">
              <a:lnSpc>
                <a:spcPct val="90000"/>
              </a:lnSpc>
            </a:pPr>
            <a:r>
              <a:rPr lang="en-GB" smtClean="0"/>
              <a:t>With PGBA:</a:t>
            </a:r>
          </a:p>
          <a:p>
            <a:pPr lvl="2" eaLnBrk="1" hangingPunct="1">
              <a:lnSpc>
                <a:spcPct val="90000"/>
              </a:lnSpc>
            </a:pPr>
            <a:r>
              <a:rPr lang="en-GB" sz="2400" smtClean="0"/>
              <a:t>0.19 sec for: mirrored 14 teams</a:t>
            </a:r>
          </a:p>
          <a:p>
            <a:pPr lvl="2" eaLnBrk="1" hangingPunct="1">
              <a:lnSpc>
                <a:spcPct val="90000"/>
              </a:lnSpc>
            </a:pPr>
            <a:r>
              <a:rPr lang="en-GB" sz="2400" smtClean="0"/>
              <a:t>1.41 sec for: non-mirrored 12 teams (</a:t>
            </a:r>
            <a:r>
              <a:rPr lang="en-GB" sz="2400" i="1" smtClean="0"/>
              <a:t>k</a:t>
            </a:r>
            <a:r>
              <a:rPr lang="en-GB" sz="2400" smtClean="0"/>
              <a:t> = 0)</a:t>
            </a:r>
          </a:p>
          <a:p>
            <a:pPr lvl="2" eaLnBrk="1" hangingPunct="1">
              <a:lnSpc>
                <a:spcPct val="90000"/>
              </a:lnSpc>
            </a:pPr>
            <a:r>
              <a:rPr lang="en-GB" sz="2400" smtClean="0"/>
              <a:t>0.56 sec for: non-mirrored 8 teams (</a:t>
            </a:r>
            <a:r>
              <a:rPr lang="en-GB" sz="2400" i="1" smtClean="0"/>
              <a:t>k </a:t>
            </a:r>
            <a:r>
              <a:rPr lang="en-GB" sz="2400" smtClean="0"/>
              <a:t>=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68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68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6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endParaRPr lang="en-US" smtClean="0"/>
          </a:p>
        </p:txBody>
      </p:sp>
      <p:pic>
        <p:nvPicPr>
          <p:cNvPr id="68611" name="Picture 4"/>
          <p:cNvPicPr>
            <a:picLocks noGrp="1" noChangeAspect="1" noChangeArrowheads="1"/>
          </p:cNvPicPr>
          <p:nvPr>
            <p:ph sz="quarter" idx="1"/>
          </p:nvPr>
        </p:nvPicPr>
        <p:blipFill>
          <a:blip r:embed="rId2" cstate="print"/>
          <a:srcRect/>
          <a:stretch>
            <a:fillRect/>
          </a:stretch>
        </p:blipFill>
        <p:spPr>
          <a:xfrm>
            <a:off x="1066800" y="838200"/>
            <a:ext cx="7364413" cy="5272088"/>
          </a:xfr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dirty="0" smtClean="0"/>
              <a:t>Summary of Example </a:t>
            </a:r>
            <a:r>
              <a:rPr lang="en-US" dirty="0" smtClean="0"/>
              <a:t>4</a:t>
            </a:r>
            <a:endParaRPr lang="en-US" dirty="0" smtClean="0"/>
          </a:p>
        </p:txBody>
      </p:sp>
      <p:sp>
        <p:nvSpPr>
          <p:cNvPr id="69635" name="Rectangle 3"/>
          <p:cNvSpPr>
            <a:spLocks noGrp="1" noChangeArrowheads="1"/>
          </p:cNvSpPr>
          <p:nvPr>
            <p:ph sz="quarter" idx="1"/>
          </p:nvPr>
        </p:nvSpPr>
        <p:spPr/>
        <p:txBody>
          <a:bodyPr/>
          <a:lstStyle/>
          <a:p>
            <a:pPr eaLnBrk="1" hangingPunct="1">
              <a:buNone/>
            </a:pPr>
            <a:endParaRPr lang="en-US" dirty="0" smtClean="0"/>
          </a:p>
          <a:p>
            <a:pPr eaLnBrk="1" hangingPunct="1"/>
            <a:r>
              <a:rPr lang="en-US" dirty="0" smtClean="0"/>
              <a:t>Can add stronger constraints than “no-goods” (which was essentially the approach of </a:t>
            </a:r>
            <a:r>
              <a:rPr lang="en-US" dirty="0" err="1" smtClean="0"/>
              <a:t>Nemhauser</a:t>
            </a:r>
            <a:r>
              <a:rPr lang="en-US" dirty="0" smtClean="0"/>
              <a:t>/Trick and </a:t>
            </a:r>
            <a:r>
              <a:rPr lang="en-US" dirty="0" err="1" smtClean="0"/>
              <a:t>Henz</a:t>
            </a:r>
            <a:r>
              <a:rPr lang="en-US" dirty="0" smtClean="0"/>
              <a:t>) to get much faster method</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pPr eaLnBrk="1" hangingPunct="1"/>
            <a:r>
              <a:rPr lang="en-US" smtClean="0"/>
              <a:t>Final Example: Scheduling Umpires</a:t>
            </a:r>
          </a:p>
        </p:txBody>
      </p:sp>
      <p:sp>
        <p:nvSpPr>
          <p:cNvPr id="72707" name="Rectangle 3"/>
          <p:cNvSpPr>
            <a:spLocks noGrp="1" noChangeArrowheads="1"/>
          </p:cNvSpPr>
          <p:nvPr>
            <p:ph sz="quarter" idx="1"/>
          </p:nvPr>
        </p:nvSpPr>
        <p:spPr/>
        <p:txBody>
          <a:bodyPr/>
          <a:lstStyle/>
          <a:p>
            <a:pPr eaLnBrk="1" hangingPunct="1"/>
            <a:r>
              <a:rPr lang="en-US" smtClean="0"/>
              <a:t>Here we use benders’ cuts to guide a greedy heuristic.</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19200" y="1447800"/>
            <a:ext cx="7239000" cy="4864100"/>
            <a:chOff x="768" y="741"/>
            <a:chExt cx="4560" cy="3064"/>
          </a:xfrm>
        </p:grpSpPr>
        <p:pic>
          <p:nvPicPr>
            <p:cNvPr id="73736" name="Picture 3"/>
            <p:cNvPicPr>
              <a:picLocks noChangeAspect="1" noChangeArrowheads="1"/>
            </p:cNvPicPr>
            <p:nvPr/>
          </p:nvPicPr>
          <p:blipFill>
            <a:blip r:embed="rId2" cstate="print"/>
            <a:srcRect/>
            <a:stretch>
              <a:fillRect/>
            </a:stretch>
          </p:blipFill>
          <p:spPr bwMode="auto">
            <a:xfrm>
              <a:off x="768" y="741"/>
              <a:ext cx="4560" cy="3064"/>
            </a:xfrm>
            <a:prstGeom prst="rect">
              <a:avLst/>
            </a:prstGeom>
            <a:noFill/>
            <a:ln w="9525">
              <a:noFill/>
              <a:miter lim="800000"/>
              <a:headEnd/>
              <a:tailEnd/>
            </a:ln>
          </p:spPr>
        </p:pic>
        <p:sp>
          <p:nvSpPr>
            <p:cNvPr id="73737" name="Line 4"/>
            <p:cNvSpPr>
              <a:spLocks noChangeShapeType="1"/>
            </p:cNvSpPr>
            <p:nvPr/>
          </p:nvSpPr>
          <p:spPr bwMode="auto">
            <a:xfrm flipH="1">
              <a:off x="2496" y="3456"/>
              <a:ext cx="336" cy="192"/>
            </a:xfrm>
            <a:prstGeom prst="line">
              <a:avLst/>
            </a:prstGeom>
            <a:noFill/>
            <a:ln w="38100">
              <a:solidFill>
                <a:srgbClr val="FF0000"/>
              </a:solidFill>
              <a:round/>
              <a:headEnd type="triangle" w="med" len="med"/>
              <a:tailEnd/>
            </a:ln>
          </p:spPr>
          <p:txBody>
            <a:bodyPr/>
            <a:lstStyle/>
            <a:p>
              <a:endParaRPr lang="en-US"/>
            </a:p>
          </p:txBody>
        </p:sp>
        <p:sp>
          <p:nvSpPr>
            <p:cNvPr id="73738" name="Line 5"/>
            <p:cNvSpPr>
              <a:spLocks noChangeShapeType="1"/>
            </p:cNvSpPr>
            <p:nvPr/>
          </p:nvSpPr>
          <p:spPr bwMode="auto">
            <a:xfrm flipH="1">
              <a:off x="1344" y="2688"/>
              <a:ext cx="336" cy="192"/>
            </a:xfrm>
            <a:prstGeom prst="line">
              <a:avLst/>
            </a:prstGeom>
            <a:noFill/>
            <a:ln w="38100">
              <a:solidFill>
                <a:srgbClr val="FF0000"/>
              </a:solidFill>
              <a:round/>
              <a:headEnd type="triangle" w="med" len="med"/>
              <a:tailEnd/>
            </a:ln>
          </p:spPr>
          <p:txBody>
            <a:bodyPr/>
            <a:lstStyle/>
            <a:p>
              <a:endParaRPr lang="en-US"/>
            </a:p>
          </p:txBody>
        </p:sp>
        <p:sp>
          <p:nvSpPr>
            <p:cNvPr id="73739" name="Line 6"/>
            <p:cNvSpPr>
              <a:spLocks noChangeShapeType="1"/>
            </p:cNvSpPr>
            <p:nvPr/>
          </p:nvSpPr>
          <p:spPr bwMode="auto">
            <a:xfrm flipH="1">
              <a:off x="4800" y="2832"/>
              <a:ext cx="336" cy="192"/>
            </a:xfrm>
            <a:prstGeom prst="line">
              <a:avLst/>
            </a:prstGeom>
            <a:noFill/>
            <a:ln w="38100">
              <a:solidFill>
                <a:srgbClr val="FF0000"/>
              </a:solidFill>
              <a:round/>
              <a:headEnd type="triangle" w="med" len="med"/>
              <a:tailEnd/>
            </a:ln>
          </p:spPr>
          <p:txBody>
            <a:bodyPr/>
            <a:lstStyle/>
            <a:p>
              <a:endParaRPr lang="en-US"/>
            </a:p>
          </p:txBody>
        </p:sp>
        <p:sp>
          <p:nvSpPr>
            <p:cNvPr id="73740" name="Line 7"/>
            <p:cNvSpPr>
              <a:spLocks noChangeShapeType="1"/>
            </p:cNvSpPr>
            <p:nvPr/>
          </p:nvSpPr>
          <p:spPr bwMode="auto">
            <a:xfrm flipH="1">
              <a:off x="3600" y="2592"/>
              <a:ext cx="336" cy="192"/>
            </a:xfrm>
            <a:prstGeom prst="line">
              <a:avLst/>
            </a:prstGeom>
            <a:noFill/>
            <a:ln w="38100">
              <a:solidFill>
                <a:srgbClr val="FF0000"/>
              </a:solidFill>
              <a:round/>
              <a:headEnd type="triangle" w="med" len="med"/>
              <a:tailEnd/>
            </a:ln>
          </p:spPr>
          <p:txBody>
            <a:bodyPr/>
            <a:lstStyle/>
            <a:p>
              <a:endParaRPr lang="en-US"/>
            </a:p>
          </p:txBody>
        </p:sp>
      </p:grpSp>
      <p:sp>
        <p:nvSpPr>
          <p:cNvPr id="73731" name="Rectangle 8"/>
          <p:cNvSpPr>
            <a:spLocks noGrp="1" noChangeArrowheads="1"/>
          </p:cNvSpPr>
          <p:nvPr>
            <p:ph type="title"/>
          </p:nvPr>
        </p:nvSpPr>
        <p:spPr/>
        <p:txBody>
          <a:bodyPr/>
          <a:lstStyle/>
          <a:p>
            <a:pPr eaLnBrk="1" hangingPunct="1"/>
            <a:r>
              <a:rPr lang="en-US" smtClean="0"/>
              <a:t>Umpires</a:t>
            </a:r>
          </a:p>
        </p:txBody>
      </p:sp>
      <p:pic>
        <p:nvPicPr>
          <p:cNvPr id="95241" name="Picture 9"/>
          <p:cNvPicPr>
            <a:picLocks noChangeAspect="1" noChangeArrowheads="1"/>
          </p:cNvPicPr>
          <p:nvPr/>
        </p:nvPicPr>
        <p:blipFill>
          <a:blip r:embed="rId3" cstate="print"/>
          <a:srcRect/>
          <a:stretch>
            <a:fillRect/>
          </a:stretch>
        </p:blipFill>
        <p:spPr bwMode="auto">
          <a:xfrm>
            <a:off x="1752600" y="1600200"/>
            <a:ext cx="6096000" cy="4572000"/>
          </a:xfrm>
          <a:prstGeom prst="rect">
            <a:avLst/>
          </a:prstGeom>
          <a:noFill/>
          <a:ln w="9525">
            <a:noFill/>
            <a:miter lim="800000"/>
            <a:headEnd/>
            <a:tailEnd/>
          </a:ln>
        </p:spPr>
      </p:pic>
      <p:pic>
        <p:nvPicPr>
          <p:cNvPr id="95242" name="Picture 10"/>
          <p:cNvPicPr>
            <a:picLocks noChangeAspect="1" noChangeArrowheads="1"/>
          </p:cNvPicPr>
          <p:nvPr/>
        </p:nvPicPr>
        <p:blipFill>
          <a:blip r:embed="rId4" cstate="print"/>
          <a:srcRect/>
          <a:stretch>
            <a:fillRect/>
          </a:stretch>
        </p:blipFill>
        <p:spPr bwMode="auto">
          <a:xfrm>
            <a:off x="2286000" y="1828800"/>
            <a:ext cx="5715000" cy="4314825"/>
          </a:xfrm>
          <a:prstGeom prst="rect">
            <a:avLst/>
          </a:prstGeom>
          <a:noFill/>
          <a:ln w="9525">
            <a:noFill/>
            <a:miter lim="800000"/>
            <a:headEnd/>
            <a:tailEnd/>
          </a:ln>
        </p:spPr>
      </p:pic>
      <p:pic>
        <p:nvPicPr>
          <p:cNvPr id="95243" name="Picture 11"/>
          <p:cNvPicPr>
            <a:picLocks noChangeAspect="1" noChangeArrowheads="1"/>
          </p:cNvPicPr>
          <p:nvPr/>
        </p:nvPicPr>
        <p:blipFill>
          <a:blip r:embed="rId5" cstate="print"/>
          <a:srcRect/>
          <a:stretch>
            <a:fillRect/>
          </a:stretch>
        </p:blipFill>
        <p:spPr bwMode="auto">
          <a:xfrm>
            <a:off x="2514600" y="1524000"/>
            <a:ext cx="4114800" cy="5076825"/>
          </a:xfrm>
          <a:prstGeom prst="rect">
            <a:avLst/>
          </a:prstGeom>
          <a:noFill/>
          <a:ln w="9525">
            <a:noFill/>
            <a:miter lim="800000"/>
            <a:headEnd/>
            <a:tailEnd/>
          </a:ln>
        </p:spPr>
      </p:pic>
      <p:sp>
        <p:nvSpPr>
          <p:cNvPr id="95244" name="Text Box 12"/>
          <p:cNvSpPr txBox="1">
            <a:spLocks noChangeArrowheads="1"/>
          </p:cNvSpPr>
          <p:nvPr/>
        </p:nvSpPr>
        <p:spPr bwMode="auto">
          <a:xfrm>
            <a:off x="746125" y="2093913"/>
            <a:ext cx="7635875" cy="2528887"/>
          </a:xfrm>
          <a:prstGeom prst="rect">
            <a:avLst/>
          </a:prstGeom>
          <a:solidFill>
            <a:schemeClr val="accent2"/>
          </a:solidFill>
          <a:ln w="9525">
            <a:noFill/>
            <a:miter lim="800000"/>
            <a:headEnd/>
            <a:tailEnd/>
          </a:ln>
        </p:spPr>
        <p:txBody>
          <a:bodyPr>
            <a:spAutoFit/>
          </a:bodyPr>
          <a:lstStyle/>
          <a:p>
            <a:r>
              <a:rPr lang="en-US" sz="3200"/>
              <a:t>Christy Mathewson: </a:t>
            </a:r>
            <a:br>
              <a:rPr lang="en-US" sz="3200"/>
            </a:br>
            <a:r>
              <a:rPr lang="en-US" sz="3200" i="1"/>
              <a:t>Many fans look upon the umpire as sort of a necessary evil to the luxury of baseball, like the odor that follows an automobile.</a:t>
            </a: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3" presetClass="entr" presetSubtype="10" fill="hold" nodeType="withEffect">
                                  <p:stCondLst>
                                    <p:cond delay="0"/>
                                  </p:stCondLst>
                                  <p:childTnLst>
                                    <p:set>
                                      <p:cBhvr>
                                        <p:cTn id="14" dur="1" fill="hold">
                                          <p:stCondLst>
                                            <p:cond delay="0"/>
                                          </p:stCondLst>
                                        </p:cTn>
                                        <p:tgtEl>
                                          <p:spTgt spid="95241"/>
                                        </p:tgtEl>
                                        <p:attrNameLst>
                                          <p:attrName>style.visibility</p:attrName>
                                        </p:attrNameLst>
                                      </p:cBhvr>
                                      <p:to>
                                        <p:strVal val="visible"/>
                                      </p:to>
                                    </p:set>
                                    <p:animEffect transition="in" filter="blinds(horizontal)">
                                      <p:cBhvr>
                                        <p:cTn id="15" dur="500"/>
                                        <p:tgtEl>
                                          <p:spTgt spid="9524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95241"/>
                                        </p:tgtEl>
                                      </p:cBhvr>
                                    </p:animEffect>
                                    <p:set>
                                      <p:cBhvr>
                                        <p:cTn id="20" dur="1" fill="hold">
                                          <p:stCondLst>
                                            <p:cond delay="499"/>
                                          </p:stCondLst>
                                        </p:cTn>
                                        <p:tgtEl>
                                          <p:spTgt spid="95241"/>
                                        </p:tgtEl>
                                        <p:attrNameLst>
                                          <p:attrName>style.visibility</p:attrName>
                                        </p:attrNameLst>
                                      </p:cBhvr>
                                      <p:to>
                                        <p:strVal val="hidden"/>
                                      </p:to>
                                    </p:set>
                                  </p:childTnLst>
                                </p:cTn>
                              </p:par>
                              <p:par>
                                <p:cTn id="21" presetID="3" presetClass="entr" presetSubtype="10" fill="hold" nodeType="withEffect">
                                  <p:stCondLst>
                                    <p:cond delay="0"/>
                                  </p:stCondLst>
                                  <p:childTnLst>
                                    <p:set>
                                      <p:cBhvr>
                                        <p:cTn id="22" dur="1" fill="hold">
                                          <p:stCondLst>
                                            <p:cond delay="0"/>
                                          </p:stCondLst>
                                        </p:cTn>
                                        <p:tgtEl>
                                          <p:spTgt spid="95242"/>
                                        </p:tgtEl>
                                        <p:attrNameLst>
                                          <p:attrName>style.visibility</p:attrName>
                                        </p:attrNameLst>
                                      </p:cBhvr>
                                      <p:to>
                                        <p:strVal val="visible"/>
                                      </p:to>
                                    </p:set>
                                    <p:animEffect transition="in" filter="blinds(horizontal)">
                                      <p:cBhvr>
                                        <p:cTn id="23" dur="500"/>
                                        <p:tgtEl>
                                          <p:spTgt spid="9524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95242"/>
                                        </p:tgtEl>
                                      </p:cBhvr>
                                    </p:animEffect>
                                    <p:set>
                                      <p:cBhvr>
                                        <p:cTn id="28" dur="1" fill="hold">
                                          <p:stCondLst>
                                            <p:cond delay="499"/>
                                          </p:stCondLst>
                                        </p:cTn>
                                        <p:tgtEl>
                                          <p:spTgt spid="95242"/>
                                        </p:tgtEl>
                                        <p:attrNameLst>
                                          <p:attrName>style.visibility</p:attrName>
                                        </p:attrNameLst>
                                      </p:cBhvr>
                                      <p:to>
                                        <p:strVal val="hidden"/>
                                      </p:to>
                                    </p:set>
                                  </p:childTnLst>
                                </p:cTn>
                              </p:par>
                              <p:par>
                                <p:cTn id="29" presetID="3" presetClass="entr" presetSubtype="10" fill="hold" nodeType="withEffect">
                                  <p:stCondLst>
                                    <p:cond delay="0"/>
                                  </p:stCondLst>
                                  <p:childTnLst>
                                    <p:set>
                                      <p:cBhvr>
                                        <p:cTn id="30" dur="1" fill="hold">
                                          <p:stCondLst>
                                            <p:cond delay="0"/>
                                          </p:stCondLst>
                                        </p:cTn>
                                        <p:tgtEl>
                                          <p:spTgt spid="95243"/>
                                        </p:tgtEl>
                                        <p:attrNameLst>
                                          <p:attrName>style.visibility</p:attrName>
                                        </p:attrNameLst>
                                      </p:cBhvr>
                                      <p:to>
                                        <p:strVal val="visible"/>
                                      </p:to>
                                    </p:set>
                                    <p:animEffect transition="in" filter="blinds(horizontal)">
                                      <p:cBhvr>
                                        <p:cTn id="31" dur="500"/>
                                        <p:tgtEl>
                                          <p:spTgt spid="9524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95243"/>
                                        </p:tgtEl>
                                      </p:cBhvr>
                                    </p:animEffect>
                                    <p:set>
                                      <p:cBhvr>
                                        <p:cTn id="36" dur="1" fill="hold">
                                          <p:stCondLst>
                                            <p:cond delay="499"/>
                                          </p:stCondLst>
                                        </p:cTn>
                                        <p:tgtEl>
                                          <p:spTgt spid="95243"/>
                                        </p:tgtEl>
                                        <p:attrNameLst>
                                          <p:attrName>style.visibility</p:attrName>
                                        </p:attrNameLst>
                                      </p:cBhvr>
                                      <p:to>
                                        <p:strVal val="hidden"/>
                                      </p:to>
                                    </p:set>
                                  </p:childTnLst>
                                </p:cTn>
                              </p:par>
                              <p:par>
                                <p:cTn id="37" presetID="3" presetClass="entr" presetSubtype="10" fill="hold" grpId="0" nodeType="withEffect">
                                  <p:stCondLst>
                                    <p:cond delay="0"/>
                                  </p:stCondLst>
                                  <p:childTnLst>
                                    <p:set>
                                      <p:cBhvr>
                                        <p:cTn id="38" dur="1" fill="hold">
                                          <p:stCondLst>
                                            <p:cond delay="0"/>
                                          </p:stCondLst>
                                        </p:cTn>
                                        <p:tgtEl>
                                          <p:spTgt spid="95244"/>
                                        </p:tgtEl>
                                        <p:attrNameLst>
                                          <p:attrName>style.visibility</p:attrName>
                                        </p:attrNameLst>
                                      </p:cBhvr>
                                      <p:to>
                                        <p:strVal val="visible"/>
                                      </p:to>
                                    </p:set>
                                    <p:animEffect transition="in" filter="blinds(horizontal)">
                                      <p:cBhvr>
                                        <p:cTn id="39" dur="500"/>
                                        <p:tgtEl>
                                          <p:spTgt spid="95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a:stretch>
            <a:fillRect/>
          </a:stretch>
        </p:blipFill>
        <p:spPr bwMode="auto">
          <a:xfrm>
            <a:off x="1219200" y="990600"/>
            <a:ext cx="6724650" cy="4841875"/>
          </a:xfrm>
          <a:prstGeom prst="rect">
            <a:avLst/>
          </a:prstGeom>
          <a:noFill/>
          <a:ln w="9525">
            <a:noFill/>
            <a:miter lim="800000"/>
            <a:headEnd/>
            <a:tailEnd/>
          </a:ln>
        </p:spPr>
      </p:pic>
      <p:sp>
        <p:nvSpPr>
          <p:cNvPr id="74755" name="Line 3"/>
          <p:cNvSpPr>
            <a:spLocks noChangeShapeType="1"/>
          </p:cNvSpPr>
          <p:nvPr/>
        </p:nvSpPr>
        <p:spPr bwMode="auto">
          <a:xfrm flipH="1">
            <a:off x="6019800" y="3048000"/>
            <a:ext cx="838200" cy="76200"/>
          </a:xfrm>
          <a:prstGeom prst="line">
            <a:avLst/>
          </a:prstGeom>
          <a:noFill/>
          <a:ln w="38100">
            <a:solidFill>
              <a:srgbClr val="FF0000"/>
            </a:solidFill>
            <a:round/>
            <a:headEnd/>
            <a:tailEnd type="triangle" w="med" len="med"/>
          </a:ln>
        </p:spPr>
        <p:txBody>
          <a:bodyPr/>
          <a:lstStyle/>
          <a:p>
            <a:endParaRPr lang="en-US"/>
          </a:p>
        </p:txBody>
      </p:sp>
      <p:sp>
        <p:nvSpPr>
          <p:cNvPr id="74756" name="Line 4"/>
          <p:cNvSpPr>
            <a:spLocks noChangeShapeType="1"/>
          </p:cNvSpPr>
          <p:nvPr/>
        </p:nvSpPr>
        <p:spPr bwMode="auto">
          <a:xfrm flipH="1">
            <a:off x="4572000" y="3124200"/>
            <a:ext cx="1371600" cy="1676400"/>
          </a:xfrm>
          <a:prstGeom prst="line">
            <a:avLst/>
          </a:prstGeom>
          <a:noFill/>
          <a:ln w="38100">
            <a:solidFill>
              <a:srgbClr val="FF0000"/>
            </a:solidFill>
            <a:round/>
            <a:headEnd/>
            <a:tailEnd type="triangle" w="med" len="med"/>
          </a:ln>
        </p:spPr>
        <p:txBody>
          <a:bodyPr/>
          <a:lstStyle/>
          <a:p>
            <a:endParaRPr lang="en-US"/>
          </a:p>
        </p:txBody>
      </p:sp>
      <p:sp>
        <p:nvSpPr>
          <p:cNvPr id="74757" name="Line 5"/>
          <p:cNvSpPr>
            <a:spLocks noChangeShapeType="1"/>
          </p:cNvSpPr>
          <p:nvPr/>
        </p:nvSpPr>
        <p:spPr bwMode="auto">
          <a:xfrm flipV="1">
            <a:off x="4572000" y="3200400"/>
            <a:ext cx="838200" cy="1524000"/>
          </a:xfrm>
          <a:prstGeom prst="line">
            <a:avLst/>
          </a:prstGeom>
          <a:noFill/>
          <a:ln w="38100">
            <a:solidFill>
              <a:srgbClr val="FF0000"/>
            </a:solidFill>
            <a:round/>
            <a:headEnd/>
            <a:tailEnd type="triangle" w="med" len="med"/>
          </a:ln>
        </p:spPr>
        <p:txBody>
          <a:bodyPr/>
          <a:lstStyle/>
          <a:p>
            <a:endParaRPr lang="en-US"/>
          </a:p>
        </p:txBody>
      </p:sp>
      <p:sp>
        <p:nvSpPr>
          <p:cNvPr id="74758" name="Line 6"/>
          <p:cNvSpPr>
            <a:spLocks noChangeShapeType="1"/>
          </p:cNvSpPr>
          <p:nvPr/>
        </p:nvSpPr>
        <p:spPr bwMode="auto">
          <a:xfrm flipH="1" flipV="1">
            <a:off x="5334000" y="2971800"/>
            <a:ext cx="76200" cy="152400"/>
          </a:xfrm>
          <a:prstGeom prst="line">
            <a:avLst/>
          </a:prstGeom>
          <a:noFill/>
          <a:ln w="38100">
            <a:solidFill>
              <a:srgbClr val="FF0000"/>
            </a:solidFill>
            <a:round/>
            <a:headEnd/>
            <a:tailEnd type="triangle" w="med" len="med"/>
          </a:ln>
        </p:spPr>
        <p:txBody>
          <a:bodyPr/>
          <a:lstStyle/>
          <a:p>
            <a:endParaRPr lang="en-US"/>
          </a:p>
        </p:txBody>
      </p:sp>
      <p:sp>
        <p:nvSpPr>
          <p:cNvPr id="74759" name="Line 7"/>
          <p:cNvSpPr>
            <a:spLocks noChangeShapeType="1"/>
          </p:cNvSpPr>
          <p:nvPr/>
        </p:nvSpPr>
        <p:spPr bwMode="auto">
          <a:xfrm flipH="1">
            <a:off x="5181600" y="2971800"/>
            <a:ext cx="152400" cy="533400"/>
          </a:xfrm>
          <a:prstGeom prst="line">
            <a:avLst/>
          </a:prstGeom>
          <a:noFill/>
          <a:ln w="38100">
            <a:solidFill>
              <a:srgbClr val="FF0000"/>
            </a:solidFill>
            <a:round/>
            <a:headEnd/>
            <a:tailEnd type="triangle" w="med" len="med"/>
          </a:ln>
        </p:spPr>
        <p:txBody>
          <a:bodyPr/>
          <a:lstStyle/>
          <a:p>
            <a:endParaRPr lang="en-US"/>
          </a:p>
        </p:txBody>
      </p:sp>
      <p:sp>
        <p:nvSpPr>
          <p:cNvPr id="74760" name="Line 8"/>
          <p:cNvSpPr>
            <a:spLocks noChangeShapeType="1"/>
          </p:cNvSpPr>
          <p:nvPr/>
        </p:nvSpPr>
        <p:spPr bwMode="auto">
          <a:xfrm flipH="1" flipV="1">
            <a:off x="4800600" y="2743200"/>
            <a:ext cx="304800" cy="762000"/>
          </a:xfrm>
          <a:prstGeom prst="line">
            <a:avLst/>
          </a:prstGeom>
          <a:noFill/>
          <a:ln w="38100">
            <a:solidFill>
              <a:srgbClr val="FF0000"/>
            </a:solidFill>
            <a:round/>
            <a:headEnd/>
            <a:tailEnd type="triangle" w="med" len="med"/>
          </a:ln>
        </p:spPr>
        <p:txBody>
          <a:bodyPr/>
          <a:lstStyle/>
          <a:p>
            <a:endParaRPr lang="en-US"/>
          </a:p>
        </p:txBody>
      </p:sp>
      <p:sp>
        <p:nvSpPr>
          <p:cNvPr id="74761" name="Line 9"/>
          <p:cNvSpPr>
            <a:spLocks noChangeShapeType="1"/>
          </p:cNvSpPr>
          <p:nvPr/>
        </p:nvSpPr>
        <p:spPr bwMode="auto">
          <a:xfrm flipH="1">
            <a:off x="3505200" y="2743200"/>
            <a:ext cx="1219200" cy="609600"/>
          </a:xfrm>
          <a:prstGeom prst="line">
            <a:avLst/>
          </a:prstGeom>
          <a:noFill/>
          <a:ln w="38100">
            <a:solidFill>
              <a:srgbClr val="FF0000"/>
            </a:solidFill>
            <a:round/>
            <a:headEnd/>
            <a:tailEnd type="triangle" w="med" len="med"/>
          </a:ln>
        </p:spPr>
        <p:txBody>
          <a:bodyPr/>
          <a:lstStyle/>
          <a:p>
            <a:endParaRPr lang="en-US"/>
          </a:p>
        </p:txBody>
      </p:sp>
      <p:sp>
        <p:nvSpPr>
          <p:cNvPr id="74762" name="Line 10"/>
          <p:cNvSpPr>
            <a:spLocks noChangeShapeType="1"/>
          </p:cNvSpPr>
          <p:nvPr/>
        </p:nvSpPr>
        <p:spPr bwMode="auto">
          <a:xfrm flipH="1" flipV="1">
            <a:off x="2133600" y="2057400"/>
            <a:ext cx="1371600" cy="1295400"/>
          </a:xfrm>
          <a:prstGeom prst="line">
            <a:avLst/>
          </a:prstGeom>
          <a:noFill/>
          <a:ln w="38100">
            <a:solidFill>
              <a:srgbClr val="FF0000"/>
            </a:solidFill>
            <a:round/>
            <a:headEnd/>
            <a:tailEnd type="triangle" w="med" len="med"/>
          </a:ln>
        </p:spPr>
        <p:txBody>
          <a:bodyPr/>
          <a:lstStyle/>
          <a:p>
            <a:endParaRPr lang="en-US"/>
          </a:p>
        </p:txBody>
      </p:sp>
      <p:sp>
        <p:nvSpPr>
          <p:cNvPr id="74763" name="Line 11"/>
          <p:cNvSpPr>
            <a:spLocks noChangeShapeType="1"/>
          </p:cNvSpPr>
          <p:nvPr/>
        </p:nvSpPr>
        <p:spPr bwMode="auto">
          <a:xfrm>
            <a:off x="1752600" y="3352800"/>
            <a:ext cx="228600" cy="533400"/>
          </a:xfrm>
          <a:prstGeom prst="line">
            <a:avLst/>
          </a:prstGeom>
          <a:noFill/>
          <a:ln w="38100">
            <a:solidFill>
              <a:srgbClr val="00FF00"/>
            </a:solidFill>
            <a:round/>
            <a:headEnd/>
            <a:tailEnd type="triangle" w="med" len="med"/>
          </a:ln>
        </p:spPr>
        <p:txBody>
          <a:bodyPr/>
          <a:lstStyle/>
          <a:p>
            <a:endParaRPr lang="en-US"/>
          </a:p>
        </p:txBody>
      </p:sp>
      <p:sp>
        <p:nvSpPr>
          <p:cNvPr id="74764" name="Line 12"/>
          <p:cNvSpPr>
            <a:spLocks noChangeShapeType="1"/>
          </p:cNvSpPr>
          <p:nvPr/>
        </p:nvSpPr>
        <p:spPr bwMode="auto">
          <a:xfrm>
            <a:off x="1981200" y="3886200"/>
            <a:ext cx="685800" cy="228600"/>
          </a:xfrm>
          <a:prstGeom prst="line">
            <a:avLst/>
          </a:prstGeom>
          <a:noFill/>
          <a:ln w="38100">
            <a:solidFill>
              <a:srgbClr val="00FF00"/>
            </a:solidFill>
            <a:round/>
            <a:headEnd/>
            <a:tailEnd type="triangle" w="med" len="med"/>
          </a:ln>
        </p:spPr>
        <p:txBody>
          <a:bodyPr/>
          <a:lstStyle/>
          <a:p>
            <a:endParaRPr lang="en-US"/>
          </a:p>
        </p:txBody>
      </p:sp>
      <p:sp>
        <p:nvSpPr>
          <p:cNvPr id="74765" name="Line 13"/>
          <p:cNvSpPr>
            <a:spLocks noChangeShapeType="1"/>
          </p:cNvSpPr>
          <p:nvPr/>
        </p:nvSpPr>
        <p:spPr bwMode="auto">
          <a:xfrm flipH="1" flipV="1">
            <a:off x="2057400" y="4114800"/>
            <a:ext cx="609600" cy="76200"/>
          </a:xfrm>
          <a:prstGeom prst="line">
            <a:avLst/>
          </a:prstGeom>
          <a:noFill/>
          <a:ln w="9525">
            <a:solidFill>
              <a:schemeClr val="tx1"/>
            </a:solidFill>
            <a:round/>
            <a:headEnd/>
            <a:tailEnd type="triangle" w="med" len="med"/>
          </a:ln>
        </p:spPr>
        <p:txBody>
          <a:bodyPr/>
          <a:lstStyle/>
          <a:p>
            <a:endParaRPr lang="en-US"/>
          </a:p>
        </p:txBody>
      </p:sp>
      <p:sp>
        <p:nvSpPr>
          <p:cNvPr id="74766" name="Line 14"/>
          <p:cNvSpPr>
            <a:spLocks noChangeShapeType="1"/>
          </p:cNvSpPr>
          <p:nvPr/>
        </p:nvSpPr>
        <p:spPr bwMode="auto">
          <a:xfrm>
            <a:off x="2057400" y="4114800"/>
            <a:ext cx="2286000" cy="381000"/>
          </a:xfrm>
          <a:prstGeom prst="line">
            <a:avLst/>
          </a:prstGeom>
          <a:noFill/>
          <a:ln w="38100">
            <a:solidFill>
              <a:srgbClr val="00FF00"/>
            </a:solidFill>
            <a:round/>
            <a:headEnd/>
            <a:tailEnd type="triangle" w="med" len="med"/>
          </a:ln>
        </p:spPr>
        <p:txBody>
          <a:bodyPr/>
          <a:lstStyle/>
          <a:p>
            <a:endParaRPr lang="en-US"/>
          </a:p>
        </p:txBody>
      </p:sp>
      <p:sp>
        <p:nvSpPr>
          <p:cNvPr id="74767" name="Line 15"/>
          <p:cNvSpPr>
            <a:spLocks noChangeShapeType="1"/>
          </p:cNvSpPr>
          <p:nvPr/>
        </p:nvSpPr>
        <p:spPr bwMode="auto">
          <a:xfrm flipV="1">
            <a:off x="4419600" y="3505200"/>
            <a:ext cx="228600" cy="914400"/>
          </a:xfrm>
          <a:prstGeom prst="line">
            <a:avLst/>
          </a:prstGeom>
          <a:noFill/>
          <a:ln w="38100">
            <a:solidFill>
              <a:srgbClr val="00FF00"/>
            </a:solidFill>
            <a:round/>
            <a:headEnd/>
            <a:tailEnd type="triangle" w="med" len="med"/>
          </a:ln>
        </p:spPr>
        <p:txBody>
          <a:bodyPr/>
          <a:lstStyle/>
          <a:p>
            <a:endParaRPr lang="en-US"/>
          </a:p>
        </p:txBody>
      </p:sp>
      <p:sp>
        <p:nvSpPr>
          <p:cNvPr id="74768" name="Line 16"/>
          <p:cNvSpPr>
            <a:spLocks noChangeShapeType="1"/>
          </p:cNvSpPr>
          <p:nvPr/>
        </p:nvSpPr>
        <p:spPr bwMode="auto">
          <a:xfrm flipV="1">
            <a:off x="4724400" y="3200400"/>
            <a:ext cx="1447800" cy="381000"/>
          </a:xfrm>
          <a:prstGeom prst="line">
            <a:avLst/>
          </a:prstGeom>
          <a:noFill/>
          <a:ln w="38100">
            <a:solidFill>
              <a:srgbClr val="00FF00"/>
            </a:solidFill>
            <a:round/>
            <a:headEnd/>
            <a:tailEnd type="triangle" w="med" len="med"/>
          </a:ln>
        </p:spPr>
        <p:txBody>
          <a:bodyPr/>
          <a:lstStyle/>
          <a:p>
            <a:endParaRPr lang="en-US"/>
          </a:p>
        </p:txBody>
      </p:sp>
      <p:sp>
        <p:nvSpPr>
          <p:cNvPr id="74769" name="Line 17"/>
          <p:cNvSpPr>
            <a:spLocks noChangeShapeType="1"/>
          </p:cNvSpPr>
          <p:nvPr/>
        </p:nvSpPr>
        <p:spPr bwMode="auto">
          <a:xfrm>
            <a:off x="6172200" y="3200400"/>
            <a:ext cx="0" cy="1752600"/>
          </a:xfrm>
          <a:prstGeom prst="line">
            <a:avLst/>
          </a:prstGeom>
          <a:noFill/>
          <a:ln w="38100">
            <a:solidFill>
              <a:srgbClr val="00FF00"/>
            </a:solidFill>
            <a:round/>
            <a:headEnd/>
            <a:tailEnd type="triangle" w="med" len="med"/>
          </a:ln>
        </p:spPr>
        <p:txBody>
          <a:bodyPr/>
          <a:lstStyle/>
          <a:p>
            <a:endParaRPr lang="en-US"/>
          </a:p>
        </p:txBody>
      </p:sp>
      <p:sp>
        <p:nvSpPr>
          <p:cNvPr id="74770" name="Line 18"/>
          <p:cNvSpPr>
            <a:spLocks noChangeShapeType="1"/>
          </p:cNvSpPr>
          <p:nvPr/>
        </p:nvSpPr>
        <p:spPr bwMode="auto">
          <a:xfrm flipV="1">
            <a:off x="6172200" y="3352800"/>
            <a:ext cx="381000" cy="1600200"/>
          </a:xfrm>
          <a:prstGeom prst="line">
            <a:avLst/>
          </a:prstGeom>
          <a:noFill/>
          <a:ln w="38100">
            <a:solidFill>
              <a:srgbClr val="00FF00"/>
            </a:solidFill>
            <a:round/>
            <a:headEnd/>
            <a:tailEnd type="triangle" w="med" len="med"/>
          </a:ln>
        </p:spPr>
        <p:txBody>
          <a:bodyPr/>
          <a:lstStyle/>
          <a:p>
            <a:endParaRPr lang="en-US"/>
          </a:p>
        </p:txBody>
      </p:sp>
      <p:sp>
        <p:nvSpPr>
          <p:cNvPr id="74771" name="Line 19"/>
          <p:cNvSpPr>
            <a:spLocks noChangeShapeType="1"/>
          </p:cNvSpPr>
          <p:nvPr/>
        </p:nvSpPr>
        <p:spPr bwMode="auto">
          <a:xfrm flipH="1">
            <a:off x="5181600" y="3352800"/>
            <a:ext cx="1295400" cy="228600"/>
          </a:xfrm>
          <a:prstGeom prst="line">
            <a:avLst/>
          </a:prstGeom>
          <a:noFill/>
          <a:ln w="38100">
            <a:solidFill>
              <a:srgbClr val="00FF00"/>
            </a:solidFill>
            <a:round/>
            <a:headEnd/>
            <a:tailEnd type="triangle" w="med" len="med"/>
          </a:ln>
        </p:spPr>
        <p:txBody>
          <a:bodyPr/>
          <a:lstStyle/>
          <a:p>
            <a:endParaRPr lang="en-US"/>
          </a:p>
        </p:txBody>
      </p:sp>
      <p:sp>
        <p:nvSpPr>
          <p:cNvPr id="74772" name="Line 20"/>
          <p:cNvSpPr>
            <a:spLocks noChangeShapeType="1"/>
          </p:cNvSpPr>
          <p:nvPr/>
        </p:nvSpPr>
        <p:spPr bwMode="auto">
          <a:xfrm>
            <a:off x="5257800" y="3657600"/>
            <a:ext cx="609600" cy="533400"/>
          </a:xfrm>
          <a:prstGeom prst="line">
            <a:avLst/>
          </a:prstGeom>
          <a:noFill/>
          <a:ln w="38100">
            <a:solidFill>
              <a:srgbClr val="00FF00"/>
            </a:solidFill>
            <a:round/>
            <a:headEnd/>
            <a:tailEnd type="triangle" w="med" len="med"/>
          </a:ln>
        </p:spPr>
        <p:txBody>
          <a:bodyPr/>
          <a:lstStyle/>
          <a:p>
            <a:endParaRPr lang="en-US"/>
          </a:p>
        </p:txBody>
      </p:sp>
      <p:grpSp>
        <p:nvGrpSpPr>
          <p:cNvPr id="2" name="Group 21"/>
          <p:cNvGrpSpPr>
            <a:grpSpLocks/>
          </p:cNvGrpSpPr>
          <p:nvPr/>
        </p:nvGrpSpPr>
        <p:grpSpPr bwMode="auto">
          <a:xfrm>
            <a:off x="1752600" y="2209800"/>
            <a:ext cx="4876800" cy="1219200"/>
            <a:chOff x="1104" y="1392"/>
            <a:chExt cx="3072" cy="768"/>
          </a:xfrm>
        </p:grpSpPr>
        <p:sp>
          <p:nvSpPr>
            <p:cNvPr id="74778" name="Line 22"/>
            <p:cNvSpPr>
              <a:spLocks noChangeShapeType="1"/>
            </p:cNvSpPr>
            <p:nvPr/>
          </p:nvSpPr>
          <p:spPr bwMode="auto">
            <a:xfrm flipH="1" flipV="1">
              <a:off x="3936" y="1776"/>
              <a:ext cx="240" cy="192"/>
            </a:xfrm>
            <a:prstGeom prst="line">
              <a:avLst/>
            </a:prstGeom>
            <a:noFill/>
            <a:ln w="38100">
              <a:solidFill>
                <a:srgbClr val="3366FF"/>
              </a:solidFill>
              <a:round/>
              <a:headEnd/>
              <a:tailEnd type="triangle" w="med" len="med"/>
            </a:ln>
          </p:spPr>
          <p:txBody>
            <a:bodyPr/>
            <a:lstStyle/>
            <a:p>
              <a:endParaRPr lang="en-US"/>
            </a:p>
          </p:txBody>
        </p:sp>
        <p:sp>
          <p:nvSpPr>
            <p:cNvPr id="74779" name="Line 23"/>
            <p:cNvSpPr>
              <a:spLocks noChangeShapeType="1"/>
            </p:cNvSpPr>
            <p:nvPr/>
          </p:nvSpPr>
          <p:spPr bwMode="auto">
            <a:xfrm flipH="1">
              <a:off x="2256" y="1776"/>
              <a:ext cx="1584" cy="384"/>
            </a:xfrm>
            <a:prstGeom prst="line">
              <a:avLst/>
            </a:prstGeom>
            <a:noFill/>
            <a:ln w="38100">
              <a:solidFill>
                <a:srgbClr val="3366FF"/>
              </a:solidFill>
              <a:round/>
              <a:headEnd/>
              <a:tailEnd type="triangle" w="med" len="med"/>
            </a:ln>
          </p:spPr>
          <p:txBody>
            <a:bodyPr/>
            <a:lstStyle/>
            <a:p>
              <a:endParaRPr lang="en-US"/>
            </a:p>
          </p:txBody>
        </p:sp>
        <p:sp>
          <p:nvSpPr>
            <p:cNvPr id="74780" name="Line 24"/>
            <p:cNvSpPr>
              <a:spLocks noChangeShapeType="1"/>
            </p:cNvSpPr>
            <p:nvPr/>
          </p:nvSpPr>
          <p:spPr bwMode="auto">
            <a:xfrm flipH="1" flipV="1">
              <a:off x="1296" y="1392"/>
              <a:ext cx="912" cy="768"/>
            </a:xfrm>
            <a:prstGeom prst="line">
              <a:avLst/>
            </a:prstGeom>
            <a:noFill/>
            <a:ln w="38100">
              <a:solidFill>
                <a:srgbClr val="3366FF"/>
              </a:solidFill>
              <a:round/>
              <a:headEnd/>
              <a:tailEnd type="triangle" w="med" len="med"/>
            </a:ln>
          </p:spPr>
          <p:txBody>
            <a:bodyPr/>
            <a:lstStyle/>
            <a:p>
              <a:endParaRPr lang="en-US"/>
            </a:p>
          </p:txBody>
        </p:sp>
        <p:sp>
          <p:nvSpPr>
            <p:cNvPr id="74781" name="Line 25"/>
            <p:cNvSpPr>
              <a:spLocks noChangeShapeType="1"/>
            </p:cNvSpPr>
            <p:nvPr/>
          </p:nvSpPr>
          <p:spPr bwMode="auto">
            <a:xfrm flipH="1">
              <a:off x="1104" y="1392"/>
              <a:ext cx="192" cy="672"/>
            </a:xfrm>
            <a:prstGeom prst="line">
              <a:avLst/>
            </a:prstGeom>
            <a:noFill/>
            <a:ln w="38100">
              <a:solidFill>
                <a:srgbClr val="3366FF"/>
              </a:solidFill>
              <a:round/>
              <a:headEnd/>
              <a:tailEnd type="triangle" w="med" len="med"/>
            </a:ln>
          </p:spPr>
          <p:txBody>
            <a:bodyPr/>
            <a:lstStyle/>
            <a:p>
              <a:endParaRPr lang="en-US"/>
            </a:p>
          </p:txBody>
        </p:sp>
        <p:sp>
          <p:nvSpPr>
            <p:cNvPr id="74782" name="Line 26"/>
            <p:cNvSpPr>
              <a:spLocks noChangeShapeType="1"/>
            </p:cNvSpPr>
            <p:nvPr/>
          </p:nvSpPr>
          <p:spPr bwMode="auto">
            <a:xfrm>
              <a:off x="1104" y="2064"/>
              <a:ext cx="2544" cy="96"/>
            </a:xfrm>
            <a:prstGeom prst="line">
              <a:avLst/>
            </a:prstGeom>
            <a:noFill/>
            <a:ln w="38100">
              <a:solidFill>
                <a:srgbClr val="3366FF"/>
              </a:solidFill>
              <a:round/>
              <a:headEnd/>
              <a:tailEnd type="triangle" w="med" len="med"/>
            </a:ln>
          </p:spPr>
          <p:txBody>
            <a:bodyPr/>
            <a:lstStyle/>
            <a:p>
              <a:endParaRPr lang="en-US"/>
            </a:p>
          </p:txBody>
        </p:sp>
        <p:sp>
          <p:nvSpPr>
            <p:cNvPr id="74783" name="Line 27"/>
            <p:cNvSpPr>
              <a:spLocks noChangeShapeType="1"/>
            </p:cNvSpPr>
            <p:nvPr/>
          </p:nvSpPr>
          <p:spPr bwMode="auto">
            <a:xfrm flipH="1" flipV="1">
              <a:off x="3024" y="1728"/>
              <a:ext cx="624" cy="432"/>
            </a:xfrm>
            <a:prstGeom prst="line">
              <a:avLst/>
            </a:prstGeom>
            <a:noFill/>
            <a:ln w="38100">
              <a:solidFill>
                <a:srgbClr val="3366FF"/>
              </a:solidFill>
              <a:round/>
              <a:headEnd/>
              <a:tailEnd type="triangle" w="med" len="med"/>
            </a:ln>
          </p:spPr>
          <p:txBody>
            <a:bodyPr/>
            <a:lstStyle/>
            <a:p>
              <a:endParaRPr lang="en-US"/>
            </a:p>
          </p:txBody>
        </p:sp>
      </p:grpSp>
      <p:sp>
        <p:nvSpPr>
          <p:cNvPr id="74774" name="Line 28"/>
          <p:cNvSpPr>
            <a:spLocks noChangeShapeType="1"/>
          </p:cNvSpPr>
          <p:nvPr/>
        </p:nvSpPr>
        <p:spPr bwMode="auto">
          <a:xfrm>
            <a:off x="4876800" y="2819400"/>
            <a:ext cx="457200" cy="381000"/>
          </a:xfrm>
          <a:prstGeom prst="line">
            <a:avLst/>
          </a:prstGeom>
          <a:noFill/>
          <a:ln w="9525">
            <a:solidFill>
              <a:schemeClr val="tx1"/>
            </a:solidFill>
            <a:round/>
            <a:headEnd/>
            <a:tailEnd type="triangle" w="med" len="med"/>
          </a:ln>
        </p:spPr>
        <p:txBody>
          <a:bodyPr/>
          <a:lstStyle/>
          <a:p>
            <a:endParaRPr lang="en-US"/>
          </a:p>
        </p:txBody>
      </p:sp>
      <p:sp>
        <p:nvSpPr>
          <p:cNvPr id="74775" name="Line 29"/>
          <p:cNvSpPr>
            <a:spLocks noChangeShapeType="1"/>
          </p:cNvSpPr>
          <p:nvPr/>
        </p:nvSpPr>
        <p:spPr bwMode="auto">
          <a:xfrm flipH="1">
            <a:off x="4648200" y="3200400"/>
            <a:ext cx="685800" cy="304800"/>
          </a:xfrm>
          <a:prstGeom prst="line">
            <a:avLst/>
          </a:prstGeom>
          <a:noFill/>
          <a:ln w="9525">
            <a:solidFill>
              <a:schemeClr val="tx1"/>
            </a:solidFill>
            <a:round/>
            <a:headEnd/>
            <a:tailEnd type="triangle" w="med" len="med"/>
          </a:ln>
        </p:spPr>
        <p:txBody>
          <a:bodyPr/>
          <a:lstStyle/>
          <a:p>
            <a:endParaRPr lang="en-US"/>
          </a:p>
        </p:txBody>
      </p:sp>
      <p:sp>
        <p:nvSpPr>
          <p:cNvPr id="74776" name="Oval 30"/>
          <p:cNvSpPr>
            <a:spLocks noChangeArrowheads="1"/>
          </p:cNvSpPr>
          <p:nvPr/>
        </p:nvSpPr>
        <p:spPr bwMode="auto">
          <a:xfrm>
            <a:off x="6553200" y="2286000"/>
            <a:ext cx="228600" cy="228600"/>
          </a:xfrm>
          <a:prstGeom prst="ellipse">
            <a:avLst/>
          </a:prstGeom>
          <a:solidFill>
            <a:schemeClr val="bg1"/>
          </a:solidFill>
          <a:ln w="9525">
            <a:noFill/>
            <a:round/>
            <a:headEnd/>
            <a:tailEnd/>
          </a:ln>
        </p:spPr>
        <p:txBody>
          <a:bodyPr wrap="none" anchor="ctr"/>
          <a:lstStyle/>
          <a:p>
            <a:endParaRPr lang="en-US"/>
          </a:p>
        </p:txBody>
      </p:sp>
      <p:sp>
        <p:nvSpPr>
          <p:cNvPr id="74777" name="Rectangle 31"/>
          <p:cNvSpPr>
            <a:spLocks noChangeArrowheads="1"/>
          </p:cNvSpPr>
          <p:nvPr/>
        </p:nvSpPr>
        <p:spPr bwMode="auto">
          <a:xfrm>
            <a:off x="5486400" y="5562600"/>
            <a:ext cx="2514600" cy="457200"/>
          </a:xfrm>
          <a:prstGeom prst="rect">
            <a:avLst/>
          </a:prstGeom>
          <a:solidFill>
            <a:schemeClr val="bg1"/>
          </a:solidFill>
          <a:ln w="9525">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mtClean="0"/>
              <a:t>Traveling Umpire Problem</a:t>
            </a:r>
          </a:p>
        </p:txBody>
      </p:sp>
      <p:sp>
        <p:nvSpPr>
          <p:cNvPr id="75779" name="Rectangle 3"/>
          <p:cNvSpPr>
            <a:spLocks noGrp="1" noChangeArrowheads="1"/>
          </p:cNvSpPr>
          <p:nvPr>
            <p:ph sz="quarter" idx="1"/>
          </p:nvPr>
        </p:nvSpPr>
        <p:spPr/>
        <p:txBody>
          <a:bodyPr/>
          <a:lstStyle/>
          <a:p>
            <a:pPr eaLnBrk="1" hangingPunct="1"/>
            <a:r>
              <a:rPr lang="en-US" dirty="0" smtClean="0"/>
              <a:t>Goal:  Create a problem that includes all the critical features of the problem, but no extraneous stuff</a:t>
            </a:r>
          </a:p>
          <a:p>
            <a:pPr eaLnBrk="1" hangingPunct="1"/>
            <a:endParaRPr lang="en-US" dirty="0" smtClean="0"/>
          </a:p>
          <a:p>
            <a:pPr eaLnBrk="1" hangingPunct="1"/>
            <a:r>
              <a:rPr lang="en-US" dirty="0" smtClean="0"/>
              <a:t>Example: Traveling Tournament Problem (TTP) abstracts out the team schedule aspects for MLB </a:t>
            </a:r>
          </a:p>
          <a:p>
            <a:pPr lvl="1" eaLnBrk="1" hangingPunct="1"/>
            <a:r>
              <a:rPr lang="en-US" dirty="0" smtClean="0">
                <a:hlinkClick r:id="rId2"/>
              </a:rPr>
              <a:t>http://</a:t>
            </a:r>
            <a:r>
              <a:rPr lang="en-US" dirty="0" smtClean="0">
                <a:hlinkClick r:id="rId2"/>
              </a:rPr>
              <a:t>mat.tepper.cmu.edu/TOURN</a:t>
            </a:r>
            <a:endParaRPr lang="en-US" dirty="0" smtClean="0"/>
          </a:p>
          <a:p>
            <a:pPr lvl="1" eaLnBrk="1" hangingPunct="1"/>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Formal Description</a:t>
            </a:r>
          </a:p>
        </p:txBody>
      </p:sp>
      <p:sp>
        <p:nvSpPr>
          <p:cNvPr id="76803" name="Rectangle 3"/>
          <p:cNvSpPr>
            <a:spLocks noGrp="1" noChangeArrowheads="1"/>
          </p:cNvSpPr>
          <p:nvPr>
            <p:ph sz="quarter" idx="1"/>
          </p:nvPr>
        </p:nvSpPr>
        <p:spPr/>
        <p:txBody>
          <a:bodyPr/>
          <a:lstStyle/>
          <a:p>
            <a:pPr eaLnBrk="1" hangingPunct="1">
              <a:lnSpc>
                <a:spcPct val="80000"/>
              </a:lnSpc>
            </a:pPr>
            <a:r>
              <a:rPr lang="en-US" sz="2100" smtClean="0"/>
              <a:t>Double round robin tournament with home/aways assigned</a:t>
            </a:r>
          </a:p>
          <a:p>
            <a:pPr eaLnBrk="1" hangingPunct="1">
              <a:lnSpc>
                <a:spcPct val="80000"/>
              </a:lnSpc>
            </a:pPr>
            <a:r>
              <a:rPr lang="en-US" sz="2100" smtClean="0"/>
              <a:t>2n teams</a:t>
            </a:r>
          </a:p>
          <a:p>
            <a:pPr eaLnBrk="1" hangingPunct="1">
              <a:lnSpc>
                <a:spcPct val="80000"/>
              </a:lnSpc>
            </a:pPr>
            <a:r>
              <a:rPr lang="en-US" sz="2100" smtClean="0"/>
              <a:t>4n-2 slots</a:t>
            </a:r>
          </a:p>
          <a:p>
            <a:pPr eaLnBrk="1" hangingPunct="1">
              <a:lnSpc>
                <a:spcPct val="80000"/>
              </a:lnSpc>
            </a:pPr>
            <a:r>
              <a:rPr lang="en-US" sz="2100" smtClean="0"/>
              <a:t>n umpires</a:t>
            </a:r>
          </a:p>
          <a:p>
            <a:pPr eaLnBrk="1" hangingPunct="1">
              <a:lnSpc>
                <a:spcPct val="80000"/>
              </a:lnSpc>
            </a:pPr>
            <a:r>
              <a:rPr lang="en-US" sz="2100" smtClean="0"/>
              <a:t>Flexibility parameters d</a:t>
            </a:r>
            <a:r>
              <a:rPr lang="en-US" sz="2100" baseline="-25000" smtClean="0"/>
              <a:t>1</a:t>
            </a:r>
            <a:r>
              <a:rPr lang="en-US" sz="2100" smtClean="0"/>
              <a:t> and d</a:t>
            </a:r>
            <a:r>
              <a:rPr lang="en-US" sz="2100" baseline="-25000" smtClean="0"/>
              <a:t>2</a:t>
            </a:r>
            <a:r>
              <a:rPr lang="en-US" sz="2100" smtClean="0"/>
              <a:t> &gt;=0.</a:t>
            </a:r>
          </a:p>
          <a:p>
            <a:pPr eaLnBrk="1" hangingPunct="1">
              <a:lnSpc>
                <a:spcPct val="80000"/>
              </a:lnSpc>
              <a:buFont typeface="Wingdings" pitchFamily="2" charset="2"/>
              <a:buNone/>
            </a:pPr>
            <a:endParaRPr lang="en-US" sz="2100" smtClean="0"/>
          </a:p>
          <a:p>
            <a:pPr eaLnBrk="1" hangingPunct="1">
              <a:lnSpc>
                <a:spcPct val="80000"/>
              </a:lnSpc>
              <a:buFont typeface="Wingdings" pitchFamily="2" charset="2"/>
              <a:buNone/>
            </a:pPr>
            <a:endParaRPr lang="en-US" sz="2100" smtClean="0"/>
          </a:p>
          <a:p>
            <a:pPr eaLnBrk="1" hangingPunct="1">
              <a:lnSpc>
                <a:spcPct val="80000"/>
              </a:lnSpc>
            </a:pPr>
            <a:endParaRPr lang="en-US" sz="2100" smtClean="0"/>
          </a:p>
          <a:p>
            <a:pPr eaLnBrk="1" hangingPunct="1">
              <a:lnSpc>
                <a:spcPct val="80000"/>
              </a:lnSpc>
            </a:pPr>
            <a:endParaRPr lang="en-US" sz="2100" smtClean="0"/>
          </a:p>
          <a:p>
            <a:pPr eaLnBrk="1" hangingPunct="1">
              <a:lnSpc>
                <a:spcPct val="80000"/>
              </a:lnSpc>
              <a:buFont typeface="Wingdings" pitchFamily="2" charset="2"/>
              <a:buNone/>
            </a:pPr>
            <a:r>
              <a:rPr lang="en-US" sz="2100" smtClean="0"/>
              <a:t>Goal: assign one of n umpires to each game to minimize total umpire travel</a:t>
            </a:r>
          </a:p>
          <a:p>
            <a:pPr eaLnBrk="1" hangingPunct="1">
              <a:lnSpc>
                <a:spcPct val="80000"/>
              </a:lnSpc>
            </a:pPr>
            <a:endParaRPr lang="en-US" sz="210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a:bodyPr>
          <a:lstStyle/>
          <a:p>
            <a:pPr eaLnBrk="1" hangingPunct="1"/>
            <a:r>
              <a:rPr lang="en-US" smtClean="0"/>
              <a:t>Problem Description: Constraints</a:t>
            </a:r>
          </a:p>
        </p:txBody>
      </p:sp>
      <p:sp>
        <p:nvSpPr>
          <p:cNvPr id="77827" name="Rectangle 3"/>
          <p:cNvSpPr>
            <a:spLocks noGrp="1" noChangeArrowheads="1"/>
          </p:cNvSpPr>
          <p:nvPr>
            <p:ph sz="quarter" idx="1"/>
          </p:nvPr>
        </p:nvSpPr>
        <p:spPr/>
        <p:txBody>
          <a:bodyPr/>
          <a:lstStyle/>
          <a:p>
            <a:pPr marL="609600" indent="-609600" eaLnBrk="1" hangingPunct="1">
              <a:buFont typeface="Wingdings" pitchFamily="2" charset="2"/>
              <a:buAutoNum type="arabicPeriod"/>
            </a:pPr>
            <a:r>
              <a:rPr lang="en-US" sz="2600" smtClean="0"/>
              <a:t>Every game gets an umpire</a:t>
            </a:r>
          </a:p>
          <a:p>
            <a:pPr marL="609600" indent="-609600" eaLnBrk="1" hangingPunct="1">
              <a:buFont typeface="Wingdings" pitchFamily="2" charset="2"/>
              <a:buAutoNum type="arabicPeriod"/>
            </a:pPr>
            <a:r>
              <a:rPr lang="en-US" sz="2600" smtClean="0"/>
              <a:t>Every umpire works exactly one game per slot</a:t>
            </a:r>
          </a:p>
          <a:p>
            <a:pPr marL="609600" indent="-609600" eaLnBrk="1" hangingPunct="1">
              <a:buFont typeface="Wingdings" pitchFamily="2" charset="2"/>
              <a:buAutoNum type="arabicPeriod"/>
            </a:pPr>
            <a:r>
              <a:rPr lang="en-US" sz="2600" smtClean="0"/>
              <a:t>Every umpire sees every team at least once at the team's home</a:t>
            </a:r>
          </a:p>
          <a:p>
            <a:pPr marL="609600" indent="-609600" eaLnBrk="1" hangingPunct="1">
              <a:buFont typeface="Wingdings" pitchFamily="2" charset="2"/>
              <a:buAutoNum type="arabicPeriod"/>
            </a:pPr>
            <a:r>
              <a:rPr lang="en-US" sz="2600" smtClean="0"/>
              <a:t>No umpire is in a home site more than once in any </a:t>
            </a:r>
            <a:r>
              <a:rPr lang="en-US" sz="2600" smtClean="0">
                <a:solidFill>
                  <a:srgbClr val="0033CC"/>
                </a:solidFill>
              </a:rPr>
              <a:t>(</a:t>
            </a:r>
            <a:r>
              <a:rPr lang="en-US" sz="2600" i="1" smtClean="0">
                <a:solidFill>
                  <a:srgbClr val="0033CC"/>
                </a:solidFill>
              </a:rPr>
              <a:t>n - d</a:t>
            </a:r>
            <a:r>
              <a:rPr lang="en-US" sz="2600" i="1" baseline="-25000" smtClean="0">
                <a:solidFill>
                  <a:srgbClr val="0033CC"/>
                </a:solidFill>
              </a:rPr>
              <a:t>1</a:t>
            </a:r>
            <a:r>
              <a:rPr lang="en-US" sz="2600" smtClean="0">
                <a:solidFill>
                  <a:srgbClr val="0033CC"/>
                </a:solidFill>
              </a:rPr>
              <a:t>)</a:t>
            </a:r>
            <a:r>
              <a:rPr lang="en-US" sz="2600" smtClean="0"/>
              <a:t> consecutive slots</a:t>
            </a:r>
          </a:p>
          <a:p>
            <a:pPr marL="609600" indent="-609600" eaLnBrk="1" hangingPunct="1">
              <a:buFont typeface="Wingdings" pitchFamily="2" charset="2"/>
              <a:buAutoNum type="arabicPeriod"/>
            </a:pPr>
            <a:r>
              <a:rPr lang="en-US" sz="2600" smtClean="0"/>
              <a:t>No umpire sees a team more than once in any  </a:t>
            </a:r>
            <a:r>
              <a:rPr lang="en-US" sz="2600" i="1" smtClean="0">
                <a:solidFill>
                  <a:srgbClr val="0033CC"/>
                </a:solidFill>
              </a:rPr>
              <a:t>n/2</a:t>
            </a:r>
            <a:r>
              <a:rPr lang="en-US" sz="2600" smtClean="0">
                <a:solidFill>
                  <a:srgbClr val="0033CC"/>
                </a:solidFill>
              </a:rPr>
              <a:t>- </a:t>
            </a:r>
            <a:r>
              <a:rPr lang="en-US" sz="2600" i="1" smtClean="0">
                <a:solidFill>
                  <a:srgbClr val="0033CC"/>
                </a:solidFill>
              </a:rPr>
              <a:t>d</a:t>
            </a:r>
            <a:r>
              <a:rPr lang="en-US" sz="2600" i="1" baseline="-25000" smtClean="0">
                <a:solidFill>
                  <a:srgbClr val="0033CC"/>
                </a:solidFill>
              </a:rPr>
              <a:t>2</a:t>
            </a:r>
            <a:r>
              <a:rPr lang="en-US" sz="2600" smtClean="0"/>
              <a:t> consecutive slots</a:t>
            </a:r>
          </a:p>
          <a:p>
            <a:pPr marL="971550" lvl="1" indent="-514350" eaLnBrk="1" hangingPunct="1">
              <a:buClr>
                <a:schemeClr val="tx1"/>
              </a:buClr>
              <a:buFont typeface="Wingdings" pitchFamily="2" charset="2"/>
              <a:buNone/>
            </a:pPr>
            <a:r>
              <a:rPr lang="en-US" sz="2200" smtClean="0"/>
              <a:t>(easy to show if d</a:t>
            </a:r>
            <a:r>
              <a:rPr lang="en-US" sz="2200" baseline="-25000" smtClean="0"/>
              <a:t>1</a:t>
            </a:r>
            <a:r>
              <a:rPr lang="en-US" sz="2200" smtClean="0"/>
              <a:t> or d</a:t>
            </a:r>
            <a:r>
              <a:rPr lang="en-US" sz="2200" baseline="-25000" smtClean="0"/>
              <a:t>2</a:t>
            </a:r>
            <a:r>
              <a:rPr lang="en-US" sz="2200" smtClean="0"/>
              <a:t> &lt; 0, then can be infeasible)</a:t>
            </a:r>
          </a:p>
          <a:p>
            <a:pPr marL="609600" indent="-609600" eaLnBrk="1" hangingPunct="1"/>
            <a:endParaRPr lang="en-US" sz="26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Generalization:  Why did we need linear programming?</a:t>
            </a:r>
            <a:endParaRPr lang="en-US" dirty="0"/>
          </a:p>
        </p:txBody>
      </p:sp>
      <p:sp>
        <p:nvSpPr>
          <p:cNvPr id="5" name="Rectangle 6"/>
          <p:cNvSpPr>
            <a:spLocks noGrp="1" noChangeArrowheads="1"/>
          </p:cNvSpPr>
          <p:nvPr>
            <p:ph sz="quarter" idx="1"/>
          </p:nvPr>
        </p:nvSpPr>
        <p:spPr/>
        <p:txBody>
          <a:bodyPr>
            <a:normAutofit fontScale="77500" lnSpcReduction="20000"/>
          </a:bodyPr>
          <a:lstStyle/>
          <a:p>
            <a:pPr eaLnBrk="1" hangingPunct="1">
              <a:buFont typeface="Wingdings" pitchFamily="2" charset="2"/>
              <a:buNone/>
            </a:pPr>
            <a:r>
              <a:rPr lang="en-US" sz="2200" dirty="0" err="1" smtClean="0"/>
              <a:t>Subproblem</a:t>
            </a:r>
            <a:r>
              <a:rPr lang="en-US" sz="2200" dirty="0" smtClean="0"/>
              <a:t> relative to solution </a:t>
            </a:r>
            <a:r>
              <a:rPr lang="en-US" sz="2200" dirty="0" err="1" smtClean="0"/>
              <a:t>x</a:t>
            </a:r>
            <a:r>
              <a:rPr lang="en-US" sz="2200" baseline="30000" dirty="0" err="1" smtClean="0"/>
              <a:t>k</a:t>
            </a:r>
            <a:r>
              <a:rPr lang="en-US" sz="2200" baseline="30000" dirty="0" smtClean="0"/>
              <a:t> </a:t>
            </a:r>
            <a:r>
              <a:rPr lang="en-US" sz="2200" dirty="0" smtClean="0"/>
              <a:t>(fixed)</a:t>
            </a:r>
            <a:endParaRPr lang="en-US" sz="2200" baseline="30000" dirty="0" smtClean="0"/>
          </a:p>
          <a:p>
            <a:pPr eaLnBrk="1" hangingPunct="1">
              <a:buFont typeface="Wingdings" pitchFamily="2" charset="2"/>
              <a:buNone/>
            </a:pPr>
            <a:r>
              <a:rPr lang="en-US" sz="2200" baseline="30000" dirty="0" smtClean="0"/>
              <a:t> </a:t>
            </a:r>
            <a:endParaRPr lang="en-US" sz="2200" dirty="0" smtClean="0"/>
          </a:p>
          <a:p>
            <a:pPr eaLnBrk="1" hangingPunct="1">
              <a:buFont typeface="Wingdings" pitchFamily="2" charset="2"/>
              <a:buNone/>
            </a:pPr>
            <a:r>
              <a:rPr lang="en-US" sz="2200" dirty="0" smtClean="0"/>
              <a:t>	min cy</a:t>
            </a:r>
          </a:p>
          <a:p>
            <a:pPr>
              <a:buNone/>
            </a:pPr>
            <a:r>
              <a:rPr lang="en-US" sz="2200" dirty="0" smtClean="0"/>
              <a:t>	Ay ≥ b- F(</a:t>
            </a:r>
            <a:r>
              <a:rPr lang="en-US" sz="2200" dirty="0" err="1" smtClean="0"/>
              <a:t>x</a:t>
            </a:r>
            <a:r>
              <a:rPr lang="en-US" sz="2200" baseline="30000" dirty="0" err="1" smtClean="0"/>
              <a:t>k</a:t>
            </a:r>
            <a:r>
              <a:rPr lang="en-US" sz="2200" baseline="30000" dirty="0" smtClean="0"/>
              <a:t> </a:t>
            </a:r>
            <a:r>
              <a:rPr lang="en-US" sz="2200" dirty="0" smtClean="0"/>
              <a:t>)</a:t>
            </a:r>
          </a:p>
          <a:p>
            <a:pPr>
              <a:buNone/>
            </a:pPr>
            <a:r>
              <a:rPr lang="en-US" sz="2200" dirty="0" smtClean="0"/>
              <a:t>	y </a:t>
            </a:r>
            <a:r>
              <a:rPr lang="en-US" sz="2400" dirty="0" smtClean="0">
                <a:ea typeface="Arial Unicode MS" pitchFamily="34" charset="-128"/>
                <a:cs typeface="Arial Unicode MS" pitchFamily="34" charset="-128"/>
              </a:rPr>
              <a:t>≥ 0</a:t>
            </a:r>
            <a:endParaRPr lang="en-US" sz="2200" baseline="-25000" dirty="0" smtClean="0">
              <a:ea typeface="Arial Unicode MS" pitchFamily="34" charset="-128"/>
              <a:cs typeface="Arial Unicode MS" pitchFamily="34" charset="-128"/>
            </a:endParaRPr>
          </a:p>
          <a:p>
            <a:pPr eaLnBrk="1" hangingPunct="1">
              <a:buNone/>
            </a:pPr>
            <a:endParaRPr lang="en-US" sz="2200" dirty="0" smtClean="0">
              <a:ea typeface="Arial Unicode MS" pitchFamily="34" charset="-128"/>
              <a:cs typeface="Arial Unicode MS" pitchFamily="34" charset="-128"/>
            </a:endParaRPr>
          </a:p>
          <a:p>
            <a:pPr eaLnBrk="1" hangingPunct="1">
              <a:buNone/>
            </a:pPr>
            <a:r>
              <a:rPr lang="en-US" sz="2200" dirty="0" smtClean="0">
                <a:ea typeface="Arial Unicode MS" pitchFamily="34" charset="-128"/>
                <a:cs typeface="Arial Unicode MS" pitchFamily="34" charset="-128"/>
              </a:rPr>
              <a:t>Two possibilities:</a:t>
            </a:r>
          </a:p>
          <a:p>
            <a:pPr eaLnBrk="1" hangingPunct="1">
              <a:buNone/>
            </a:pPr>
            <a:endParaRPr lang="en-US" sz="2200" dirty="0" smtClean="0">
              <a:ea typeface="Arial Unicode MS" pitchFamily="34" charset="-128"/>
              <a:cs typeface="Arial Unicode MS" pitchFamily="34" charset="-128"/>
            </a:endParaRPr>
          </a:p>
          <a:p>
            <a:pPr marL="457200" indent="-457200">
              <a:buFont typeface="+mj-lt"/>
              <a:buAutoNum type="arabicPeriod"/>
            </a:pPr>
            <a:r>
              <a:rPr lang="en-US" sz="2200" dirty="0" smtClean="0">
                <a:ea typeface="Arial Unicode MS" pitchFamily="34" charset="-128"/>
                <a:cs typeface="Arial Unicode MS" pitchFamily="34" charset="-128"/>
              </a:rPr>
              <a:t>Infeasible: proof of infeasibility of </a:t>
            </a:r>
            <a:r>
              <a:rPr lang="en-US" sz="2200" dirty="0" err="1" smtClean="0">
                <a:ea typeface="Arial Unicode MS" pitchFamily="34" charset="-128"/>
                <a:cs typeface="Arial Unicode MS" pitchFamily="34" charset="-128"/>
              </a:rPr>
              <a:t>x</a:t>
            </a:r>
            <a:r>
              <a:rPr lang="en-US" sz="2200" i="1" baseline="30000" dirty="0" err="1" smtClean="0">
                <a:ea typeface="Arial Unicode MS" pitchFamily="34" charset="-128"/>
                <a:cs typeface="Arial Unicode MS" pitchFamily="34" charset="-128"/>
              </a:rPr>
              <a:t>k</a:t>
            </a:r>
            <a:r>
              <a:rPr lang="en-US" sz="2200" i="1" baseline="30000" dirty="0" smtClean="0">
                <a:ea typeface="Arial Unicode MS" pitchFamily="34" charset="-128"/>
                <a:cs typeface="Arial Unicode MS" pitchFamily="34" charset="-128"/>
              </a:rPr>
              <a:t> </a:t>
            </a:r>
            <a:r>
              <a:rPr lang="en-US" sz="2200" i="1" dirty="0" smtClean="0">
                <a:ea typeface="Arial Unicode MS" pitchFamily="34" charset="-128"/>
                <a:cs typeface="Arial Unicode MS" pitchFamily="34" charset="-128"/>
              </a:rPr>
              <a:t>  vector v such that v (b-F(</a:t>
            </a:r>
            <a:r>
              <a:rPr lang="en-US" sz="2200" dirty="0" err="1" smtClean="0"/>
              <a:t>x</a:t>
            </a:r>
            <a:r>
              <a:rPr lang="en-US" sz="2200" baseline="30000" dirty="0" err="1" smtClean="0"/>
              <a:t>k</a:t>
            </a:r>
            <a:r>
              <a:rPr lang="en-US" sz="2200" dirty="0" smtClean="0"/>
              <a:t>)) &gt; 0</a:t>
            </a:r>
          </a:p>
          <a:p>
            <a:pPr marL="457200" indent="-457200">
              <a:buFont typeface="+mj-lt"/>
              <a:buAutoNum type="arabicPeriod"/>
            </a:pPr>
            <a:r>
              <a:rPr lang="en-US" sz="2200" dirty="0" smtClean="0">
                <a:ea typeface="Arial Unicode MS" pitchFamily="34" charset="-128"/>
                <a:cs typeface="Arial Unicode MS" pitchFamily="34" charset="-128"/>
              </a:rPr>
              <a:t>Feasible: proof of lower bound on optimal objective </a:t>
            </a:r>
            <a:r>
              <a:rPr lang="en-US" sz="2200" i="1" dirty="0" smtClean="0">
                <a:ea typeface="Arial Unicode MS" pitchFamily="34" charset="-128"/>
                <a:cs typeface="Arial Unicode MS" pitchFamily="34" charset="-128"/>
              </a:rPr>
              <a:t>vector u such that f(x) + u (b-  F(x)) is a lower bound on overall objective.</a:t>
            </a:r>
          </a:p>
          <a:p>
            <a:pPr marL="457200" indent="-457200">
              <a:buNone/>
            </a:pPr>
            <a:r>
              <a:rPr lang="en-US" sz="2200" dirty="0" smtClean="0">
                <a:ea typeface="Arial Unicode MS" pitchFamily="34" charset="-128"/>
                <a:cs typeface="Arial Unicode MS" pitchFamily="34" charset="-128"/>
              </a:rPr>
              <a:t>Key idea:  constraints work for all x, not just </a:t>
            </a:r>
            <a:r>
              <a:rPr lang="en-US" sz="2200" dirty="0" err="1" smtClean="0">
                <a:ea typeface="Arial Unicode MS" pitchFamily="34" charset="-128"/>
                <a:cs typeface="Arial Unicode MS" pitchFamily="34" charset="-128"/>
              </a:rPr>
              <a:t>x</a:t>
            </a:r>
            <a:r>
              <a:rPr lang="en-US" sz="2200" baseline="30000" dirty="0" err="1" smtClean="0">
                <a:ea typeface="Arial Unicode MS" pitchFamily="34" charset="-128"/>
                <a:cs typeface="Arial Unicode MS" pitchFamily="34" charset="-128"/>
              </a:rPr>
              <a:t>k</a:t>
            </a:r>
            <a:endParaRPr lang="en-US" sz="2200" baseline="30000" dirty="0" smtClean="0">
              <a:ea typeface="Arial Unicode MS" pitchFamily="34" charset="-128"/>
              <a:cs typeface="Arial Unicode MS" pitchFamily="34" charset="-128"/>
            </a:endParaRPr>
          </a:p>
        </p:txBody>
      </p:sp>
      <p:sp>
        <p:nvSpPr>
          <p:cNvPr id="4" name="Content Placeholder 3"/>
          <p:cNvSpPr>
            <a:spLocks noGrp="1"/>
          </p:cNvSpPr>
          <p:nvPr>
            <p:ph sz="quarter" idx="2"/>
          </p:nvPr>
        </p:nvSpPr>
        <p:spPr/>
        <p:txBody>
          <a:bodyPr>
            <a:normAutofit fontScale="77500" lnSpcReduction="20000"/>
          </a:bodyPr>
          <a:lstStyle/>
          <a:p>
            <a:endParaRPr lang="en-US" dirty="0"/>
          </a:p>
        </p:txBody>
      </p:sp>
      <p:sp>
        <p:nvSpPr>
          <p:cNvPr id="6" name="Rectangular Callout 5"/>
          <p:cNvSpPr/>
          <p:nvPr/>
        </p:nvSpPr>
        <p:spPr>
          <a:xfrm>
            <a:off x="5410200" y="3048000"/>
            <a:ext cx="2514600" cy="1219200"/>
          </a:xfrm>
          <a:prstGeom prst="wedgeRectCallout">
            <a:avLst>
              <a:gd name="adj1" fmla="val -92106"/>
              <a:gd name="adj2" fmla="val 28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Find constraint if </a:t>
            </a:r>
            <a:r>
              <a:rPr lang="en-US" sz="2400" dirty="0" err="1" smtClean="0"/>
              <a:t>subproblem</a:t>
            </a:r>
            <a:r>
              <a:rPr lang="en-US" sz="2400" dirty="0" smtClean="0"/>
              <a:t> is infeasible</a:t>
            </a:r>
            <a:endParaRPr lang="en-US" sz="2400" dirty="0"/>
          </a:p>
        </p:txBody>
      </p:sp>
      <p:sp>
        <p:nvSpPr>
          <p:cNvPr id="7" name="Rectangular Callout 6"/>
          <p:cNvSpPr/>
          <p:nvPr/>
        </p:nvSpPr>
        <p:spPr>
          <a:xfrm>
            <a:off x="5410200" y="4572000"/>
            <a:ext cx="2514600" cy="1066800"/>
          </a:xfrm>
          <a:prstGeom prst="wedgeRectCallout">
            <a:avLst>
              <a:gd name="adj1" fmla="val -89197"/>
              <a:gd name="adj2" fmla="val -285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Find bound if </a:t>
            </a:r>
            <a:r>
              <a:rPr lang="en-US" sz="2400" dirty="0" err="1" smtClean="0"/>
              <a:t>subproblem</a:t>
            </a:r>
            <a:r>
              <a:rPr lang="en-US" sz="2400" dirty="0" smtClean="0"/>
              <a:t> is feasible</a:t>
            </a:r>
            <a:endParaRPr lang="en-US" sz="2400" dirty="0"/>
          </a:p>
        </p:txBody>
      </p:sp>
      <p:sp>
        <p:nvSpPr>
          <p:cNvPr id="8" name="Rectangular Callout 7"/>
          <p:cNvSpPr/>
          <p:nvPr/>
        </p:nvSpPr>
        <p:spPr>
          <a:xfrm>
            <a:off x="5486400" y="1676400"/>
            <a:ext cx="2514600" cy="990600"/>
          </a:xfrm>
          <a:prstGeom prst="wedgeRectCallout">
            <a:avLst>
              <a:gd name="adj1" fmla="val -169682"/>
              <a:gd name="adj2" fmla="val 292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Be able to solve </a:t>
            </a:r>
            <a:r>
              <a:rPr lang="en-US" sz="2400" dirty="0" err="1" smtClean="0"/>
              <a:t>subproblem</a:t>
            </a:r>
            <a:endParaRPr lang="en-US" sz="2400" dirty="0"/>
          </a:p>
        </p:txBody>
      </p:sp>
      <p:sp>
        <p:nvSpPr>
          <p:cNvPr id="9" name="Rectangular Callout 8"/>
          <p:cNvSpPr/>
          <p:nvPr/>
        </p:nvSpPr>
        <p:spPr>
          <a:xfrm>
            <a:off x="5334000" y="5943600"/>
            <a:ext cx="2743200" cy="609600"/>
          </a:xfrm>
          <a:prstGeom prst="wedgeRectCallout">
            <a:avLst>
              <a:gd name="adj1" fmla="val -89722"/>
              <a:gd name="adj2" fmla="val -145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Must be valid for all x</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pPr eaLnBrk="1" hangingPunct="1"/>
            <a:r>
              <a:rPr lang="en-US" smtClean="0"/>
              <a:t>4 Team Example</a:t>
            </a:r>
          </a:p>
        </p:txBody>
      </p:sp>
      <p:graphicFrame>
        <p:nvGraphicFramePr>
          <p:cNvPr id="1026" name="Object 2"/>
          <p:cNvGraphicFramePr>
            <a:graphicFrameLocks noChangeAspect="1"/>
          </p:cNvGraphicFramePr>
          <p:nvPr>
            <p:ph sz="half" idx="1"/>
          </p:nvPr>
        </p:nvGraphicFramePr>
        <p:xfrm>
          <a:off x="1143000" y="1773238"/>
          <a:ext cx="2895600" cy="2189162"/>
        </p:xfrm>
        <a:graphic>
          <a:graphicData uri="http://schemas.openxmlformats.org/presentationml/2006/ole">
            <p:oleObj spid="_x0000_s256002" name="Worksheet" r:id="rId4" imgW="1274214" imgH="963157" progId="Excel.Sheet.8">
              <p:embed/>
            </p:oleObj>
          </a:graphicData>
        </a:graphic>
      </p:graphicFrame>
      <p:graphicFrame>
        <p:nvGraphicFramePr>
          <p:cNvPr id="1027" name="Object 3"/>
          <p:cNvGraphicFramePr>
            <a:graphicFrameLocks noChangeAspect="1"/>
          </p:cNvGraphicFramePr>
          <p:nvPr>
            <p:ph sz="quarter" idx="2"/>
          </p:nvPr>
        </p:nvGraphicFramePr>
        <p:xfrm>
          <a:off x="4265613" y="1795463"/>
          <a:ext cx="3355975" cy="2166937"/>
        </p:xfrm>
        <a:graphic>
          <a:graphicData uri="http://schemas.openxmlformats.org/presentationml/2006/ole">
            <p:oleObj spid="_x0000_s256003" name="Worksheet" r:id="rId5" imgW="1828895" imgH="1181148" progId="Excel.Sheet.8">
              <p:embed/>
            </p:oleObj>
          </a:graphicData>
        </a:graphic>
      </p:graphicFrame>
      <p:graphicFrame>
        <p:nvGraphicFramePr>
          <p:cNvPr id="1028" name="Object 4"/>
          <p:cNvGraphicFramePr>
            <a:graphicFrameLocks noChangeAspect="1"/>
          </p:cNvGraphicFramePr>
          <p:nvPr>
            <p:ph sz="quarter" idx="3"/>
          </p:nvPr>
        </p:nvGraphicFramePr>
        <p:xfrm>
          <a:off x="1066800" y="4389438"/>
          <a:ext cx="7126288" cy="1755775"/>
        </p:xfrm>
        <a:graphic>
          <a:graphicData uri="http://schemas.openxmlformats.org/presentationml/2006/ole">
            <p:oleObj spid="_x0000_s256004" name="Worksheet" r:id="rId6" imgW="2750677" imgH="678085" progId="Excel.Sheet.8">
              <p:embed/>
            </p:oleObj>
          </a:graphicData>
        </a:graphic>
      </p:graphicFrame>
      <p:sp>
        <p:nvSpPr>
          <p:cNvPr id="1030" name="Text Box 4"/>
          <p:cNvSpPr txBox="1">
            <a:spLocks noChangeArrowheads="1"/>
          </p:cNvSpPr>
          <p:nvPr/>
        </p:nvSpPr>
        <p:spPr bwMode="auto">
          <a:xfrm>
            <a:off x="5257800" y="228600"/>
            <a:ext cx="2587625" cy="366713"/>
          </a:xfrm>
          <a:prstGeom prst="rect">
            <a:avLst/>
          </a:prstGeom>
          <a:noFill/>
          <a:ln w="9525">
            <a:noFill/>
            <a:miter lim="800000"/>
            <a:headEnd/>
            <a:tailEnd/>
          </a:ln>
        </p:spPr>
        <p:txBody>
          <a:bodyPr wrap="none">
            <a:spAutoFit/>
          </a:bodyPr>
          <a:lstStyle/>
          <a:p>
            <a:pPr eaLnBrk="0" hangingPunct="0"/>
            <a:r>
              <a:rPr lang="en-US"/>
              <a:t>n - d</a:t>
            </a:r>
            <a:r>
              <a:rPr lang="en-US" baseline="-25000"/>
              <a:t>1</a:t>
            </a:r>
            <a:r>
              <a:rPr lang="en-US"/>
              <a:t> = 2; n/2- d</a:t>
            </a:r>
            <a:r>
              <a:rPr lang="en-US" baseline="-25000"/>
              <a:t>2</a:t>
            </a:r>
            <a:r>
              <a:rPr lang="en-US"/>
              <a:t> = 1</a:t>
            </a:r>
            <a:r>
              <a:rPr lang="en-US">
                <a:latin typeface="WP MathExtendedA" pitchFamily="2" charset="2"/>
              </a:rPr>
              <a:t> </a:t>
            </a:r>
            <a:r>
              <a:rPr lang="en-US"/>
              <a:t> </a:t>
            </a:r>
          </a:p>
        </p:txBody>
      </p:sp>
      <p:sp>
        <p:nvSpPr>
          <p:cNvPr id="1031" name="Text Box 7"/>
          <p:cNvSpPr txBox="1">
            <a:spLocks noChangeArrowheads="1"/>
          </p:cNvSpPr>
          <p:nvPr/>
        </p:nvSpPr>
        <p:spPr bwMode="auto">
          <a:xfrm>
            <a:off x="4953000" y="1676400"/>
            <a:ext cx="2711450" cy="366713"/>
          </a:xfrm>
          <a:prstGeom prst="rect">
            <a:avLst/>
          </a:prstGeom>
          <a:noFill/>
          <a:ln w="9525">
            <a:noFill/>
            <a:miter lim="800000"/>
            <a:headEnd/>
            <a:tailEnd/>
          </a:ln>
        </p:spPr>
        <p:txBody>
          <a:bodyPr wrap="none">
            <a:spAutoFit/>
          </a:bodyPr>
          <a:lstStyle/>
          <a:p>
            <a:r>
              <a:rPr lang="en-US"/>
              <a:t>(home team, away team)</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smtClean="0"/>
              <a:t>Suitability as a problem</a:t>
            </a:r>
          </a:p>
        </p:txBody>
      </p:sp>
      <p:sp>
        <p:nvSpPr>
          <p:cNvPr id="78851" name="Rectangle 3"/>
          <p:cNvSpPr>
            <a:spLocks noGrp="1" noChangeArrowheads="1"/>
          </p:cNvSpPr>
          <p:nvPr>
            <p:ph sz="quarter" idx="1"/>
          </p:nvPr>
        </p:nvSpPr>
        <p:spPr/>
        <p:txBody>
          <a:bodyPr/>
          <a:lstStyle/>
          <a:p>
            <a:pPr eaLnBrk="1" hangingPunct="1">
              <a:lnSpc>
                <a:spcPct val="90000"/>
              </a:lnSpc>
            </a:pPr>
            <a:r>
              <a:rPr lang="en-US" smtClean="0"/>
              <a:t>Well defined</a:t>
            </a:r>
          </a:p>
          <a:p>
            <a:pPr eaLnBrk="1" hangingPunct="1">
              <a:lnSpc>
                <a:spcPct val="90000"/>
              </a:lnSpc>
            </a:pPr>
            <a:r>
              <a:rPr lang="en-US" smtClean="0"/>
              <a:t>Abstracts key issue of travel versus need to see all teams</a:t>
            </a:r>
          </a:p>
          <a:p>
            <a:pPr eaLnBrk="1" hangingPunct="1">
              <a:lnSpc>
                <a:spcPct val="90000"/>
              </a:lnSpc>
            </a:pPr>
            <a:r>
              <a:rPr lang="en-US" smtClean="0"/>
              <a:t>Reasonably compact data requirements</a:t>
            </a:r>
          </a:p>
          <a:p>
            <a:pPr eaLnBrk="1" hangingPunct="1">
              <a:lnSpc>
                <a:spcPct val="90000"/>
              </a:lnSpc>
            </a:pPr>
            <a:endParaRPr lang="en-US" smtClean="0"/>
          </a:p>
          <a:p>
            <a:pPr eaLnBrk="1" hangingPunct="1">
              <a:lnSpc>
                <a:spcPct val="90000"/>
              </a:lnSpc>
            </a:pPr>
            <a:r>
              <a:rPr lang="en-US" smtClean="0"/>
              <a:t>Straightforward integer and constraint programming formulations</a:t>
            </a:r>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smtClean="0"/>
              <a:t>IP and CP results d</a:t>
            </a:r>
            <a:r>
              <a:rPr lang="en-US" baseline="-25000" smtClean="0"/>
              <a:t>1</a:t>
            </a:r>
            <a:r>
              <a:rPr lang="en-US" smtClean="0"/>
              <a:t> = d</a:t>
            </a:r>
            <a:r>
              <a:rPr lang="en-US" baseline="-25000" smtClean="0"/>
              <a:t>2</a:t>
            </a:r>
            <a:r>
              <a:rPr lang="en-US" smtClean="0"/>
              <a:t> = 0</a:t>
            </a:r>
          </a:p>
        </p:txBody>
      </p:sp>
      <p:graphicFrame>
        <p:nvGraphicFramePr>
          <p:cNvPr id="113667" name="Group 3"/>
          <p:cNvGraphicFramePr>
            <a:graphicFrameLocks noGrp="1"/>
          </p:cNvGraphicFramePr>
          <p:nvPr>
            <p:ph type="tbl" idx="1"/>
          </p:nvPr>
        </p:nvGraphicFramePr>
        <p:xfrm>
          <a:off x="457200" y="1600200"/>
          <a:ext cx="8229600" cy="4530726"/>
        </p:xfrm>
        <a:graphic>
          <a:graphicData uri="http://schemas.openxmlformats.org/drawingml/2006/table">
            <a:tbl>
              <a:tblPr/>
              <a:tblGrid>
                <a:gridCol w="2233613"/>
                <a:gridCol w="2774950"/>
                <a:gridCol w="1704975"/>
                <a:gridCol w="1516062"/>
              </a:tblGrid>
              <a:tr h="755650">
                <a:tc>
                  <a:txBody>
                    <a:body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200" b="1" i="0" u="none" strike="noStrike" cap="none" normalizeH="0" baseline="0" smtClean="0">
                          <a:ln>
                            <a:noFill/>
                          </a:ln>
                          <a:solidFill>
                            <a:schemeClr val="tx1"/>
                          </a:solidFill>
                          <a:effectLst/>
                          <a:latin typeface="Arial" charset="0"/>
                          <a:cs typeface="Arial" charset="0"/>
                        </a:rPr>
                        <a:t> </a:t>
                      </a:r>
                      <a:endParaRPr kumimoji="0" lang="en-US" sz="2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200" b="1" i="0" u="none" strike="noStrike" cap="none" normalizeH="0" baseline="0" smtClean="0">
                          <a:ln>
                            <a:noFill/>
                          </a:ln>
                          <a:solidFill>
                            <a:schemeClr val="tx1"/>
                          </a:solidFill>
                          <a:effectLst/>
                          <a:latin typeface="Arial" charset="0"/>
                          <a:cs typeface="Arial" charset="0"/>
                        </a:rPr>
                        <a:t> </a:t>
                      </a:r>
                      <a:endParaRPr kumimoji="0" lang="en-US" sz="2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200" b="1" i="0" u="none" strike="noStrike" cap="none" normalizeH="0" baseline="0" smtClean="0">
                          <a:ln>
                            <a:noFill/>
                          </a:ln>
                          <a:solidFill>
                            <a:schemeClr val="tx1"/>
                          </a:solidFill>
                          <a:effectLst/>
                          <a:latin typeface="Arial" charset="0"/>
                          <a:cs typeface="Arial" charset="0"/>
                        </a:rPr>
                        <a:t>Time(sec)</a:t>
                      </a:r>
                      <a:endParaRPr kumimoji="0" lang="en-US" sz="2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754063">
                <a:tc>
                  <a:txBody>
                    <a:body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200" b="1" i="0" u="none" strike="noStrike" cap="none" normalizeH="0" baseline="0" smtClean="0">
                          <a:ln>
                            <a:noFill/>
                          </a:ln>
                          <a:solidFill>
                            <a:schemeClr val="tx1"/>
                          </a:solidFill>
                          <a:effectLst/>
                          <a:latin typeface="Arial" charset="0"/>
                          <a:cs typeface="Arial" charset="0"/>
                        </a:rPr>
                        <a:t># of Teams</a:t>
                      </a:r>
                      <a:endParaRPr kumimoji="0" lang="en-US" sz="2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200" b="1" i="0" u="none" strike="noStrike" cap="none" normalizeH="0" baseline="0" smtClean="0">
                          <a:ln>
                            <a:noFill/>
                          </a:ln>
                          <a:solidFill>
                            <a:schemeClr val="tx1"/>
                          </a:solidFill>
                          <a:effectLst/>
                          <a:latin typeface="Arial" charset="0"/>
                          <a:cs typeface="Arial" charset="0"/>
                        </a:rPr>
                        <a:t>Total Distance</a:t>
                      </a:r>
                      <a:endParaRPr kumimoji="0" lang="en-US" sz="2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200" b="1" i="0" u="none" strike="noStrike" cap="none" normalizeH="0" baseline="0" smtClean="0">
                          <a:ln>
                            <a:noFill/>
                          </a:ln>
                          <a:solidFill>
                            <a:schemeClr val="tx1"/>
                          </a:solidFill>
                          <a:effectLst/>
                          <a:latin typeface="Arial" charset="0"/>
                          <a:cs typeface="Arial" charset="0"/>
                        </a:rPr>
                        <a:t>IP</a:t>
                      </a:r>
                      <a:endParaRPr kumimoji="0" lang="en-US" sz="2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200" b="1" i="0" u="none" strike="noStrike" cap="none" normalizeH="0" baseline="0" smtClean="0">
                          <a:ln>
                            <a:noFill/>
                          </a:ln>
                          <a:solidFill>
                            <a:schemeClr val="tx1"/>
                          </a:solidFill>
                          <a:effectLst/>
                          <a:latin typeface="Arial" charset="0"/>
                          <a:cs typeface="Arial" charset="0"/>
                        </a:rPr>
                        <a:t>CP</a:t>
                      </a:r>
                      <a:endParaRPr kumimoji="0" lang="en-US" sz="2200" b="0" i="0" u="none"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200" b="0" i="0" u="none" strike="noStrike" cap="none" normalizeH="0" baseline="0" smtClean="0">
                          <a:ln>
                            <a:noFill/>
                          </a:ln>
                          <a:solidFill>
                            <a:schemeClr val="tx1"/>
                          </a:solidFill>
                          <a:effectLst/>
                          <a:latin typeface="Arial" charset="0"/>
                          <a:cs typeface="Arial" charset="0"/>
                        </a:rPr>
                        <a:t>4</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200" b="0" i="0" u="none" strike="noStrike" cap="none" normalizeH="0" baseline="0" smtClean="0">
                          <a:ln>
                            <a:noFill/>
                          </a:ln>
                          <a:solidFill>
                            <a:schemeClr val="tx1"/>
                          </a:solidFill>
                          <a:effectLst/>
                          <a:latin typeface="Arial" charset="0"/>
                          <a:cs typeface="Arial" charset="0"/>
                        </a:rPr>
                        <a:t>5176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200" b="0" i="0" u="none" strike="noStrike" cap="none" normalizeH="0" baseline="0" smtClean="0">
                          <a:ln>
                            <a:noFill/>
                          </a:ln>
                          <a:solidFill>
                            <a:schemeClr val="tx1"/>
                          </a:solidFill>
                          <a:effectLst/>
                          <a:latin typeface="Arial" charset="0"/>
                          <a:cs typeface="Arial" charset="0"/>
                        </a:rPr>
                        <a:t>0.07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200" b="0" i="0" u="none" strike="noStrike" cap="none" normalizeH="0" baseline="0" smtClean="0">
                          <a:ln>
                            <a:noFill/>
                          </a:ln>
                          <a:solidFill>
                            <a:schemeClr val="tx1"/>
                          </a:solidFill>
                          <a:effectLst/>
                          <a:latin typeface="Arial" charset="0"/>
                          <a:cs typeface="Arial" charset="0"/>
                        </a:rPr>
                        <a:t>0.02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200" b="0" i="0" u="none" strike="noStrike" cap="none" normalizeH="0" baseline="0" smtClean="0">
                          <a:ln>
                            <a:noFill/>
                          </a:ln>
                          <a:solidFill>
                            <a:schemeClr val="tx1"/>
                          </a:solidFill>
                          <a:effectLst/>
                          <a:latin typeface="Arial" charset="0"/>
                          <a:cs typeface="Arial" charset="0"/>
                        </a:rPr>
                        <a:t>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200" b="0" i="0" u="none" strike="noStrike" cap="none" normalizeH="0" baseline="0" smtClean="0">
                          <a:ln>
                            <a:noFill/>
                          </a:ln>
                          <a:solidFill>
                            <a:schemeClr val="tx1"/>
                          </a:solidFill>
                          <a:effectLst/>
                          <a:latin typeface="Arial" charset="0"/>
                          <a:cs typeface="Arial" charset="0"/>
                        </a:rPr>
                        <a:t>14077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200" b="0" i="0" u="none" strike="noStrike" cap="none" normalizeH="0" baseline="0" smtClean="0">
                          <a:ln>
                            <a:noFill/>
                          </a:ln>
                          <a:solidFill>
                            <a:schemeClr val="tx1"/>
                          </a:solidFill>
                          <a:effectLst/>
                          <a:latin typeface="Arial" charset="0"/>
                          <a:cs typeface="Arial" charset="0"/>
                        </a:rPr>
                        <a:t>0.27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200" b="0" i="0" u="none" strike="noStrike" cap="none" normalizeH="0" baseline="0" smtClean="0">
                          <a:ln>
                            <a:noFill/>
                          </a:ln>
                          <a:solidFill>
                            <a:schemeClr val="tx1"/>
                          </a:solidFill>
                          <a:effectLst/>
                          <a:latin typeface="Arial" charset="0"/>
                          <a:cs typeface="Arial" charset="0"/>
                        </a:rPr>
                        <a:t>1.35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4063">
                <a:tc>
                  <a:txBody>
                    <a:body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200" b="0" i="0" u="none" strike="noStrike" cap="none" normalizeH="0" baseline="0" smtClean="0">
                          <a:ln>
                            <a:noFill/>
                          </a:ln>
                          <a:solidFill>
                            <a:schemeClr val="tx1"/>
                          </a:solidFill>
                          <a:effectLst/>
                          <a:latin typeface="Arial" charset="0"/>
                          <a:cs typeface="Arial" charset="0"/>
                        </a:rPr>
                        <a:t>8</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200" b="0" i="0" u="none" strike="noStrike" cap="none" normalizeH="0" baseline="0" smtClean="0">
                          <a:ln>
                            <a:noFill/>
                          </a:ln>
                          <a:solidFill>
                            <a:schemeClr val="tx1"/>
                          </a:solidFill>
                          <a:effectLst/>
                          <a:latin typeface="Arial" charset="0"/>
                          <a:cs typeface="Arial" charset="0"/>
                        </a:rPr>
                        <a:t>34311</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200" b="0" i="0" u="none" strike="noStrike" cap="none" normalizeH="0" baseline="0" smtClean="0">
                          <a:ln>
                            <a:noFill/>
                          </a:ln>
                          <a:solidFill>
                            <a:schemeClr val="tx1"/>
                          </a:solidFill>
                          <a:effectLst/>
                          <a:latin typeface="Arial" charset="0"/>
                          <a:cs typeface="Arial" charset="0"/>
                        </a:rPr>
                        <a:t>1.6</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200" b="0" i="0" u="none" strike="noStrike" cap="none" normalizeH="0" baseline="0" smtClean="0">
                          <a:ln>
                            <a:noFill/>
                          </a:ln>
                          <a:solidFill>
                            <a:schemeClr val="tx1"/>
                          </a:solidFill>
                          <a:effectLst/>
                          <a:latin typeface="Arial" charset="0"/>
                          <a:cs typeface="Arial" charset="0"/>
                        </a:rPr>
                        <a:t>869.39</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650">
                <a:tc>
                  <a:txBody>
                    <a:body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200" b="0" i="0" u="none" strike="noStrike" cap="none" normalizeH="0" baseline="0" smtClean="0">
                          <a:ln>
                            <a:noFill/>
                          </a:ln>
                          <a:solidFill>
                            <a:schemeClr val="tx1"/>
                          </a:solidFill>
                          <a:effectLst/>
                          <a:latin typeface="Arial" charset="0"/>
                          <a:cs typeface="Arial" charset="0"/>
                        </a:rPr>
                        <a:t>10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200" b="0" i="0" u="none" strike="noStrike" cap="none" normalizeH="0" baseline="0" smtClean="0">
                          <a:ln>
                            <a:noFill/>
                          </a:ln>
                          <a:solidFill>
                            <a:schemeClr val="tx1"/>
                          </a:solidFill>
                          <a:effectLst/>
                          <a:latin typeface="Arial" charset="0"/>
                          <a:cs typeface="Arial" charset="0"/>
                        </a:rPr>
                        <a:t>48942</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200" b="0" i="0" u="none" strike="noStrike" cap="none" normalizeH="0" baseline="0" smtClean="0">
                          <a:ln>
                            <a:noFill/>
                          </a:ln>
                          <a:solidFill>
                            <a:schemeClr val="tx1"/>
                          </a:solidFill>
                          <a:effectLst/>
                          <a:latin typeface="Arial" charset="0"/>
                          <a:cs typeface="Arial" charset="0"/>
                        </a:rPr>
                        <a:t>47333.7</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Pct val="65000"/>
                        <a:buFontTx/>
                        <a:buNone/>
                        <a:tabLst/>
                      </a:pPr>
                      <a:r>
                        <a:rPr kumimoji="0" lang="en-US" sz="2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smtClean="0"/>
              <a:t>Greedy Matching Heuristic            </a:t>
            </a:r>
          </a:p>
        </p:txBody>
      </p:sp>
      <p:sp>
        <p:nvSpPr>
          <p:cNvPr id="80899" name="Rectangle 3"/>
          <p:cNvSpPr>
            <a:spLocks noGrp="1" noChangeArrowheads="1"/>
          </p:cNvSpPr>
          <p:nvPr>
            <p:ph sz="quarter" idx="1"/>
          </p:nvPr>
        </p:nvSpPr>
        <p:spPr>
          <a:xfrm>
            <a:off x="457200" y="1600200"/>
            <a:ext cx="8229600" cy="4835525"/>
          </a:xfrm>
        </p:spPr>
        <p:txBody>
          <a:bodyPr/>
          <a:lstStyle/>
          <a:p>
            <a:pPr eaLnBrk="1" hangingPunct="1"/>
            <a:r>
              <a:rPr lang="en-US" sz="2600" smtClean="0"/>
              <a:t>For every slot t</a:t>
            </a:r>
          </a:p>
          <a:p>
            <a:pPr lvl="1" eaLnBrk="1" hangingPunct="1"/>
            <a:r>
              <a:rPr lang="en-US" sz="2300" smtClean="0"/>
              <a:t> Assign umpires to games such that</a:t>
            </a:r>
          </a:p>
          <a:p>
            <a:pPr lvl="2" eaLnBrk="1" hangingPunct="1"/>
            <a:r>
              <a:rPr lang="en-US" smtClean="0"/>
              <a:t>Constraints are satisfied</a:t>
            </a:r>
          </a:p>
          <a:p>
            <a:pPr lvl="2" eaLnBrk="1" hangingPunct="1"/>
            <a:r>
              <a:rPr lang="en-US" smtClean="0"/>
              <a:t>Total travel cost at Slot t is minimized</a:t>
            </a:r>
          </a:p>
          <a:p>
            <a:pPr lvl="2" eaLnBrk="1" hangingPunct="1"/>
            <a:endParaRPr lang="en-US" smtClean="0"/>
          </a:p>
          <a:p>
            <a:pPr eaLnBrk="1" hangingPunct="1"/>
            <a:r>
              <a:rPr lang="en-US" sz="2600" smtClean="0"/>
              <a:t>Perfect Matching Problem on a Bipartite Graph:</a:t>
            </a:r>
          </a:p>
          <a:p>
            <a:pPr lvl="1" eaLnBrk="1" hangingPunct="1"/>
            <a:r>
              <a:rPr lang="en-US" sz="2300" smtClean="0"/>
              <a:t>Partitions: Umpires--Games in slot t</a:t>
            </a:r>
          </a:p>
          <a:p>
            <a:pPr lvl="1" eaLnBrk="1" hangingPunct="1"/>
            <a:r>
              <a:rPr lang="en-US" sz="2300" smtClean="0"/>
              <a:t>Edges: (u,(i,j)) exist if constraints 4&amp;5 are not violated by assigning u to game (i,j) in slot t.</a:t>
            </a:r>
          </a:p>
          <a:p>
            <a:pPr lvl="1" eaLnBrk="1" hangingPunct="1"/>
            <a:r>
              <a:rPr lang="en-US" sz="2300" smtClean="0"/>
              <a:t>Cost of edge (u,(i,j)) = distance(k,i), where k is the venue that u is assigned in slot t-1</a:t>
            </a:r>
          </a:p>
          <a:p>
            <a:pPr lvl="2" eaLnBrk="1" hangingPunct="1"/>
            <a:endParaRPr lang="en-US"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p:txBody>
          <a:bodyPr/>
          <a:lstStyle/>
          <a:p>
            <a:pPr eaLnBrk="1" hangingPunct="1"/>
            <a:r>
              <a:rPr lang="en-US" smtClean="0"/>
              <a:t>4 Team Example</a:t>
            </a:r>
          </a:p>
        </p:txBody>
      </p:sp>
      <p:graphicFrame>
        <p:nvGraphicFramePr>
          <p:cNvPr id="117763" name="Object 2"/>
          <p:cNvGraphicFramePr>
            <a:graphicFrameLocks noChangeAspect="1"/>
          </p:cNvGraphicFramePr>
          <p:nvPr>
            <p:ph sz="half" idx="1"/>
          </p:nvPr>
        </p:nvGraphicFramePr>
        <p:xfrm>
          <a:off x="1143000" y="1773238"/>
          <a:ext cx="2895600" cy="2189162"/>
        </p:xfrm>
        <a:graphic>
          <a:graphicData uri="http://schemas.openxmlformats.org/presentationml/2006/ole">
            <p:oleObj spid="_x0000_s257026" name="Worksheet" r:id="rId4" imgW="1274214" imgH="963157" progId="Excel.Sheet.8">
              <p:embed/>
            </p:oleObj>
          </a:graphicData>
        </a:graphic>
      </p:graphicFrame>
      <p:graphicFrame>
        <p:nvGraphicFramePr>
          <p:cNvPr id="117766" name="Object 4"/>
          <p:cNvGraphicFramePr>
            <a:graphicFrameLocks noChangeAspect="1"/>
          </p:cNvGraphicFramePr>
          <p:nvPr>
            <p:ph sz="quarter" idx="2"/>
          </p:nvPr>
        </p:nvGraphicFramePr>
        <p:xfrm>
          <a:off x="4265613" y="1795463"/>
          <a:ext cx="3355975" cy="2166937"/>
        </p:xfrm>
        <a:graphic>
          <a:graphicData uri="http://schemas.openxmlformats.org/presentationml/2006/ole">
            <p:oleObj spid="_x0000_s257028" name="Worksheet" r:id="rId5" imgW="1828895" imgH="1181148" progId="Excel.Sheet.8">
              <p:embed/>
            </p:oleObj>
          </a:graphicData>
        </a:graphic>
      </p:graphicFrame>
      <p:graphicFrame>
        <p:nvGraphicFramePr>
          <p:cNvPr id="117764" name="Object 3"/>
          <p:cNvGraphicFramePr>
            <a:graphicFrameLocks noChangeAspect="1"/>
          </p:cNvGraphicFramePr>
          <p:nvPr>
            <p:ph sz="quarter" idx="3"/>
          </p:nvPr>
        </p:nvGraphicFramePr>
        <p:xfrm>
          <a:off x="1149350" y="4449763"/>
          <a:ext cx="6421438" cy="1582737"/>
        </p:xfrm>
        <a:graphic>
          <a:graphicData uri="http://schemas.openxmlformats.org/presentationml/2006/ole">
            <p:oleObj spid="_x0000_s257027" name="Worksheet" r:id="rId6" imgW="2750677" imgH="678085" progId="Excel.Sheet.8">
              <p:embed/>
            </p:oleObj>
          </a:graphicData>
        </a:graphic>
      </p:graphicFrame>
      <p:sp>
        <p:nvSpPr>
          <p:cNvPr id="117765" name="Rectangle 5"/>
          <p:cNvSpPr>
            <a:spLocks noChangeArrowheads="1"/>
          </p:cNvSpPr>
          <p:nvPr/>
        </p:nvSpPr>
        <p:spPr bwMode="auto">
          <a:xfrm>
            <a:off x="1905000" y="4495800"/>
            <a:ext cx="7239000" cy="1552575"/>
          </a:xfrm>
          <a:prstGeom prst="rect">
            <a:avLst/>
          </a:prstGeom>
          <a:solidFill>
            <a:schemeClr val="bg1"/>
          </a:solidFill>
          <a:ln w="9525">
            <a:noFill/>
            <a:miter lim="800000"/>
            <a:headEnd/>
            <a:tailEnd/>
          </a:ln>
        </p:spPr>
        <p:txBody>
          <a:bodyPr>
            <a:spAutoFit/>
          </a:bodyPr>
          <a:lstStyle/>
          <a:p>
            <a:pPr marL="342900" indent="-342900" eaLnBrk="0" hangingPunct="0"/>
            <a:r>
              <a:rPr lang="en-US" sz="2400">
                <a:latin typeface="Calisto MT" pitchFamily="18" charset="0"/>
              </a:rPr>
              <a:t>Constraint 4: No umpire is in a home site more than once in any 2 consecutive slots</a:t>
            </a:r>
          </a:p>
          <a:p>
            <a:pPr marL="342900" indent="-342900" eaLnBrk="0" hangingPunct="0"/>
            <a:r>
              <a:rPr lang="en-US" sz="2400">
                <a:latin typeface="Calisto MT" pitchFamily="18" charset="0"/>
              </a:rPr>
              <a:t>Constraint 5: No umpire sees a team more than once in any  1   consecutive slots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17763"/>
                                        </p:tgtEl>
                                      </p:cBhvr>
                                    </p:animEffect>
                                    <p:set>
                                      <p:cBhvr>
                                        <p:cTn id="7" dur="1" fill="hold">
                                          <p:stCondLst>
                                            <p:cond delay="499"/>
                                          </p:stCondLst>
                                        </p:cTn>
                                        <p:tgtEl>
                                          <p:spTgt spid="117763"/>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117764"/>
                                        </p:tgtEl>
                                      </p:cBhvr>
                                    </p:animEffect>
                                    <p:set>
                                      <p:cBhvr>
                                        <p:cTn id="10" dur="1" fill="hold">
                                          <p:stCondLst>
                                            <p:cond delay="499"/>
                                          </p:stCondLst>
                                        </p:cTn>
                                        <p:tgtEl>
                                          <p:spTgt spid="117764"/>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117766"/>
                                        </p:tgtEl>
                                      </p:cBhvr>
                                    </p:animEffect>
                                    <p:set>
                                      <p:cBhvr>
                                        <p:cTn id="13" dur="1" fill="hold">
                                          <p:stCondLst>
                                            <p:cond delay="499"/>
                                          </p:stCondLst>
                                        </p:cTn>
                                        <p:tgtEl>
                                          <p:spTgt spid="117766"/>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177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pPr eaLnBrk="1" hangingPunct="1"/>
            <a:r>
              <a:rPr lang="en-US" smtClean="0"/>
              <a:t>4 Team Example</a:t>
            </a:r>
          </a:p>
        </p:txBody>
      </p:sp>
      <p:graphicFrame>
        <p:nvGraphicFramePr>
          <p:cNvPr id="3074" name="Object 2"/>
          <p:cNvGraphicFramePr>
            <a:graphicFrameLocks noChangeAspect="1"/>
          </p:cNvGraphicFramePr>
          <p:nvPr>
            <p:ph sz="half" idx="1"/>
          </p:nvPr>
        </p:nvGraphicFramePr>
        <p:xfrm>
          <a:off x="1143000" y="1773238"/>
          <a:ext cx="2895600" cy="2189162"/>
        </p:xfrm>
        <a:graphic>
          <a:graphicData uri="http://schemas.openxmlformats.org/presentationml/2006/ole">
            <p:oleObj spid="_x0000_s258050" name="Worksheet" r:id="rId4" imgW="1274214" imgH="963157" progId="Excel.Sheet.8">
              <p:embed/>
            </p:oleObj>
          </a:graphicData>
        </a:graphic>
      </p:graphicFrame>
      <p:graphicFrame>
        <p:nvGraphicFramePr>
          <p:cNvPr id="3076" name="Object 4"/>
          <p:cNvGraphicFramePr>
            <a:graphicFrameLocks noChangeAspect="1"/>
          </p:cNvGraphicFramePr>
          <p:nvPr>
            <p:ph sz="quarter" idx="2"/>
          </p:nvPr>
        </p:nvGraphicFramePr>
        <p:xfrm>
          <a:off x="4265613" y="1795463"/>
          <a:ext cx="3355975" cy="2166937"/>
        </p:xfrm>
        <a:graphic>
          <a:graphicData uri="http://schemas.openxmlformats.org/presentationml/2006/ole">
            <p:oleObj spid="_x0000_s258052" name="Worksheet" r:id="rId5" imgW="1828895" imgH="1181148" progId="Excel.Sheet.8">
              <p:embed/>
            </p:oleObj>
          </a:graphicData>
        </a:graphic>
      </p:graphicFrame>
      <p:graphicFrame>
        <p:nvGraphicFramePr>
          <p:cNvPr id="3075" name="Object 3"/>
          <p:cNvGraphicFramePr>
            <a:graphicFrameLocks noChangeAspect="1"/>
          </p:cNvGraphicFramePr>
          <p:nvPr>
            <p:ph sz="quarter" idx="3"/>
          </p:nvPr>
        </p:nvGraphicFramePr>
        <p:xfrm>
          <a:off x="1149350" y="4449763"/>
          <a:ext cx="6421438" cy="1582737"/>
        </p:xfrm>
        <a:graphic>
          <a:graphicData uri="http://schemas.openxmlformats.org/presentationml/2006/ole">
            <p:oleObj spid="_x0000_s258051" name="Worksheet" r:id="rId6" imgW="2750677" imgH="678085" progId="Excel.Sheet.8">
              <p:embed/>
            </p:oleObj>
          </a:graphicData>
        </a:graphic>
      </p:graphicFrame>
      <p:sp>
        <p:nvSpPr>
          <p:cNvPr id="3078" name="Text Box 5"/>
          <p:cNvSpPr txBox="1">
            <a:spLocks noChangeArrowheads="1"/>
          </p:cNvSpPr>
          <p:nvPr/>
        </p:nvSpPr>
        <p:spPr bwMode="auto">
          <a:xfrm>
            <a:off x="5257800" y="228600"/>
            <a:ext cx="2565400" cy="366713"/>
          </a:xfrm>
          <a:prstGeom prst="rect">
            <a:avLst/>
          </a:prstGeom>
          <a:noFill/>
          <a:ln w="9525">
            <a:noFill/>
            <a:miter lim="800000"/>
            <a:headEnd/>
            <a:tailEnd/>
          </a:ln>
        </p:spPr>
        <p:txBody>
          <a:bodyPr wrap="none">
            <a:spAutoFit/>
          </a:bodyPr>
          <a:lstStyle/>
          <a:p>
            <a:pPr eaLnBrk="0" hangingPunct="0"/>
            <a:r>
              <a:rPr lang="en-US"/>
              <a:t>n - d</a:t>
            </a:r>
            <a:r>
              <a:rPr lang="en-US" baseline="-25000"/>
              <a:t>1</a:t>
            </a:r>
            <a:r>
              <a:rPr lang="en-US"/>
              <a:t> = 2; </a:t>
            </a:r>
            <a:r>
              <a:rPr lang="en-US">
                <a:latin typeface="WP MathExtendedA" pitchFamily="2" charset="2"/>
              </a:rPr>
              <a:t>F</a:t>
            </a:r>
            <a:r>
              <a:rPr lang="en-US"/>
              <a:t>n/2</a:t>
            </a:r>
            <a:r>
              <a:rPr lang="en-US">
                <a:latin typeface="WP MathExtendedA" pitchFamily="2" charset="2"/>
              </a:rPr>
              <a:t>L</a:t>
            </a:r>
            <a:r>
              <a:rPr lang="en-US"/>
              <a:t>- d</a:t>
            </a:r>
            <a:r>
              <a:rPr lang="en-US" baseline="-25000"/>
              <a:t>2</a:t>
            </a:r>
            <a:r>
              <a:rPr lang="en-US"/>
              <a:t> = 1</a:t>
            </a:r>
            <a:r>
              <a:rPr lang="en-US">
                <a:latin typeface="WP MathExtendedA" pitchFamily="2" charset="2"/>
              </a:rPr>
              <a:t> </a:t>
            </a:r>
            <a:r>
              <a:rPr lang="en-US"/>
              <a:t>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p:txBody>
          <a:bodyPr/>
          <a:lstStyle/>
          <a:p>
            <a:pPr eaLnBrk="1" hangingPunct="1"/>
            <a:r>
              <a:rPr lang="en-US" smtClean="0"/>
              <a:t>4 Team Example</a:t>
            </a:r>
          </a:p>
        </p:txBody>
      </p:sp>
      <p:graphicFrame>
        <p:nvGraphicFramePr>
          <p:cNvPr id="4098" name="Object 2"/>
          <p:cNvGraphicFramePr>
            <a:graphicFrameLocks noChangeAspect="1"/>
          </p:cNvGraphicFramePr>
          <p:nvPr>
            <p:ph sz="half" idx="1"/>
          </p:nvPr>
        </p:nvGraphicFramePr>
        <p:xfrm>
          <a:off x="1143000" y="1773238"/>
          <a:ext cx="2895600" cy="2189162"/>
        </p:xfrm>
        <a:graphic>
          <a:graphicData uri="http://schemas.openxmlformats.org/presentationml/2006/ole">
            <p:oleObj spid="_x0000_s259074" name="Worksheet" r:id="rId3" imgW="1274214" imgH="963157" progId="Excel.Sheet.8">
              <p:embed/>
            </p:oleObj>
          </a:graphicData>
        </a:graphic>
      </p:graphicFrame>
      <p:graphicFrame>
        <p:nvGraphicFramePr>
          <p:cNvPr id="4100" name="Object 4"/>
          <p:cNvGraphicFramePr>
            <a:graphicFrameLocks noChangeAspect="1"/>
          </p:cNvGraphicFramePr>
          <p:nvPr>
            <p:ph sz="quarter" idx="2"/>
          </p:nvPr>
        </p:nvGraphicFramePr>
        <p:xfrm>
          <a:off x="4265613" y="1795463"/>
          <a:ext cx="3355975" cy="2166937"/>
        </p:xfrm>
        <a:graphic>
          <a:graphicData uri="http://schemas.openxmlformats.org/presentationml/2006/ole">
            <p:oleObj spid="_x0000_s259076" name="Worksheet" r:id="rId4" imgW="1828895" imgH="1181148" progId="Excel.Sheet.8">
              <p:embed/>
            </p:oleObj>
          </a:graphicData>
        </a:graphic>
      </p:graphicFrame>
      <p:graphicFrame>
        <p:nvGraphicFramePr>
          <p:cNvPr id="4099" name="Object 3"/>
          <p:cNvGraphicFramePr>
            <a:graphicFrameLocks noChangeAspect="1"/>
          </p:cNvGraphicFramePr>
          <p:nvPr>
            <p:ph sz="quarter" idx="3"/>
          </p:nvPr>
        </p:nvGraphicFramePr>
        <p:xfrm>
          <a:off x="1189038" y="4456113"/>
          <a:ext cx="6326187" cy="1558925"/>
        </p:xfrm>
        <a:graphic>
          <a:graphicData uri="http://schemas.openxmlformats.org/presentationml/2006/ole">
            <p:oleObj spid="_x0000_s259075" name="Worksheet" r:id="rId5" imgW="2750677" imgH="678085" progId="Excel.Sheet.8">
              <p:embed/>
            </p:oleObj>
          </a:graphicData>
        </a:graphic>
      </p:graphicFrame>
      <p:sp>
        <p:nvSpPr>
          <p:cNvPr id="4102" name="Text Box 5"/>
          <p:cNvSpPr txBox="1">
            <a:spLocks noChangeArrowheads="1"/>
          </p:cNvSpPr>
          <p:nvPr/>
        </p:nvSpPr>
        <p:spPr bwMode="auto">
          <a:xfrm>
            <a:off x="5257800" y="228600"/>
            <a:ext cx="2565400" cy="366713"/>
          </a:xfrm>
          <a:prstGeom prst="rect">
            <a:avLst/>
          </a:prstGeom>
          <a:noFill/>
          <a:ln w="9525">
            <a:noFill/>
            <a:miter lim="800000"/>
            <a:headEnd/>
            <a:tailEnd/>
          </a:ln>
        </p:spPr>
        <p:txBody>
          <a:bodyPr wrap="none">
            <a:spAutoFit/>
          </a:bodyPr>
          <a:lstStyle/>
          <a:p>
            <a:pPr eaLnBrk="0" hangingPunct="0"/>
            <a:r>
              <a:rPr lang="en-US"/>
              <a:t>n - d</a:t>
            </a:r>
            <a:r>
              <a:rPr lang="en-US" baseline="-25000"/>
              <a:t>1</a:t>
            </a:r>
            <a:r>
              <a:rPr lang="en-US"/>
              <a:t> = 2; </a:t>
            </a:r>
            <a:r>
              <a:rPr lang="en-US">
                <a:latin typeface="WP MathExtendedA" pitchFamily="2" charset="2"/>
              </a:rPr>
              <a:t>F</a:t>
            </a:r>
            <a:r>
              <a:rPr lang="en-US"/>
              <a:t>n/2</a:t>
            </a:r>
            <a:r>
              <a:rPr lang="en-US">
                <a:latin typeface="WP MathExtendedA" pitchFamily="2" charset="2"/>
              </a:rPr>
              <a:t>L</a:t>
            </a:r>
            <a:r>
              <a:rPr lang="en-US"/>
              <a:t>- d</a:t>
            </a:r>
            <a:r>
              <a:rPr lang="en-US" baseline="-25000"/>
              <a:t>2</a:t>
            </a:r>
            <a:r>
              <a:rPr lang="en-US"/>
              <a:t> = 1</a:t>
            </a:r>
            <a:r>
              <a:rPr lang="en-US">
                <a:latin typeface="WP MathExtendedA" pitchFamily="2" charset="2"/>
              </a:rPr>
              <a:t> </a:t>
            </a:r>
            <a:r>
              <a:rPr lang="en-US"/>
              <a:t>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pPr eaLnBrk="1" hangingPunct="1"/>
            <a:r>
              <a:rPr lang="en-US" smtClean="0"/>
              <a:t>4 Team Example</a:t>
            </a:r>
          </a:p>
        </p:txBody>
      </p:sp>
      <p:graphicFrame>
        <p:nvGraphicFramePr>
          <p:cNvPr id="5122" name="Object 2"/>
          <p:cNvGraphicFramePr>
            <a:graphicFrameLocks noChangeAspect="1"/>
          </p:cNvGraphicFramePr>
          <p:nvPr>
            <p:ph sz="half" idx="1"/>
          </p:nvPr>
        </p:nvGraphicFramePr>
        <p:xfrm>
          <a:off x="1143000" y="1773238"/>
          <a:ext cx="2895600" cy="2189162"/>
        </p:xfrm>
        <a:graphic>
          <a:graphicData uri="http://schemas.openxmlformats.org/presentationml/2006/ole">
            <p:oleObj spid="_x0000_s260098" name="Worksheet" r:id="rId4" imgW="1274214" imgH="963157" progId="Excel.Sheet.8">
              <p:embed/>
            </p:oleObj>
          </a:graphicData>
        </a:graphic>
      </p:graphicFrame>
      <p:graphicFrame>
        <p:nvGraphicFramePr>
          <p:cNvPr id="5124" name="Object 4"/>
          <p:cNvGraphicFramePr>
            <a:graphicFrameLocks noChangeAspect="1"/>
          </p:cNvGraphicFramePr>
          <p:nvPr>
            <p:ph sz="quarter" idx="2"/>
          </p:nvPr>
        </p:nvGraphicFramePr>
        <p:xfrm>
          <a:off x="4265613" y="1795463"/>
          <a:ext cx="3355975" cy="2166937"/>
        </p:xfrm>
        <a:graphic>
          <a:graphicData uri="http://schemas.openxmlformats.org/presentationml/2006/ole">
            <p:oleObj spid="_x0000_s260100" name="Worksheet" r:id="rId5" imgW="1828895" imgH="1181148" progId="Excel.Sheet.8">
              <p:embed/>
            </p:oleObj>
          </a:graphicData>
        </a:graphic>
      </p:graphicFrame>
      <p:graphicFrame>
        <p:nvGraphicFramePr>
          <p:cNvPr id="5123" name="Object 3"/>
          <p:cNvGraphicFramePr>
            <a:graphicFrameLocks noChangeAspect="1"/>
          </p:cNvGraphicFramePr>
          <p:nvPr>
            <p:ph sz="quarter" idx="3"/>
          </p:nvPr>
        </p:nvGraphicFramePr>
        <p:xfrm>
          <a:off x="1149350" y="4449763"/>
          <a:ext cx="6421438" cy="1582737"/>
        </p:xfrm>
        <a:graphic>
          <a:graphicData uri="http://schemas.openxmlformats.org/presentationml/2006/ole">
            <p:oleObj spid="_x0000_s260099" name="Worksheet" r:id="rId6" imgW="2750677" imgH="678085" progId="Excel.Sheet.8">
              <p:embed/>
            </p:oleObj>
          </a:graphicData>
        </a:graphic>
      </p:graphicFrame>
      <p:sp>
        <p:nvSpPr>
          <p:cNvPr id="5126" name="Text Box 5"/>
          <p:cNvSpPr txBox="1">
            <a:spLocks noChangeArrowheads="1"/>
          </p:cNvSpPr>
          <p:nvPr/>
        </p:nvSpPr>
        <p:spPr bwMode="auto">
          <a:xfrm>
            <a:off x="5257800" y="228600"/>
            <a:ext cx="2565400" cy="366713"/>
          </a:xfrm>
          <a:prstGeom prst="rect">
            <a:avLst/>
          </a:prstGeom>
          <a:noFill/>
          <a:ln w="9525">
            <a:noFill/>
            <a:miter lim="800000"/>
            <a:headEnd/>
            <a:tailEnd/>
          </a:ln>
        </p:spPr>
        <p:txBody>
          <a:bodyPr wrap="none">
            <a:spAutoFit/>
          </a:bodyPr>
          <a:lstStyle/>
          <a:p>
            <a:pPr eaLnBrk="0" hangingPunct="0"/>
            <a:r>
              <a:rPr lang="en-US"/>
              <a:t>n - d</a:t>
            </a:r>
            <a:r>
              <a:rPr lang="en-US" baseline="-25000"/>
              <a:t>1</a:t>
            </a:r>
            <a:r>
              <a:rPr lang="en-US"/>
              <a:t> = 2; </a:t>
            </a:r>
            <a:r>
              <a:rPr lang="en-US">
                <a:latin typeface="WP MathExtendedA" pitchFamily="2" charset="2"/>
              </a:rPr>
              <a:t>F</a:t>
            </a:r>
            <a:r>
              <a:rPr lang="en-US"/>
              <a:t>n/2</a:t>
            </a:r>
            <a:r>
              <a:rPr lang="en-US">
                <a:latin typeface="WP MathExtendedA" pitchFamily="2" charset="2"/>
              </a:rPr>
              <a:t>L</a:t>
            </a:r>
            <a:r>
              <a:rPr lang="en-US"/>
              <a:t>- d</a:t>
            </a:r>
            <a:r>
              <a:rPr lang="en-US" baseline="-25000"/>
              <a:t>2</a:t>
            </a:r>
            <a:r>
              <a:rPr lang="en-US"/>
              <a:t> = 1</a:t>
            </a:r>
            <a:r>
              <a:rPr lang="en-US">
                <a:latin typeface="WP MathExtendedA" pitchFamily="2" charset="2"/>
              </a:rPr>
              <a:t> </a:t>
            </a:r>
            <a:r>
              <a:rPr lang="en-US"/>
              <a:t> </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smtClean="0"/>
              <a:t>Matching Problem at Slot 2</a:t>
            </a:r>
          </a:p>
        </p:txBody>
      </p:sp>
      <p:grpSp>
        <p:nvGrpSpPr>
          <p:cNvPr id="2" name="Group 3"/>
          <p:cNvGrpSpPr>
            <a:grpSpLocks/>
          </p:cNvGrpSpPr>
          <p:nvPr/>
        </p:nvGrpSpPr>
        <p:grpSpPr bwMode="auto">
          <a:xfrm>
            <a:off x="1828800" y="1905000"/>
            <a:ext cx="1000125" cy="914400"/>
            <a:chOff x="960" y="864"/>
            <a:chExt cx="630" cy="576"/>
          </a:xfrm>
        </p:grpSpPr>
        <p:sp>
          <p:nvSpPr>
            <p:cNvPr id="81941" name="Oval 4"/>
            <p:cNvSpPr>
              <a:spLocks noChangeArrowheads="1"/>
            </p:cNvSpPr>
            <p:nvPr/>
          </p:nvSpPr>
          <p:spPr bwMode="auto">
            <a:xfrm>
              <a:off x="1008" y="864"/>
              <a:ext cx="576" cy="576"/>
            </a:xfrm>
            <a:prstGeom prst="ellipse">
              <a:avLst/>
            </a:prstGeom>
            <a:noFill/>
            <a:ln w="9525">
              <a:solidFill>
                <a:schemeClr val="tx1"/>
              </a:solidFill>
              <a:round/>
              <a:headEnd/>
              <a:tailEnd/>
            </a:ln>
          </p:spPr>
          <p:txBody>
            <a:bodyPr wrap="none" anchor="ctr"/>
            <a:lstStyle/>
            <a:p>
              <a:endParaRPr lang="en-US"/>
            </a:p>
          </p:txBody>
        </p:sp>
        <p:sp>
          <p:nvSpPr>
            <p:cNvPr id="81942" name="Text Box 5"/>
            <p:cNvSpPr txBox="1">
              <a:spLocks noChangeArrowheads="1"/>
            </p:cNvSpPr>
            <p:nvPr/>
          </p:nvSpPr>
          <p:spPr bwMode="auto">
            <a:xfrm>
              <a:off x="960" y="1025"/>
              <a:ext cx="630" cy="221"/>
            </a:xfrm>
            <a:prstGeom prst="rect">
              <a:avLst/>
            </a:prstGeom>
            <a:noFill/>
            <a:ln w="9525">
              <a:noFill/>
              <a:miter lim="800000"/>
              <a:headEnd/>
              <a:tailEnd/>
            </a:ln>
          </p:spPr>
          <p:txBody>
            <a:bodyPr wrap="none">
              <a:spAutoFit/>
            </a:bodyPr>
            <a:lstStyle/>
            <a:p>
              <a:r>
                <a:rPr lang="en-US" sz="1700"/>
                <a:t>Umpire1</a:t>
              </a:r>
            </a:p>
          </p:txBody>
        </p:sp>
      </p:grpSp>
      <p:grpSp>
        <p:nvGrpSpPr>
          <p:cNvPr id="3" name="Group 6"/>
          <p:cNvGrpSpPr>
            <a:grpSpLocks/>
          </p:cNvGrpSpPr>
          <p:nvPr/>
        </p:nvGrpSpPr>
        <p:grpSpPr bwMode="auto">
          <a:xfrm>
            <a:off x="1828800" y="2971800"/>
            <a:ext cx="1000125" cy="914400"/>
            <a:chOff x="960" y="864"/>
            <a:chExt cx="630" cy="576"/>
          </a:xfrm>
        </p:grpSpPr>
        <p:sp>
          <p:nvSpPr>
            <p:cNvPr id="81939" name="Oval 7"/>
            <p:cNvSpPr>
              <a:spLocks noChangeArrowheads="1"/>
            </p:cNvSpPr>
            <p:nvPr/>
          </p:nvSpPr>
          <p:spPr bwMode="auto">
            <a:xfrm>
              <a:off x="1008" y="864"/>
              <a:ext cx="576" cy="576"/>
            </a:xfrm>
            <a:prstGeom prst="ellipse">
              <a:avLst/>
            </a:prstGeom>
            <a:noFill/>
            <a:ln w="9525">
              <a:solidFill>
                <a:schemeClr val="tx1"/>
              </a:solidFill>
              <a:round/>
              <a:headEnd/>
              <a:tailEnd/>
            </a:ln>
          </p:spPr>
          <p:txBody>
            <a:bodyPr wrap="none" anchor="ctr"/>
            <a:lstStyle/>
            <a:p>
              <a:endParaRPr lang="en-US"/>
            </a:p>
          </p:txBody>
        </p:sp>
        <p:sp>
          <p:nvSpPr>
            <p:cNvPr id="81940" name="Text Box 8"/>
            <p:cNvSpPr txBox="1">
              <a:spLocks noChangeArrowheads="1"/>
            </p:cNvSpPr>
            <p:nvPr/>
          </p:nvSpPr>
          <p:spPr bwMode="auto">
            <a:xfrm>
              <a:off x="960" y="1025"/>
              <a:ext cx="630" cy="221"/>
            </a:xfrm>
            <a:prstGeom prst="rect">
              <a:avLst/>
            </a:prstGeom>
            <a:noFill/>
            <a:ln w="9525">
              <a:noFill/>
              <a:miter lim="800000"/>
              <a:headEnd/>
              <a:tailEnd/>
            </a:ln>
          </p:spPr>
          <p:txBody>
            <a:bodyPr wrap="none">
              <a:spAutoFit/>
            </a:bodyPr>
            <a:lstStyle/>
            <a:p>
              <a:r>
                <a:rPr lang="en-US" sz="1700"/>
                <a:t>Umpire2</a:t>
              </a:r>
            </a:p>
          </p:txBody>
        </p:sp>
      </p:grpSp>
      <p:grpSp>
        <p:nvGrpSpPr>
          <p:cNvPr id="4" name="Group 9"/>
          <p:cNvGrpSpPr>
            <a:grpSpLocks/>
          </p:cNvGrpSpPr>
          <p:nvPr/>
        </p:nvGrpSpPr>
        <p:grpSpPr bwMode="auto">
          <a:xfrm>
            <a:off x="4572000" y="1905000"/>
            <a:ext cx="990600" cy="914400"/>
            <a:chOff x="960" y="864"/>
            <a:chExt cx="624" cy="576"/>
          </a:xfrm>
        </p:grpSpPr>
        <p:sp>
          <p:nvSpPr>
            <p:cNvPr id="81937" name="Oval 10"/>
            <p:cNvSpPr>
              <a:spLocks noChangeArrowheads="1"/>
            </p:cNvSpPr>
            <p:nvPr/>
          </p:nvSpPr>
          <p:spPr bwMode="auto">
            <a:xfrm>
              <a:off x="1008" y="864"/>
              <a:ext cx="576" cy="576"/>
            </a:xfrm>
            <a:prstGeom prst="ellipse">
              <a:avLst/>
            </a:prstGeom>
            <a:noFill/>
            <a:ln w="9525">
              <a:solidFill>
                <a:schemeClr val="tx1"/>
              </a:solidFill>
              <a:round/>
              <a:headEnd/>
              <a:tailEnd/>
            </a:ln>
          </p:spPr>
          <p:txBody>
            <a:bodyPr wrap="none" anchor="ctr"/>
            <a:lstStyle/>
            <a:p>
              <a:endParaRPr lang="en-US"/>
            </a:p>
          </p:txBody>
        </p:sp>
        <p:sp>
          <p:nvSpPr>
            <p:cNvPr id="81938" name="Text Box 11"/>
            <p:cNvSpPr txBox="1">
              <a:spLocks noChangeArrowheads="1"/>
            </p:cNvSpPr>
            <p:nvPr/>
          </p:nvSpPr>
          <p:spPr bwMode="auto">
            <a:xfrm>
              <a:off x="960" y="1017"/>
              <a:ext cx="532" cy="231"/>
            </a:xfrm>
            <a:prstGeom prst="rect">
              <a:avLst/>
            </a:prstGeom>
            <a:noFill/>
            <a:ln w="9525">
              <a:noFill/>
              <a:miter lim="800000"/>
              <a:headEnd/>
              <a:tailEnd/>
            </a:ln>
          </p:spPr>
          <p:txBody>
            <a:bodyPr wrap="none">
              <a:spAutoFit/>
            </a:bodyPr>
            <a:lstStyle/>
            <a:p>
              <a:r>
                <a:rPr lang="en-US"/>
                <a:t>   (1,2)</a:t>
              </a:r>
            </a:p>
          </p:txBody>
        </p:sp>
      </p:grpSp>
      <p:grpSp>
        <p:nvGrpSpPr>
          <p:cNvPr id="5" name="Group 12"/>
          <p:cNvGrpSpPr>
            <a:grpSpLocks/>
          </p:cNvGrpSpPr>
          <p:nvPr/>
        </p:nvGrpSpPr>
        <p:grpSpPr bwMode="auto">
          <a:xfrm>
            <a:off x="4572000" y="3048000"/>
            <a:ext cx="990600" cy="914400"/>
            <a:chOff x="960" y="864"/>
            <a:chExt cx="624" cy="576"/>
          </a:xfrm>
        </p:grpSpPr>
        <p:sp>
          <p:nvSpPr>
            <p:cNvPr id="81935" name="Oval 13"/>
            <p:cNvSpPr>
              <a:spLocks noChangeArrowheads="1"/>
            </p:cNvSpPr>
            <p:nvPr/>
          </p:nvSpPr>
          <p:spPr bwMode="auto">
            <a:xfrm>
              <a:off x="1008" y="864"/>
              <a:ext cx="576" cy="576"/>
            </a:xfrm>
            <a:prstGeom prst="ellipse">
              <a:avLst/>
            </a:prstGeom>
            <a:noFill/>
            <a:ln w="9525">
              <a:solidFill>
                <a:schemeClr val="tx1"/>
              </a:solidFill>
              <a:round/>
              <a:headEnd/>
              <a:tailEnd/>
            </a:ln>
          </p:spPr>
          <p:txBody>
            <a:bodyPr wrap="none" anchor="ctr"/>
            <a:lstStyle/>
            <a:p>
              <a:endParaRPr lang="en-US"/>
            </a:p>
          </p:txBody>
        </p:sp>
        <p:sp>
          <p:nvSpPr>
            <p:cNvPr id="81936" name="Text Box 14"/>
            <p:cNvSpPr txBox="1">
              <a:spLocks noChangeArrowheads="1"/>
            </p:cNvSpPr>
            <p:nvPr/>
          </p:nvSpPr>
          <p:spPr bwMode="auto">
            <a:xfrm>
              <a:off x="960" y="1017"/>
              <a:ext cx="532" cy="231"/>
            </a:xfrm>
            <a:prstGeom prst="rect">
              <a:avLst/>
            </a:prstGeom>
            <a:noFill/>
            <a:ln w="9525">
              <a:noFill/>
              <a:miter lim="800000"/>
              <a:headEnd/>
              <a:tailEnd/>
            </a:ln>
          </p:spPr>
          <p:txBody>
            <a:bodyPr wrap="none">
              <a:spAutoFit/>
            </a:bodyPr>
            <a:lstStyle/>
            <a:p>
              <a:r>
                <a:rPr lang="en-US"/>
                <a:t>   (3,4)</a:t>
              </a:r>
            </a:p>
          </p:txBody>
        </p:sp>
      </p:grpSp>
      <p:sp>
        <p:nvSpPr>
          <p:cNvPr id="81927" name="Line 15"/>
          <p:cNvSpPr>
            <a:spLocks noChangeShapeType="1"/>
          </p:cNvSpPr>
          <p:nvPr/>
        </p:nvSpPr>
        <p:spPr bwMode="auto">
          <a:xfrm>
            <a:off x="2819400" y="2438400"/>
            <a:ext cx="1828800" cy="990600"/>
          </a:xfrm>
          <a:prstGeom prst="line">
            <a:avLst/>
          </a:prstGeom>
          <a:noFill/>
          <a:ln w="9525">
            <a:solidFill>
              <a:schemeClr val="tx1"/>
            </a:solidFill>
            <a:round/>
            <a:headEnd/>
            <a:tailEnd/>
          </a:ln>
        </p:spPr>
        <p:txBody>
          <a:bodyPr/>
          <a:lstStyle/>
          <a:p>
            <a:endParaRPr lang="en-US"/>
          </a:p>
        </p:txBody>
      </p:sp>
      <p:sp>
        <p:nvSpPr>
          <p:cNvPr id="81928" name="Line 16"/>
          <p:cNvSpPr>
            <a:spLocks noChangeShapeType="1"/>
          </p:cNvSpPr>
          <p:nvPr/>
        </p:nvSpPr>
        <p:spPr bwMode="auto">
          <a:xfrm flipV="1">
            <a:off x="2819400" y="2362200"/>
            <a:ext cx="1828800" cy="1143000"/>
          </a:xfrm>
          <a:prstGeom prst="line">
            <a:avLst/>
          </a:prstGeom>
          <a:noFill/>
          <a:ln w="9525">
            <a:solidFill>
              <a:schemeClr val="tx1"/>
            </a:solidFill>
            <a:round/>
            <a:headEnd/>
            <a:tailEnd/>
          </a:ln>
        </p:spPr>
        <p:txBody>
          <a:bodyPr/>
          <a:lstStyle/>
          <a:p>
            <a:endParaRPr lang="en-US"/>
          </a:p>
        </p:txBody>
      </p:sp>
      <p:sp>
        <p:nvSpPr>
          <p:cNvPr id="81929" name="Line 17"/>
          <p:cNvSpPr>
            <a:spLocks noChangeShapeType="1"/>
          </p:cNvSpPr>
          <p:nvPr/>
        </p:nvSpPr>
        <p:spPr bwMode="auto">
          <a:xfrm flipV="1">
            <a:off x="2819400" y="3429000"/>
            <a:ext cx="1828800" cy="76200"/>
          </a:xfrm>
          <a:prstGeom prst="line">
            <a:avLst/>
          </a:prstGeom>
          <a:noFill/>
          <a:ln w="9525">
            <a:solidFill>
              <a:schemeClr val="tx1"/>
            </a:solidFill>
            <a:round/>
            <a:headEnd/>
            <a:tailEnd/>
          </a:ln>
        </p:spPr>
        <p:txBody>
          <a:bodyPr/>
          <a:lstStyle/>
          <a:p>
            <a:endParaRPr lang="en-US"/>
          </a:p>
        </p:txBody>
      </p:sp>
      <p:sp>
        <p:nvSpPr>
          <p:cNvPr id="81930" name="Text Box 18"/>
          <p:cNvSpPr txBox="1">
            <a:spLocks noChangeArrowheads="1"/>
          </p:cNvSpPr>
          <p:nvPr/>
        </p:nvSpPr>
        <p:spPr bwMode="auto">
          <a:xfrm>
            <a:off x="2955925" y="2171700"/>
            <a:ext cx="531813" cy="366713"/>
          </a:xfrm>
          <a:prstGeom prst="rect">
            <a:avLst/>
          </a:prstGeom>
          <a:noFill/>
          <a:ln w="9525">
            <a:noFill/>
            <a:miter lim="800000"/>
            <a:headEnd/>
            <a:tailEnd/>
          </a:ln>
        </p:spPr>
        <p:txBody>
          <a:bodyPr wrap="none">
            <a:spAutoFit/>
          </a:bodyPr>
          <a:lstStyle/>
          <a:p>
            <a:pPr eaLnBrk="0" hangingPunct="0"/>
            <a:r>
              <a:rPr lang="en-US">
                <a:latin typeface="Calisto MT" pitchFamily="18" charset="0"/>
              </a:rPr>
              <a:t>665</a:t>
            </a:r>
          </a:p>
        </p:txBody>
      </p:sp>
      <p:sp>
        <p:nvSpPr>
          <p:cNvPr id="81931" name="Text Box 19"/>
          <p:cNvSpPr txBox="1">
            <a:spLocks noChangeArrowheads="1"/>
          </p:cNvSpPr>
          <p:nvPr/>
        </p:nvSpPr>
        <p:spPr bwMode="auto">
          <a:xfrm>
            <a:off x="3429000" y="3429000"/>
            <a:ext cx="415925" cy="366713"/>
          </a:xfrm>
          <a:prstGeom prst="rect">
            <a:avLst/>
          </a:prstGeom>
          <a:noFill/>
          <a:ln w="9525">
            <a:noFill/>
            <a:miter lim="800000"/>
            <a:headEnd/>
            <a:tailEnd/>
          </a:ln>
        </p:spPr>
        <p:txBody>
          <a:bodyPr wrap="none">
            <a:spAutoFit/>
          </a:bodyPr>
          <a:lstStyle/>
          <a:p>
            <a:pPr eaLnBrk="0" hangingPunct="0"/>
            <a:r>
              <a:rPr lang="en-US">
                <a:latin typeface="Calisto MT" pitchFamily="18" charset="0"/>
              </a:rPr>
              <a:t>80</a:t>
            </a:r>
          </a:p>
        </p:txBody>
      </p:sp>
      <p:sp>
        <p:nvSpPr>
          <p:cNvPr id="81932" name="Text Box 20"/>
          <p:cNvSpPr txBox="1">
            <a:spLocks noChangeArrowheads="1"/>
          </p:cNvSpPr>
          <p:nvPr/>
        </p:nvSpPr>
        <p:spPr bwMode="auto">
          <a:xfrm>
            <a:off x="3962400" y="2286000"/>
            <a:ext cx="531813" cy="366713"/>
          </a:xfrm>
          <a:prstGeom prst="rect">
            <a:avLst/>
          </a:prstGeom>
          <a:noFill/>
          <a:ln w="9525">
            <a:noFill/>
            <a:miter lim="800000"/>
            <a:headEnd/>
            <a:tailEnd/>
          </a:ln>
        </p:spPr>
        <p:txBody>
          <a:bodyPr wrap="none">
            <a:spAutoFit/>
          </a:bodyPr>
          <a:lstStyle/>
          <a:p>
            <a:pPr eaLnBrk="0" hangingPunct="0"/>
            <a:r>
              <a:rPr lang="en-US">
                <a:latin typeface="Calisto MT" pitchFamily="18" charset="0"/>
              </a:rPr>
              <a:t>745</a:t>
            </a:r>
          </a:p>
        </p:txBody>
      </p:sp>
      <p:sp>
        <p:nvSpPr>
          <p:cNvPr id="124949" name="Line 21"/>
          <p:cNvSpPr>
            <a:spLocks noChangeShapeType="1"/>
          </p:cNvSpPr>
          <p:nvPr/>
        </p:nvSpPr>
        <p:spPr bwMode="auto">
          <a:xfrm>
            <a:off x="2819400" y="2438400"/>
            <a:ext cx="1828800" cy="990600"/>
          </a:xfrm>
          <a:prstGeom prst="line">
            <a:avLst/>
          </a:prstGeom>
          <a:noFill/>
          <a:ln w="34925">
            <a:solidFill>
              <a:srgbClr val="FF0000"/>
            </a:solidFill>
            <a:round/>
            <a:headEnd/>
            <a:tailEnd/>
          </a:ln>
        </p:spPr>
        <p:txBody>
          <a:bodyPr/>
          <a:lstStyle/>
          <a:p>
            <a:endParaRPr lang="en-US"/>
          </a:p>
        </p:txBody>
      </p:sp>
      <p:sp>
        <p:nvSpPr>
          <p:cNvPr id="124950" name="Line 22"/>
          <p:cNvSpPr>
            <a:spLocks noChangeShapeType="1"/>
          </p:cNvSpPr>
          <p:nvPr/>
        </p:nvSpPr>
        <p:spPr bwMode="auto">
          <a:xfrm flipV="1">
            <a:off x="2819400" y="2362200"/>
            <a:ext cx="1828800" cy="1143000"/>
          </a:xfrm>
          <a:prstGeom prst="line">
            <a:avLst/>
          </a:prstGeom>
          <a:noFill/>
          <a:ln w="34925">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49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9" grpId="0" animBg="1"/>
      <p:bldP spid="124950"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pPr eaLnBrk="1" hangingPunct="1"/>
            <a:r>
              <a:rPr lang="en-US" smtClean="0"/>
              <a:t>4 Team Example</a:t>
            </a:r>
          </a:p>
        </p:txBody>
      </p:sp>
      <p:graphicFrame>
        <p:nvGraphicFramePr>
          <p:cNvPr id="6146" name="Object 2"/>
          <p:cNvGraphicFramePr>
            <a:graphicFrameLocks noChangeAspect="1"/>
          </p:cNvGraphicFramePr>
          <p:nvPr>
            <p:ph sz="half" idx="1"/>
          </p:nvPr>
        </p:nvGraphicFramePr>
        <p:xfrm>
          <a:off x="1155700" y="1773238"/>
          <a:ext cx="2882900" cy="2352675"/>
        </p:xfrm>
        <a:graphic>
          <a:graphicData uri="http://schemas.openxmlformats.org/presentationml/2006/ole">
            <p:oleObj spid="_x0000_s261122" name="Worksheet" r:id="rId4" imgW="1242155" imgH="1013460" progId="Excel.Sheet.8">
              <p:embed/>
            </p:oleObj>
          </a:graphicData>
        </a:graphic>
      </p:graphicFrame>
      <p:graphicFrame>
        <p:nvGraphicFramePr>
          <p:cNvPr id="6148" name="Object 4"/>
          <p:cNvGraphicFramePr>
            <a:graphicFrameLocks noChangeAspect="1"/>
          </p:cNvGraphicFramePr>
          <p:nvPr>
            <p:ph sz="quarter" idx="2"/>
          </p:nvPr>
        </p:nvGraphicFramePr>
        <p:xfrm>
          <a:off x="4265613" y="1795463"/>
          <a:ext cx="3355975" cy="2166937"/>
        </p:xfrm>
        <a:graphic>
          <a:graphicData uri="http://schemas.openxmlformats.org/presentationml/2006/ole">
            <p:oleObj spid="_x0000_s261124" name="Worksheet" r:id="rId5" imgW="1828895" imgH="1181148" progId="Excel.Sheet.8">
              <p:embed/>
            </p:oleObj>
          </a:graphicData>
        </a:graphic>
      </p:graphicFrame>
      <p:graphicFrame>
        <p:nvGraphicFramePr>
          <p:cNvPr id="6147" name="Object 3"/>
          <p:cNvGraphicFramePr>
            <a:graphicFrameLocks noChangeAspect="1"/>
          </p:cNvGraphicFramePr>
          <p:nvPr>
            <p:ph sz="quarter" idx="3"/>
          </p:nvPr>
        </p:nvGraphicFramePr>
        <p:xfrm>
          <a:off x="1149350" y="4449763"/>
          <a:ext cx="6421438" cy="1582737"/>
        </p:xfrm>
        <a:graphic>
          <a:graphicData uri="http://schemas.openxmlformats.org/presentationml/2006/ole">
            <p:oleObj spid="_x0000_s261123" name="Worksheet" r:id="rId6" imgW="2750677" imgH="678085" progId="Excel.Sheet.8">
              <p:embed/>
            </p:oleObj>
          </a:graphicData>
        </a:graphic>
      </p:graphicFrame>
      <p:sp>
        <p:nvSpPr>
          <p:cNvPr id="6150" name="Text Box 5"/>
          <p:cNvSpPr txBox="1">
            <a:spLocks noChangeArrowheads="1"/>
          </p:cNvSpPr>
          <p:nvPr/>
        </p:nvSpPr>
        <p:spPr bwMode="auto">
          <a:xfrm>
            <a:off x="5257800" y="228600"/>
            <a:ext cx="2565400" cy="366713"/>
          </a:xfrm>
          <a:prstGeom prst="rect">
            <a:avLst/>
          </a:prstGeom>
          <a:noFill/>
          <a:ln w="9525">
            <a:noFill/>
            <a:miter lim="800000"/>
            <a:headEnd/>
            <a:tailEnd/>
          </a:ln>
        </p:spPr>
        <p:txBody>
          <a:bodyPr wrap="none">
            <a:spAutoFit/>
          </a:bodyPr>
          <a:lstStyle/>
          <a:p>
            <a:pPr eaLnBrk="0" hangingPunct="0"/>
            <a:r>
              <a:rPr lang="en-US"/>
              <a:t>n - d</a:t>
            </a:r>
            <a:r>
              <a:rPr lang="en-US" baseline="-25000"/>
              <a:t>1</a:t>
            </a:r>
            <a:r>
              <a:rPr lang="en-US"/>
              <a:t> = 2; </a:t>
            </a:r>
            <a:r>
              <a:rPr lang="en-US">
                <a:latin typeface="WP MathExtendedA" pitchFamily="2" charset="2"/>
              </a:rPr>
              <a:t>F</a:t>
            </a:r>
            <a:r>
              <a:rPr lang="en-US"/>
              <a:t>n/2</a:t>
            </a:r>
            <a:r>
              <a:rPr lang="en-US">
                <a:latin typeface="WP MathExtendedA" pitchFamily="2" charset="2"/>
              </a:rPr>
              <a:t>L</a:t>
            </a:r>
            <a:r>
              <a:rPr lang="en-US"/>
              <a:t>- d</a:t>
            </a:r>
            <a:r>
              <a:rPr lang="en-US" baseline="-25000"/>
              <a:t>2</a:t>
            </a:r>
            <a:r>
              <a:rPr lang="en-US"/>
              <a:t> = 1</a:t>
            </a:r>
            <a:r>
              <a:rPr lang="en-US">
                <a:latin typeface="WP MathExtendedA" pitchFamily="2" charset="2"/>
              </a:rPr>
              <a:t> </a:t>
            </a:r>
            <a:r>
              <a:rPr lang="en-US"/>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Combinatorial or Logical Benders</a:t>
            </a:r>
            <a:endParaRPr lang="en-US" dirty="0"/>
          </a:p>
        </p:txBody>
      </p:sp>
      <p:sp>
        <p:nvSpPr>
          <p:cNvPr id="6" name="Content Placeholder 5"/>
          <p:cNvSpPr>
            <a:spLocks noGrp="1"/>
          </p:cNvSpPr>
          <p:nvPr>
            <p:ph sz="quarter" idx="1"/>
          </p:nvPr>
        </p:nvSpPr>
        <p:spPr/>
        <p:txBody>
          <a:bodyPr/>
          <a:lstStyle/>
          <a:p>
            <a:r>
              <a:rPr lang="en-US" dirty="0" smtClean="0"/>
              <a:t>Key idea:  Linear programming provides one way to get constraints (through linear programming duality)</a:t>
            </a:r>
          </a:p>
          <a:p>
            <a:endParaRPr lang="en-US" dirty="0" smtClean="0"/>
          </a:p>
          <a:p>
            <a:r>
              <a:rPr lang="en-US" dirty="0" smtClean="0"/>
              <a:t>Other ways to infer valid feasibility and optimality constraints.  Constraints encapsulate the idea:</a:t>
            </a:r>
            <a:endParaRPr lang="en-US" dirty="0"/>
          </a:p>
        </p:txBody>
      </p:sp>
      <p:sp>
        <p:nvSpPr>
          <p:cNvPr id="7" name="Rectangle 6"/>
          <p:cNvSpPr/>
          <p:nvPr/>
        </p:nvSpPr>
        <p:spPr>
          <a:xfrm>
            <a:off x="1752600" y="4038600"/>
            <a:ext cx="5867400" cy="175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To get a better (or feasible) x, x must look like </a:t>
            </a:r>
            <a:r>
              <a:rPr lang="en-US" sz="2800" i="1" dirty="0" smtClean="0"/>
              <a:t>this</a:t>
            </a:r>
            <a:r>
              <a:rPr lang="en-US" sz="2800" dirty="0" smtClean="0"/>
              <a:t> (where </a:t>
            </a:r>
            <a:r>
              <a:rPr lang="en-US" sz="2800" i="1" dirty="0" smtClean="0"/>
              <a:t>this</a:t>
            </a:r>
            <a:r>
              <a:rPr lang="en-US" sz="2800" dirty="0" smtClean="0"/>
              <a:t> depends on the problem).</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lstStyle/>
          <a:p>
            <a:pPr eaLnBrk="1" hangingPunct="1"/>
            <a:r>
              <a:rPr lang="en-US" smtClean="0"/>
              <a:t>4 Team Example</a:t>
            </a:r>
          </a:p>
        </p:txBody>
      </p:sp>
      <p:graphicFrame>
        <p:nvGraphicFramePr>
          <p:cNvPr id="7170" name="Object 2"/>
          <p:cNvGraphicFramePr>
            <a:graphicFrameLocks noChangeAspect="1"/>
          </p:cNvGraphicFramePr>
          <p:nvPr>
            <p:ph sz="half" idx="1"/>
          </p:nvPr>
        </p:nvGraphicFramePr>
        <p:xfrm>
          <a:off x="914400" y="1773238"/>
          <a:ext cx="2895600" cy="2189162"/>
        </p:xfrm>
        <a:graphic>
          <a:graphicData uri="http://schemas.openxmlformats.org/presentationml/2006/ole">
            <p:oleObj spid="_x0000_s262146" name="Worksheet" r:id="rId4" imgW="1274214" imgH="963157" progId="Excel.Sheet.8">
              <p:embed/>
            </p:oleObj>
          </a:graphicData>
        </a:graphic>
      </p:graphicFrame>
      <p:graphicFrame>
        <p:nvGraphicFramePr>
          <p:cNvPr id="7172" name="Object 4"/>
          <p:cNvGraphicFramePr>
            <a:graphicFrameLocks noChangeAspect="1"/>
          </p:cNvGraphicFramePr>
          <p:nvPr>
            <p:ph sz="quarter" idx="2"/>
          </p:nvPr>
        </p:nvGraphicFramePr>
        <p:xfrm>
          <a:off x="4265613" y="1795463"/>
          <a:ext cx="3355975" cy="2166937"/>
        </p:xfrm>
        <a:graphic>
          <a:graphicData uri="http://schemas.openxmlformats.org/presentationml/2006/ole">
            <p:oleObj spid="_x0000_s262148" name="Worksheet" r:id="rId5" imgW="1828895" imgH="1181148" progId="Excel.Sheet.8">
              <p:embed/>
            </p:oleObj>
          </a:graphicData>
        </a:graphic>
      </p:graphicFrame>
      <p:graphicFrame>
        <p:nvGraphicFramePr>
          <p:cNvPr id="7171" name="Object 3"/>
          <p:cNvGraphicFramePr>
            <a:graphicFrameLocks noChangeAspect="1"/>
          </p:cNvGraphicFramePr>
          <p:nvPr>
            <p:ph sz="quarter" idx="3"/>
          </p:nvPr>
        </p:nvGraphicFramePr>
        <p:xfrm>
          <a:off x="1149350" y="4449763"/>
          <a:ext cx="6421438" cy="1582737"/>
        </p:xfrm>
        <a:graphic>
          <a:graphicData uri="http://schemas.openxmlformats.org/presentationml/2006/ole">
            <p:oleObj spid="_x0000_s262147" name="Worksheet" r:id="rId6" imgW="2750677" imgH="678085" progId="Excel.Sheet.8">
              <p:embed/>
            </p:oleObj>
          </a:graphicData>
        </a:graphic>
      </p:graphicFrame>
      <p:sp>
        <p:nvSpPr>
          <p:cNvPr id="7174" name="Text Box 5"/>
          <p:cNvSpPr txBox="1">
            <a:spLocks noChangeArrowheads="1"/>
          </p:cNvSpPr>
          <p:nvPr/>
        </p:nvSpPr>
        <p:spPr bwMode="auto">
          <a:xfrm>
            <a:off x="5257800" y="228600"/>
            <a:ext cx="2565400" cy="366713"/>
          </a:xfrm>
          <a:prstGeom prst="rect">
            <a:avLst/>
          </a:prstGeom>
          <a:noFill/>
          <a:ln w="9525">
            <a:noFill/>
            <a:miter lim="800000"/>
            <a:headEnd/>
            <a:tailEnd/>
          </a:ln>
        </p:spPr>
        <p:txBody>
          <a:bodyPr wrap="none">
            <a:spAutoFit/>
          </a:bodyPr>
          <a:lstStyle/>
          <a:p>
            <a:pPr eaLnBrk="0" hangingPunct="0"/>
            <a:r>
              <a:rPr lang="en-US"/>
              <a:t>n - d</a:t>
            </a:r>
            <a:r>
              <a:rPr lang="en-US" baseline="-25000"/>
              <a:t>1</a:t>
            </a:r>
            <a:r>
              <a:rPr lang="en-US"/>
              <a:t> = 2; </a:t>
            </a:r>
            <a:r>
              <a:rPr lang="en-US">
                <a:latin typeface="WP MathExtendedA" pitchFamily="2" charset="2"/>
              </a:rPr>
              <a:t>F</a:t>
            </a:r>
            <a:r>
              <a:rPr lang="en-US"/>
              <a:t>n/2</a:t>
            </a:r>
            <a:r>
              <a:rPr lang="en-US">
                <a:latin typeface="WP MathExtendedA" pitchFamily="2" charset="2"/>
              </a:rPr>
              <a:t>L</a:t>
            </a:r>
            <a:r>
              <a:rPr lang="en-US"/>
              <a:t>- d</a:t>
            </a:r>
            <a:r>
              <a:rPr lang="en-US" baseline="-25000"/>
              <a:t>2</a:t>
            </a:r>
            <a:r>
              <a:rPr lang="en-US"/>
              <a:t> = 1</a:t>
            </a:r>
            <a:r>
              <a:rPr lang="en-US">
                <a:latin typeface="WP MathExtendedA" pitchFamily="2" charset="2"/>
              </a:rPr>
              <a:t> </a:t>
            </a:r>
            <a:r>
              <a:rPr lang="en-US"/>
              <a:t>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lstStyle/>
          <a:p>
            <a:pPr eaLnBrk="1" hangingPunct="1"/>
            <a:r>
              <a:rPr lang="en-US" smtClean="0"/>
              <a:t>4 Team Example</a:t>
            </a:r>
          </a:p>
        </p:txBody>
      </p:sp>
      <p:graphicFrame>
        <p:nvGraphicFramePr>
          <p:cNvPr id="8195" name="Object 3"/>
          <p:cNvGraphicFramePr>
            <a:graphicFrameLocks noChangeAspect="1"/>
          </p:cNvGraphicFramePr>
          <p:nvPr>
            <p:ph sz="half" idx="1"/>
          </p:nvPr>
        </p:nvGraphicFramePr>
        <p:xfrm>
          <a:off x="1125538" y="1773238"/>
          <a:ext cx="2682875" cy="2189162"/>
        </p:xfrm>
        <a:graphic>
          <a:graphicData uri="http://schemas.openxmlformats.org/presentationml/2006/ole">
            <p:oleObj spid="_x0000_s263171" name="Worksheet" r:id="rId3" imgW="1242155" imgH="1013460" progId="Excel.Sheet.8">
              <p:embed/>
            </p:oleObj>
          </a:graphicData>
        </a:graphic>
      </p:graphicFrame>
      <p:graphicFrame>
        <p:nvGraphicFramePr>
          <p:cNvPr id="8196" name="Object 4"/>
          <p:cNvGraphicFramePr>
            <a:graphicFrameLocks noChangeAspect="1"/>
          </p:cNvGraphicFramePr>
          <p:nvPr>
            <p:ph sz="quarter" idx="2"/>
          </p:nvPr>
        </p:nvGraphicFramePr>
        <p:xfrm>
          <a:off x="4265613" y="1795463"/>
          <a:ext cx="3355975" cy="2166937"/>
        </p:xfrm>
        <a:graphic>
          <a:graphicData uri="http://schemas.openxmlformats.org/presentationml/2006/ole">
            <p:oleObj spid="_x0000_s263172" name="Worksheet" r:id="rId4" imgW="1828895" imgH="1181148" progId="Excel.Sheet.8">
              <p:embed/>
            </p:oleObj>
          </a:graphicData>
        </a:graphic>
      </p:graphicFrame>
      <p:graphicFrame>
        <p:nvGraphicFramePr>
          <p:cNvPr id="8194" name="Object 2"/>
          <p:cNvGraphicFramePr>
            <a:graphicFrameLocks noChangeAspect="1"/>
          </p:cNvGraphicFramePr>
          <p:nvPr>
            <p:ph sz="quarter" idx="3"/>
          </p:nvPr>
        </p:nvGraphicFramePr>
        <p:xfrm>
          <a:off x="1149350" y="4449763"/>
          <a:ext cx="6421438" cy="1582737"/>
        </p:xfrm>
        <a:graphic>
          <a:graphicData uri="http://schemas.openxmlformats.org/presentationml/2006/ole">
            <p:oleObj spid="_x0000_s263170" name="Worksheet" r:id="rId5" imgW="2750677" imgH="678085" progId="Excel.Sheet.8">
              <p:embed/>
            </p:oleObj>
          </a:graphicData>
        </a:graphic>
      </p:graphicFrame>
      <p:sp>
        <p:nvSpPr>
          <p:cNvPr id="8198" name="Text Box 5"/>
          <p:cNvSpPr txBox="1">
            <a:spLocks noChangeArrowheads="1"/>
          </p:cNvSpPr>
          <p:nvPr/>
        </p:nvSpPr>
        <p:spPr bwMode="auto">
          <a:xfrm>
            <a:off x="5257800" y="228600"/>
            <a:ext cx="2565400" cy="366713"/>
          </a:xfrm>
          <a:prstGeom prst="rect">
            <a:avLst/>
          </a:prstGeom>
          <a:noFill/>
          <a:ln w="9525">
            <a:noFill/>
            <a:miter lim="800000"/>
            <a:headEnd/>
            <a:tailEnd/>
          </a:ln>
        </p:spPr>
        <p:txBody>
          <a:bodyPr wrap="none">
            <a:spAutoFit/>
          </a:bodyPr>
          <a:lstStyle/>
          <a:p>
            <a:pPr eaLnBrk="0" hangingPunct="0"/>
            <a:r>
              <a:rPr lang="en-US"/>
              <a:t>n - d</a:t>
            </a:r>
            <a:r>
              <a:rPr lang="en-US" baseline="-25000"/>
              <a:t>1</a:t>
            </a:r>
            <a:r>
              <a:rPr lang="en-US"/>
              <a:t> = 2; </a:t>
            </a:r>
            <a:r>
              <a:rPr lang="en-US">
                <a:latin typeface="WP MathExtendedA" pitchFamily="2" charset="2"/>
              </a:rPr>
              <a:t>F</a:t>
            </a:r>
            <a:r>
              <a:rPr lang="en-US"/>
              <a:t>n/2</a:t>
            </a:r>
            <a:r>
              <a:rPr lang="en-US">
                <a:latin typeface="WP MathExtendedA" pitchFamily="2" charset="2"/>
              </a:rPr>
              <a:t>L</a:t>
            </a:r>
            <a:r>
              <a:rPr lang="en-US"/>
              <a:t>- d</a:t>
            </a:r>
            <a:r>
              <a:rPr lang="en-US" baseline="-25000"/>
              <a:t>2</a:t>
            </a:r>
            <a:r>
              <a:rPr lang="en-US"/>
              <a:t> = 1</a:t>
            </a:r>
            <a:r>
              <a:rPr lang="en-US">
                <a:latin typeface="WP MathExtendedA" pitchFamily="2" charset="2"/>
              </a:rPr>
              <a:t> </a:t>
            </a:r>
            <a:r>
              <a:rPr lang="en-US"/>
              <a:t>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p:txBody>
          <a:bodyPr/>
          <a:lstStyle/>
          <a:p>
            <a:pPr eaLnBrk="1" hangingPunct="1"/>
            <a:r>
              <a:rPr lang="en-US" smtClean="0"/>
              <a:t>4 Team Example</a:t>
            </a:r>
          </a:p>
        </p:txBody>
      </p:sp>
      <p:graphicFrame>
        <p:nvGraphicFramePr>
          <p:cNvPr id="9219" name="Object 3"/>
          <p:cNvGraphicFramePr>
            <a:graphicFrameLocks noChangeAspect="1"/>
          </p:cNvGraphicFramePr>
          <p:nvPr>
            <p:ph sz="half" idx="1"/>
          </p:nvPr>
        </p:nvGraphicFramePr>
        <p:xfrm>
          <a:off x="1143000" y="1773238"/>
          <a:ext cx="2895600" cy="2189162"/>
        </p:xfrm>
        <a:graphic>
          <a:graphicData uri="http://schemas.openxmlformats.org/presentationml/2006/ole">
            <p:oleObj spid="_x0000_s264195" name="Worksheet" r:id="rId3" imgW="1274214" imgH="963157" progId="Excel.Sheet.8">
              <p:embed/>
            </p:oleObj>
          </a:graphicData>
        </a:graphic>
      </p:graphicFrame>
      <p:graphicFrame>
        <p:nvGraphicFramePr>
          <p:cNvPr id="9220" name="Object 4"/>
          <p:cNvGraphicFramePr>
            <a:graphicFrameLocks noChangeAspect="1"/>
          </p:cNvGraphicFramePr>
          <p:nvPr>
            <p:ph sz="quarter" idx="2"/>
          </p:nvPr>
        </p:nvGraphicFramePr>
        <p:xfrm>
          <a:off x="4265613" y="1795463"/>
          <a:ext cx="3355975" cy="2166937"/>
        </p:xfrm>
        <a:graphic>
          <a:graphicData uri="http://schemas.openxmlformats.org/presentationml/2006/ole">
            <p:oleObj spid="_x0000_s264196" name="Worksheet" r:id="rId4" imgW="1828895" imgH="1181148" progId="Excel.Sheet.8">
              <p:embed/>
            </p:oleObj>
          </a:graphicData>
        </a:graphic>
      </p:graphicFrame>
      <p:graphicFrame>
        <p:nvGraphicFramePr>
          <p:cNvPr id="9218" name="Object 2"/>
          <p:cNvGraphicFramePr>
            <a:graphicFrameLocks noChangeAspect="1"/>
          </p:cNvGraphicFramePr>
          <p:nvPr>
            <p:ph sz="quarter" idx="3"/>
          </p:nvPr>
        </p:nvGraphicFramePr>
        <p:xfrm>
          <a:off x="1149350" y="4449763"/>
          <a:ext cx="6421438" cy="1582737"/>
        </p:xfrm>
        <a:graphic>
          <a:graphicData uri="http://schemas.openxmlformats.org/presentationml/2006/ole">
            <p:oleObj spid="_x0000_s264194" name="Worksheet" r:id="rId5" imgW="2750677" imgH="678085" progId="Excel.Sheet.8">
              <p:embed/>
            </p:oleObj>
          </a:graphicData>
        </a:graphic>
      </p:graphicFrame>
      <p:sp>
        <p:nvSpPr>
          <p:cNvPr id="9222" name="Text Box 5"/>
          <p:cNvSpPr txBox="1">
            <a:spLocks noChangeArrowheads="1"/>
          </p:cNvSpPr>
          <p:nvPr/>
        </p:nvSpPr>
        <p:spPr bwMode="auto">
          <a:xfrm>
            <a:off x="5257800" y="228600"/>
            <a:ext cx="2565400" cy="366713"/>
          </a:xfrm>
          <a:prstGeom prst="rect">
            <a:avLst/>
          </a:prstGeom>
          <a:noFill/>
          <a:ln w="9525">
            <a:noFill/>
            <a:miter lim="800000"/>
            <a:headEnd/>
            <a:tailEnd/>
          </a:ln>
        </p:spPr>
        <p:txBody>
          <a:bodyPr wrap="none">
            <a:spAutoFit/>
          </a:bodyPr>
          <a:lstStyle/>
          <a:p>
            <a:pPr eaLnBrk="0" hangingPunct="0"/>
            <a:r>
              <a:rPr lang="en-US"/>
              <a:t>n - d</a:t>
            </a:r>
            <a:r>
              <a:rPr lang="en-US" baseline="-25000"/>
              <a:t>1</a:t>
            </a:r>
            <a:r>
              <a:rPr lang="en-US"/>
              <a:t> = 2; </a:t>
            </a:r>
            <a:r>
              <a:rPr lang="en-US">
                <a:latin typeface="WP MathExtendedA" pitchFamily="2" charset="2"/>
              </a:rPr>
              <a:t>F</a:t>
            </a:r>
            <a:r>
              <a:rPr lang="en-US"/>
              <a:t>n/2</a:t>
            </a:r>
            <a:r>
              <a:rPr lang="en-US">
                <a:latin typeface="WP MathExtendedA" pitchFamily="2" charset="2"/>
              </a:rPr>
              <a:t>L</a:t>
            </a:r>
            <a:r>
              <a:rPr lang="en-US"/>
              <a:t>- d</a:t>
            </a:r>
            <a:r>
              <a:rPr lang="en-US" baseline="-25000"/>
              <a:t>2</a:t>
            </a:r>
            <a:r>
              <a:rPr lang="en-US"/>
              <a:t> = 1</a:t>
            </a:r>
            <a:r>
              <a:rPr lang="en-US">
                <a:latin typeface="WP MathExtendedA" pitchFamily="2" charset="2"/>
              </a:rPr>
              <a:t> </a:t>
            </a:r>
            <a:r>
              <a:rPr lang="en-US"/>
              <a:t>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p:txBody>
          <a:bodyPr/>
          <a:lstStyle/>
          <a:p>
            <a:pPr eaLnBrk="1" hangingPunct="1"/>
            <a:r>
              <a:rPr lang="en-US" smtClean="0"/>
              <a:t>4 Team Example</a:t>
            </a:r>
          </a:p>
        </p:txBody>
      </p:sp>
      <p:graphicFrame>
        <p:nvGraphicFramePr>
          <p:cNvPr id="10243" name="Object 3"/>
          <p:cNvGraphicFramePr>
            <a:graphicFrameLocks noChangeAspect="1"/>
          </p:cNvGraphicFramePr>
          <p:nvPr>
            <p:ph sz="half" idx="1"/>
          </p:nvPr>
        </p:nvGraphicFramePr>
        <p:xfrm>
          <a:off x="1125538" y="1773238"/>
          <a:ext cx="2682875" cy="2189162"/>
        </p:xfrm>
        <a:graphic>
          <a:graphicData uri="http://schemas.openxmlformats.org/presentationml/2006/ole">
            <p:oleObj spid="_x0000_s265219" name="Worksheet" r:id="rId3" imgW="1242155" imgH="1013460" progId="Excel.Sheet.8">
              <p:embed/>
            </p:oleObj>
          </a:graphicData>
        </a:graphic>
      </p:graphicFrame>
      <p:graphicFrame>
        <p:nvGraphicFramePr>
          <p:cNvPr id="10244" name="Object 4"/>
          <p:cNvGraphicFramePr>
            <a:graphicFrameLocks noChangeAspect="1"/>
          </p:cNvGraphicFramePr>
          <p:nvPr>
            <p:ph sz="quarter" idx="2"/>
          </p:nvPr>
        </p:nvGraphicFramePr>
        <p:xfrm>
          <a:off x="4265613" y="1795463"/>
          <a:ext cx="3355975" cy="2166937"/>
        </p:xfrm>
        <a:graphic>
          <a:graphicData uri="http://schemas.openxmlformats.org/presentationml/2006/ole">
            <p:oleObj spid="_x0000_s265220" name="Worksheet" r:id="rId4" imgW="1828895" imgH="1181148" progId="Excel.Sheet.8">
              <p:embed/>
            </p:oleObj>
          </a:graphicData>
        </a:graphic>
      </p:graphicFrame>
      <p:graphicFrame>
        <p:nvGraphicFramePr>
          <p:cNvPr id="10242" name="Object 2"/>
          <p:cNvGraphicFramePr>
            <a:graphicFrameLocks noChangeAspect="1"/>
          </p:cNvGraphicFramePr>
          <p:nvPr>
            <p:ph sz="quarter" idx="3"/>
          </p:nvPr>
        </p:nvGraphicFramePr>
        <p:xfrm>
          <a:off x="1149350" y="4449763"/>
          <a:ext cx="6421438" cy="1582737"/>
        </p:xfrm>
        <a:graphic>
          <a:graphicData uri="http://schemas.openxmlformats.org/presentationml/2006/ole">
            <p:oleObj spid="_x0000_s265218" name="Worksheet" r:id="rId5" imgW="2750677" imgH="678085" progId="Excel.Sheet.8">
              <p:embed/>
            </p:oleObj>
          </a:graphicData>
        </a:graphic>
      </p:graphicFrame>
      <p:sp>
        <p:nvSpPr>
          <p:cNvPr id="10246" name="Text Box 5"/>
          <p:cNvSpPr txBox="1">
            <a:spLocks noChangeArrowheads="1"/>
          </p:cNvSpPr>
          <p:nvPr/>
        </p:nvSpPr>
        <p:spPr bwMode="auto">
          <a:xfrm>
            <a:off x="5257800" y="228600"/>
            <a:ext cx="2565400" cy="366713"/>
          </a:xfrm>
          <a:prstGeom prst="rect">
            <a:avLst/>
          </a:prstGeom>
          <a:noFill/>
          <a:ln w="9525">
            <a:noFill/>
            <a:miter lim="800000"/>
            <a:headEnd/>
            <a:tailEnd/>
          </a:ln>
        </p:spPr>
        <p:txBody>
          <a:bodyPr wrap="none">
            <a:spAutoFit/>
          </a:bodyPr>
          <a:lstStyle/>
          <a:p>
            <a:pPr eaLnBrk="0" hangingPunct="0"/>
            <a:r>
              <a:rPr lang="en-US"/>
              <a:t>n - d</a:t>
            </a:r>
            <a:r>
              <a:rPr lang="en-US" baseline="-25000"/>
              <a:t>1</a:t>
            </a:r>
            <a:r>
              <a:rPr lang="en-US"/>
              <a:t> = 2; </a:t>
            </a:r>
            <a:r>
              <a:rPr lang="en-US">
                <a:latin typeface="WP MathExtendedA" pitchFamily="2" charset="2"/>
              </a:rPr>
              <a:t>F</a:t>
            </a:r>
            <a:r>
              <a:rPr lang="en-US"/>
              <a:t>n/2</a:t>
            </a:r>
            <a:r>
              <a:rPr lang="en-US">
                <a:latin typeface="WP MathExtendedA" pitchFamily="2" charset="2"/>
              </a:rPr>
              <a:t>L</a:t>
            </a:r>
            <a:r>
              <a:rPr lang="en-US"/>
              <a:t>- d</a:t>
            </a:r>
            <a:r>
              <a:rPr lang="en-US" baseline="-25000"/>
              <a:t>2</a:t>
            </a:r>
            <a:r>
              <a:rPr lang="en-US"/>
              <a:t> = 1</a:t>
            </a:r>
            <a:r>
              <a:rPr lang="en-US">
                <a:latin typeface="WP MathExtendedA" pitchFamily="2" charset="2"/>
              </a:rPr>
              <a:t> </a:t>
            </a:r>
            <a:r>
              <a:rPr lang="en-US"/>
              <a:t>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p:txBody>
          <a:bodyPr/>
          <a:lstStyle/>
          <a:p>
            <a:pPr eaLnBrk="1" hangingPunct="1"/>
            <a:r>
              <a:rPr lang="en-US" smtClean="0"/>
              <a:t>4 Team Example</a:t>
            </a:r>
          </a:p>
        </p:txBody>
      </p:sp>
      <p:graphicFrame>
        <p:nvGraphicFramePr>
          <p:cNvPr id="11267" name="Object 3"/>
          <p:cNvGraphicFramePr>
            <a:graphicFrameLocks noChangeAspect="1"/>
          </p:cNvGraphicFramePr>
          <p:nvPr>
            <p:ph sz="half" idx="1"/>
          </p:nvPr>
        </p:nvGraphicFramePr>
        <p:xfrm>
          <a:off x="1143000" y="1773238"/>
          <a:ext cx="2895600" cy="2189162"/>
        </p:xfrm>
        <a:graphic>
          <a:graphicData uri="http://schemas.openxmlformats.org/presentationml/2006/ole">
            <p:oleObj spid="_x0000_s266243" name="Worksheet" r:id="rId3" imgW="1274214" imgH="963157" progId="Excel.Sheet.8">
              <p:embed/>
            </p:oleObj>
          </a:graphicData>
        </a:graphic>
      </p:graphicFrame>
      <p:graphicFrame>
        <p:nvGraphicFramePr>
          <p:cNvPr id="11268" name="Object 4"/>
          <p:cNvGraphicFramePr>
            <a:graphicFrameLocks noChangeAspect="1"/>
          </p:cNvGraphicFramePr>
          <p:nvPr>
            <p:ph sz="quarter" idx="2"/>
          </p:nvPr>
        </p:nvGraphicFramePr>
        <p:xfrm>
          <a:off x="4265613" y="1795463"/>
          <a:ext cx="3355975" cy="2166937"/>
        </p:xfrm>
        <a:graphic>
          <a:graphicData uri="http://schemas.openxmlformats.org/presentationml/2006/ole">
            <p:oleObj spid="_x0000_s266244" name="Worksheet" r:id="rId4" imgW="1828895" imgH="1181148" progId="Excel.Sheet.8">
              <p:embed/>
            </p:oleObj>
          </a:graphicData>
        </a:graphic>
      </p:graphicFrame>
      <p:graphicFrame>
        <p:nvGraphicFramePr>
          <p:cNvPr id="11266" name="Object 2"/>
          <p:cNvGraphicFramePr>
            <a:graphicFrameLocks noChangeAspect="1"/>
          </p:cNvGraphicFramePr>
          <p:nvPr>
            <p:ph sz="quarter" idx="3"/>
          </p:nvPr>
        </p:nvGraphicFramePr>
        <p:xfrm>
          <a:off x="1149350" y="4449763"/>
          <a:ext cx="6421438" cy="1582737"/>
        </p:xfrm>
        <a:graphic>
          <a:graphicData uri="http://schemas.openxmlformats.org/presentationml/2006/ole">
            <p:oleObj spid="_x0000_s266242" name="Worksheet" r:id="rId5" imgW="2750677" imgH="678085" progId="Excel.Sheet.8">
              <p:embed/>
            </p:oleObj>
          </a:graphicData>
        </a:graphic>
      </p:graphicFrame>
      <p:sp>
        <p:nvSpPr>
          <p:cNvPr id="11270" name="Text Box 5"/>
          <p:cNvSpPr txBox="1">
            <a:spLocks noChangeArrowheads="1"/>
          </p:cNvSpPr>
          <p:nvPr/>
        </p:nvSpPr>
        <p:spPr bwMode="auto">
          <a:xfrm>
            <a:off x="5257800" y="228600"/>
            <a:ext cx="2565400" cy="366713"/>
          </a:xfrm>
          <a:prstGeom prst="rect">
            <a:avLst/>
          </a:prstGeom>
          <a:noFill/>
          <a:ln w="9525">
            <a:noFill/>
            <a:miter lim="800000"/>
            <a:headEnd/>
            <a:tailEnd/>
          </a:ln>
        </p:spPr>
        <p:txBody>
          <a:bodyPr wrap="none">
            <a:spAutoFit/>
          </a:bodyPr>
          <a:lstStyle/>
          <a:p>
            <a:pPr eaLnBrk="0" hangingPunct="0"/>
            <a:r>
              <a:rPr lang="en-US"/>
              <a:t>n - d</a:t>
            </a:r>
            <a:r>
              <a:rPr lang="en-US" baseline="-25000"/>
              <a:t>1</a:t>
            </a:r>
            <a:r>
              <a:rPr lang="en-US"/>
              <a:t> = 2; </a:t>
            </a:r>
            <a:r>
              <a:rPr lang="en-US">
                <a:latin typeface="WP MathExtendedA" pitchFamily="2" charset="2"/>
              </a:rPr>
              <a:t>F</a:t>
            </a:r>
            <a:r>
              <a:rPr lang="en-US"/>
              <a:t>n/2</a:t>
            </a:r>
            <a:r>
              <a:rPr lang="en-US">
                <a:latin typeface="WP MathExtendedA" pitchFamily="2" charset="2"/>
              </a:rPr>
              <a:t>L</a:t>
            </a:r>
            <a:r>
              <a:rPr lang="en-US"/>
              <a:t>- d</a:t>
            </a:r>
            <a:r>
              <a:rPr lang="en-US" baseline="-25000"/>
              <a:t>2</a:t>
            </a:r>
            <a:r>
              <a:rPr lang="en-US"/>
              <a:t> = 1</a:t>
            </a:r>
            <a:r>
              <a:rPr lang="en-US">
                <a:latin typeface="WP MathExtendedA" pitchFamily="2" charset="2"/>
              </a:rPr>
              <a:t> </a:t>
            </a:r>
            <a:r>
              <a:rPr lang="en-US"/>
              <a:t>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lstStyle/>
          <a:p>
            <a:pPr eaLnBrk="1" hangingPunct="1"/>
            <a:r>
              <a:rPr lang="en-US" smtClean="0"/>
              <a:t>4 Team Example</a:t>
            </a:r>
          </a:p>
        </p:txBody>
      </p:sp>
      <p:graphicFrame>
        <p:nvGraphicFramePr>
          <p:cNvPr id="12291" name="Object 3"/>
          <p:cNvGraphicFramePr>
            <a:graphicFrameLocks noChangeAspect="1"/>
          </p:cNvGraphicFramePr>
          <p:nvPr>
            <p:ph sz="half" idx="1"/>
          </p:nvPr>
        </p:nvGraphicFramePr>
        <p:xfrm>
          <a:off x="1125538" y="1773238"/>
          <a:ext cx="2682875" cy="2189162"/>
        </p:xfrm>
        <a:graphic>
          <a:graphicData uri="http://schemas.openxmlformats.org/presentationml/2006/ole">
            <p:oleObj spid="_x0000_s267267" name="Worksheet" r:id="rId3" imgW="1242155" imgH="1013460" progId="Excel.Sheet.8">
              <p:embed/>
            </p:oleObj>
          </a:graphicData>
        </a:graphic>
      </p:graphicFrame>
      <p:graphicFrame>
        <p:nvGraphicFramePr>
          <p:cNvPr id="12292" name="Object 4"/>
          <p:cNvGraphicFramePr>
            <a:graphicFrameLocks noChangeAspect="1"/>
          </p:cNvGraphicFramePr>
          <p:nvPr>
            <p:ph sz="quarter" idx="2"/>
          </p:nvPr>
        </p:nvGraphicFramePr>
        <p:xfrm>
          <a:off x="4265613" y="1795463"/>
          <a:ext cx="3355975" cy="2166937"/>
        </p:xfrm>
        <a:graphic>
          <a:graphicData uri="http://schemas.openxmlformats.org/presentationml/2006/ole">
            <p:oleObj spid="_x0000_s267268" name="Worksheet" r:id="rId4" imgW="1828895" imgH="1181148" progId="Excel.Sheet.8">
              <p:embed/>
            </p:oleObj>
          </a:graphicData>
        </a:graphic>
      </p:graphicFrame>
      <p:graphicFrame>
        <p:nvGraphicFramePr>
          <p:cNvPr id="12290" name="Object 2"/>
          <p:cNvGraphicFramePr>
            <a:graphicFrameLocks noChangeAspect="1"/>
          </p:cNvGraphicFramePr>
          <p:nvPr>
            <p:ph sz="quarter" idx="3"/>
          </p:nvPr>
        </p:nvGraphicFramePr>
        <p:xfrm>
          <a:off x="1149350" y="4449763"/>
          <a:ext cx="6421438" cy="1582737"/>
        </p:xfrm>
        <a:graphic>
          <a:graphicData uri="http://schemas.openxmlformats.org/presentationml/2006/ole">
            <p:oleObj spid="_x0000_s267266" name="Worksheet" r:id="rId5" imgW="2750677" imgH="678085" progId="Excel.Sheet.8">
              <p:embed/>
            </p:oleObj>
          </a:graphicData>
        </a:graphic>
      </p:graphicFrame>
      <p:sp>
        <p:nvSpPr>
          <p:cNvPr id="12294" name="Text Box 5"/>
          <p:cNvSpPr txBox="1">
            <a:spLocks noChangeArrowheads="1"/>
          </p:cNvSpPr>
          <p:nvPr/>
        </p:nvSpPr>
        <p:spPr bwMode="auto">
          <a:xfrm>
            <a:off x="5257800" y="228600"/>
            <a:ext cx="2565400" cy="366713"/>
          </a:xfrm>
          <a:prstGeom prst="rect">
            <a:avLst/>
          </a:prstGeom>
          <a:noFill/>
          <a:ln w="9525">
            <a:noFill/>
            <a:miter lim="800000"/>
            <a:headEnd/>
            <a:tailEnd/>
          </a:ln>
        </p:spPr>
        <p:txBody>
          <a:bodyPr wrap="none">
            <a:spAutoFit/>
          </a:bodyPr>
          <a:lstStyle/>
          <a:p>
            <a:pPr eaLnBrk="0" hangingPunct="0"/>
            <a:r>
              <a:rPr lang="en-US"/>
              <a:t>n - d</a:t>
            </a:r>
            <a:r>
              <a:rPr lang="en-US" baseline="-25000"/>
              <a:t>1</a:t>
            </a:r>
            <a:r>
              <a:rPr lang="en-US"/>
              <a:t> = 2; </a:t>
            </a:r>
            <a:r>
              <a:rPr lang="en-US">
                <a:latin typeface="WP MathExtendedA" pitchFamily="2" charset="2"/>
              </a:rPr>
              <a:t>F</a:t>
            </a:r>
            <a:r>
              <a:rPr lang="en-US"/>
              <a:t>n/2</a:t>
            </a:r>
            <a:r>
              <a:rPr lang="en-US">
                <a:latin typeface="WP MathExtendedA" pitchFamily="2" charset="2"/>
              </a:rPr>
              <a:t>L</a:t>
            </a:r>
            <a:r>
              <a:rPr lang="en-US"/>
              <a:t>- d</a:t>
            </a:r>
            <a:r>
              <a:rPr lang="en-US" baseline="-25000"/>
              <a:t>2</a:t>
            </a:r>
            <a:r>
              <a:rPr lang="en-US"/>
              <a:t> = 1</a:t>
            </a:r>
            <a:r>
              <a:rPr lang="en-US">
                <a:latin typeface="WP MathExtendedA" pitchFamily="2" charset="2"/>
              </a:rPr>
              <a:t> </a:t>
            </a:r>
            <a:r>
              <a:rPr lang="en-US"/>
              <a:t> </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pPr eaLnBrk="1" hangingPunct="1"/>
            <a:r>
              <a:rPr lang="en-US" smtClean="0"/>
              <a:t>4 Team Example</a:t>
            </a:r>
          </a:p>
        </p:txBody>
      </p:sp>
      <p:graphicFrame>
        <p:nvGraphicFramePr>
          <p:cNvPr id="13315" name="Object 3"/>
          <p:cNvGraphicFramePr>
            <a:graphicFrameLocks noChangeAspect="1"/>
          </p:cNvGraphicFramePr>
          <p:nvPr>
            <p:ph sz="half" idx="1"/>
          </p:nvPr>
        </p:nvGraphicFramePr>
        <p:xfrm>
          <a:off x="1143000" y="1773238"/>
          <a:ext cx="2895600" cy="2189162"/>
        </p:xfrm>
        <a:graphic>
          <a:graphicData uri="http://schemas.openxmlformats.org/presentationml/2006/ole">
            <p:oleObj spid="_x0000_s268291" name="Worksheet" r:id="rId3" imgW="1274214" imgH="963157" progId="Excel.Sheet.8">
              <p:embed/>
            </p:oleObj>
          </a:graphicData>
        </a:graphic>
      </p:graphicFrame>
      <p:graphicFrame>
        <p:nvGraphicFramePr>
          <p:cNvPr id="13316" name="Object 4"/>
          <p:cNvGraphicFramePr>
            <a:graphicFrameLocks noChangeAspect="1"/>
          </p:cNvGraphicFramePr>
          <p:nvPr>
            <p:ph sz="quarter" idx="2"/>
          </p:nvPr>
        </p:nvGraphicFramePr>
        <p:xfrm>
          <a:off x="4265613" y="1795463"/>
          <a:ext cx="3355975" cy="2166937"/>
        </p:xfrm>
        <a:graphic>
          <a:graphicData uri="http://schemas.openxmlformats.org/presentationml/2006/ole">
            <p:oleObj spid="_x0000_s268292" name="Worksheet" r:id="rId4" imgW="1828895" imgH="1181148" progId="Excel.Sheet.8">
              <p:embed/>
            </p:oleObj>
          </a:graphicData>
        </a:graphic>
      </p:graphicFrame>
      <p:graphicFrame>
        <p:nvGraphicFramePr>
          <p:cNvPr id="13314" name="Object 2"/>
          <p:cNvGraphicFramePr>
            <a:graphicFrameLocks noChangeAspect="1"/>
          </p:cNvGraphicFramePr>
          <p:nvPr>
            <p:ph sz="quarter" idx="3"/>
          </p:nvPr>
        </p:nvGraphicFramePr>
        <p:xfrm>
          <a:off x="1149350" y="4449763"/>
          <a:ext cx="6421438" cy="1582737"/>
        </p:xfrm>
        <a:graphic>
          <a:graphicData uri="http://schemas.openxmlformats.org/presentationml/2006/ole">
            <p:oleObj spid="_x0000_s268290" name="Worksheet" r:id="rId5" imgW="2750677" imgH="678085" progId="Excel.Sheet.8">
              <p:embed/>
            </p:oleObj>
          </a:graphicData>
        </a:graphic>
      </p:graphicFrame>
      <p:sp>
        <p:nvSpPr>
          <p:cNvPr id="13318" name="Text Box 5"/>
          <p:cNvSpPr txBox="1">
            <a:spLocks noChangeArrowheads="1"/>
          </p:cNvSpPr>
          <p:nvPr/>
        </p:nvSpPr>
        <p:spPr bwMode="auto">
          <a:xfrm>
            <a:off x="5257800" y="228600"/>
            <a:ext cx="2565400" cy="366713"/>
          </a:xfrm>
          <a:prstGeom prst="rect">
            <a:avLst/>
          </a:prstGeom>
          <a:noFill/>
          <a:ln w="9525">
            <a:noFill/>
            <a:miter lim="800000"/>
            <a:headEnd/>
            <a:tailEnd/>
          </a:ln>
        </p:spPr>
        <p:txBody>
          <a:bodyPr wrap="none">
            <a:spAutoFit/>
          </a:bodyPr>
          <a:lstStyle/>
          <a:p>
            <a:pPr eaLnBrk="0" hangingPunct="0"/>
            <a:r>
              <a:rPr lang="en-US"/>
              <a:t>n - d</a:t>
            </a:r>
            <a:r>
              <a:rPr lang="en-US" baseline="-25000"/>
              <a:t>1</a:t>
            </a:r>
            <a:r>
              <a:rPr lang="en-US"/>
              <a:t> = 2; </a:t>
            </a:r>
            <a:r>
              <a:rPr lang="en-US">
                <a:latin typeface="WP MathExtendedA" pitchFamily="2" charset="2"/>
              </a:rPr>
              <a:t>F</a:t>
            </a:r>
            <a:r>
              <a:rPr lang="en-US"/>
              <a:t>n/2</a:t>
            </a:r>
            <a:r>
              <a:rPr lang="en-US">
                <a:latin typeface="WP MathExtendedA" pitchFamily="2" charset="2"/>
              </a:rPr>
              <a:t>L</a:t>
            </a:r>
            <a:r>
              <a:rPr lang="en-US"/>
              <a:t>- d</a:t>
            </a:r>
            <a:r>
              <a:rPr lang="en-US" baseline="-25000"/>
              <a:t>2</a:t>
            </a:r>
            <a:r>
              <a:rPr lang="en-US"/>
              <a:t> = 1</a:t>
            </a:r>
            <a:r>
              <a:rPr lang="en-US">
                <a:latin typeface="WP MathExtendedA" pitchFamily="2" charset="2"/>
              </a:rPr>
              <a:t> </a:t>
            </a:r>
            <a:r>
              <a:rPr lang="en-US"/>
              <a:t>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lstStyle/>
          <a:p>
            <a:pPr eaLnBrk="1" hangingPunct="1"/>
            <a:r>
              <a:rPr lang="en-US" smtClean="0"/>
              <a:t>4 Team Example</a:t>
            </a:r>
          </a:p>
        </p:txBody>
      </p:sp>
      <p:graphicFrame>
        <p:nvGraphicFramePr>
          <p:cNvPr id="14339" name="Object 3"/>
          <p:cNvGraphicFramePr>
            <a:graphicFrameLocks noChangeAspect="1"/>
          </p:cNvGraphicFramePr>
          <p:nvPr>
            <p:ph sz="half" idx="1"/>
          </p:nvPr>
        </p:nvGraphicFramePr>
        <p:xfrm>
          <a:off x="1125538" y="1773238"/>
          <a:ext cx="2682875" cy="2189162"/>
        </p:xfrm>
        <a:graphic>
          <a:graphicData uri="http://schemas.openxmlformats.org/presentationml/2006/ole">
            <p:oleObj spid="_x0000_s269315" name="Worksheet" r:id="rId3" imgW="1242155" imgH="1013460" progId="Excel.Sheet.8">
              <p:embed/>
            </p:oleObj>
          </a:graphicData>
        </a:graphic>
      </p:graphicFrame>
      <p:graphicFrame>
        <p:nvGraphicFramePr>
          <p:cNvPr id="14340" name="Object 4"/>
          <p:cNvGraphicFramePr>
            <a:graphicFrameLocks noChangeAspect="1"/>
          </p:cNvGraphicFramePr>
          <p:nvPr>
            <p:ph sz="quarter" idx="2"/>
          </p:nvPr>
        </p:nvGraphicFramePr>
        <p:xfrm>
          <a:off x="4265613" y="1719263"/>
          <a:ext cx="3355975" cy="2166937"/>
        </p:xfrm>
        <a:graphic>
          <a:graphicData uri="http://schemas.openxmlformats.org/presentationml/2006/ole">
            <p:oleObj spid="_x0000_s269316" name="Worksheet" r:id="rId4" imgW="1828895" imgH="1181148" progId="Excel.Sheet.8">
              <p:embed/>
            </p:oleObj>
          </a:graphicData>
        </a:graphic>
      </p:graphicFrame>
      <p:graphicFrame>
        <p:nvGraphicFramePr>
          <p:cNvPr id="14338" name="Object 2"/>
          <p:cNvGraphicFramePr>
            <a:graphicFrameLocks noChangeAspect="1"/>
          </p:cNvGraphicFramePr>
          <p:nvPr>
            <p:ph sz="quarter" idx="3"/>
          </p:nvPr>
        </p:nvGraphicFramePr>
        <p:xfrm>
          <a:off x="1149350" y="4449763"/>
          <a:ext cx="6421438" cy="1582737"/>
        </p:xfrm>
        <a:graphic>
          <a:graphicData uri="http://schemas.openxmlformats.org/presentationml/2006/ole">
            <p:oleObj spid="_x0000_s269314" name="Worksheet" r:id="rId5" imgW="2750677" imgH="678085" progId="Excel.Sheet.8">
              <p:embed/>
            </p:oleObj>
          </a:graphicData>
        </a:graphic>
      </p:graphicFrame>
      <p:sp>
        <p:nvSpPr>
          <p:cNvPr id="14342" name="Text Box 5"/>
          <p:cNvSpPr txBox="1">
            <a:spLocks noChangeArrowheads="1"/>
          </p:cNvSpPr>
          <p:nvPr/>
        </p:nvSpPr>
        <p:spPr bwMode="auto">
          <a:xfrm>
            <a:off x="5257800" y="228600"/>
            <a:ext cx="2565400" cy="366713"/>
          </a:xfrm>
          <a:prstGeom prst="rect">
            <a:avLst/>
          </a:prstGeom>
          <a:noFill/>
          <a:ln w="9525">
            <a:noFill/>
            <a:miter lim="800000"/>
            <a:headEnd/>
            <a:tailEnd/>
          </a:ln>
        </p:spPr>
        <p:txBody>
          <a:bodyPr wrap="none">
            <a:spAutoFit/>
          </a:bodyPr>
          <a:lstStyle/>
          <a:p>
            <a:pPr eaLnBrk="0" hangingPunct="0"/>
            <a:r>
              <a:rPr lang="en-US"/>
              <a:t>n - d</a:t>
            </a:r>
            <a:r>
              <a:rPr lang="en-US" baseline="-25000"/>
              <a:t>1</a:t>
            </a:r>
            <a:r>
              <a:rPr lang="en-US"/>
              <a:t> = 2; </a:t>
            </a:r>
            <a:r>
              <a:rPr lang="en-US">
                <a:latin typeface="WP MathExtendedA" pitchFamily="2" charset="2"/>
              </a:rPr>
              <a:t>F</a:t>
            </a:r>
            <a:r>
              <a:rPr lang="en-US"/>
              <a:t>n/2</a:t>
            </a:r>
            <a:r>
              <a:rPr lang="en-US">
                <a:latin typeface="WP MathExtendedA" pitchFamily="2" charset="2"/>
              </a:rPr>
              <a:t>L</a:t>
            </a:r>
            <a:r>
              <a:rPr lang="en-US"/>
              <a:t>- d</a:t>
            </a:r>
            <a:r>
              <a:rPr lang="en-US" baseline="-25000"/>
              <a:t>2</a:t>
            </a:r>
            <a:r>
              <a:rPr lang="en-US"/>
              <a:t> = 1</a:t>
            </a:r>
            <a:r>
              <a:rPr lang="en-US">
                <a:latin typeface="WP MathExtendedA" pitchFamily="2" charset="2"/>
              </a:rPr>
              <a:t> </a:t>
            </a:r>
            <a:r>
              <a:rPr lang="en-US"/>
              <a:t> </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3800" smtClean="0"/>
              <a:t>Where’s the Benders?</a:t>
            </a:r>
            <a:br>
              <a:rPr lang="en-US" sz="3800" smtClean="0"/>
            </a:br>
            <a:r>
              <a:rPr lang="en-US" sz="3800" smtClean="0"/>
              <a:t>Greedy Matching Heuristic</a:t>
            </a:r>
          </a:p>
        </p:txBody>
      </p:sp>
      <p:sp>
        <p:nvSpPr>
          <p:cNvPr id="82947" name="Rectangle 3"/>
          <p:cNvSpPr>
            <a:spLocks noGrp="1" noChangeArrowheads="1"/>
          </p:cNvSpPr>
          <p:nvPr>
            <p:ph sz="quarter" idx="1"/>
          </p:nvPr>
        </p:nvSpPr>
        <p:spPr>
          <a:xfrm>
            <a:off x="1447800" y="1752600"/>
            <a:ext cx="7010400" cy="4114800"/>
          </a:xfrm>
        </p:spPr>
        <p:txBody>
          <a:bodyPr>
            <a:normAutofit/>
          </a:bodyPr>
          <a:lstStyle/>
          <a:p>
            <a:pPr eaLnBrk="1" hangingPunct="1">
              <a:lnSpc>
                <a:spcPct val="90000"/>
              </a:lnSpc>
            </a:pPr>
            <a:r>
              <a:rPr lang="en-US" sz="3400" smtClean="0"/>
              <a:t>May not create a solution at all</a:t>
            </a:r>
          </a:p>
          <a:p>
            <a:pPr lvl="1" eaLnBrk="1" hangingPunct="1">
              <a:lnSpc>
                <a:spcPct val="90000"/>
              </a:lnSpc>
            </a:pPr>
            <a:r>
              <a:rPr lang="en-US" smtClean="0"/>
              <a:t>No feasible matching at time t</a:t>
            </a:r>
          </a:p>
          <a:p>
            <a:pPr lvl="1" eaLnBrk="1" hangingPunct="1">
              <a:lnSpc>
                <a:spcPct val="90000"/>
              </a:lnSpc>
            </a:pPr>
            <a:endParaRPr lang="en-US" smtClean="0"/>
          </a:p>
          <a:p>
            <a:pPr eaLnBrk="1" hangingPunct="1">
              <a:lnSpc>
                <a:spcPct val="90000"/>
              </a:lnSpc>
              <a:buFont typeface="Wingdings" pitchFamily="2" charset="2"/>
              <a:buNone/>
            </a:pPr>
            <a:r>
              <a:rPr lang="en-US" smtClean="0"/>
              <a:t>Approach:</a:t>
            </a:r>
          </a:p>
          <a:p>
            <a:pPr eaLnBrk="1" hangingPunct="1">
              <a:lnSpc>
                <a:spcPct val="90000"/>
              </a:lnSpc>
              <a:buFont typeface="Wingdings" pitchFamily="2" charset="2"/>
              <a:buNone/>
            </a:pPr>
            <a:r>
              <a:rPr lang="en-US" smtClean="0"/>
              <a:t>Identify a set of previous assignments that causes this lack of perfect matching</a:t>
            </a:r>
          </a:p>
          <a:p>
            <a:pPr eaLnBrk="1" hangingPunct="1">
              <a:lnSpc>
                <a:spcPct val="90000"/>
              </a:lnSpc>
              <a:buFont typeface="Wingdings" pitchFamily="2" charset="2"/>
              <a:buNone/>
            </a:pPr>
            <a:r>
              <a:rPr lang="en-US" smtClean="0"/>
              <a:t>At least one of these assignments must be changed.</a:t>
            </a:r>
          </a:p>
          <a:p>
            <a:pPr eaLnBrk="1" hangingPunct="1">
              <a:lnSpc>
                <a:spcPct val="90000"/>
              </a:lnSpc>
              <a:buFont typeface="Wingdings" pitchFamily="2" charset="2"/>
              <a:buNone/>
            </a:pPr>
            <a:r>
              <a:rPr lang="en-US" smtClean="0"/>
              <a:t>This leads to a Bender’s Cut</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pPr eaLnBrk="1" hangingPunct="1"/>
            <a:r>
              <a:rPr lang="en-US" sz="3800" smtClean="0"/>
              <a:t>Bender’s Cuts Guided </a:t>
            </a:r>
            <a:br>
              <a:rPr lang="en-US" sz="3800" smtClean="0"/>
            </a:br>
            <a:r>
              <a:rPr lang="en-US" sz="3800" smtClean="0"/>
              <a:t>Large Neighborhood Search</a:t>
            </a:r>
          </a:p>
        </p:txBody>
      </p:sp>
      <p:sp>
        <p:nvSpPr>
          <p:cNvPr id="83971" name="Rectangle 3"/>
          <p:cNvSpPr>
            <a:spLocks noGrp="1" noChangeArrowheads="1"/>
          </p:cNvSpPr>
          <p:nvPr>
            <p:ph sz="quarter" idx="1"/>
          </p:nvPr>
        </p:nvSpPr>
        <p:spPr/>
        <p:txBody>
          <a:bodyPr/>
          <a:lstStyle/>
          <a:p>
            <a:pPr eaLnBrk="1" hangingPunct="1"/>
            <a:r>
              <a:rPr lang="en-US" smtClean="0"/>
              <a:t>We use these cuts to guide a large neighborhood search heuristic</a:t>
            </a:r>
          </a:p>
          <a:p>
            <a:pPr eaLnBrk="1" hangingPunct="1"/>
            <a:endParaRPr lang="en-US" smtClean="0"/>
          </a:p>
          <a:p>
            <a:pPr eaLnBrk="1" hangingPunct="1"/>
            <a:r>
              <a:rPr lang="en-US" smtClean="0"/>
              <a:t>Violation of these cuts is penalized in the objective function with a large cost</a:t>
            </a:r>
          </a:p>
          <a:p>
            <a:pPr eaLnBrk="1" hangingPunct="1"/>
            <a:endParaRPr lang="en-US" smtClean="0"/>
          </a:p>
          <a:p>
            <a:pPr eaLnBrk="1" hangingPunct="1"/>
            <a:r>
              <a:rPr lang="en-US" smtClean="0"/>
              <a:t>When all cuts are satisfied, we solve the Perfect Matching Problem again</a:t>
            </a:r>
          </a:p>
        </p:txBody>
      </p:sp>
      <p:pic>
        <p:nvPicPr>
          <p:cNvPr id="83972" name="Picture 4" descr="umpire"/>
          <p:cNvPicPr>
            <a:picLocks noChangeAspect="1" noChangeArrowheads="1"/>
          </p:cNvPicPr>
          <p:nvPr/>
        </p:nvPicPr>
        <p:blipFill>
          <a:blip r:embed="rId3" cstate="print"/>
          <a:srcRect/>
          <a:stretch>
            <a:fillRect/>
          </a:stretch>
        </p:blipFill>
        <p:spPr bwMode="auto">
          <a:xfrm>
            <a:off x="8312150" y="0"/>
            <a:ext cx="83185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828</TotalTime>
  <Words>6539</Words>
  <Application>Microsoft Office PowerPoint</Application>
  <PresentationFormat>On-screen Show (4:3)</PresentationFormat>
  <Paragraphs>1423</Paragraphs>
  <Slides>109</Slides>
  <Notes>18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109</vt:i4>
      </vt:variant>
    </vt:vector>
  </HeadingPairs>
  <TitlesOfParts>
    <vt:vector size="113" baseType="lpstr">
      <vt:lpstr>Equity</vt:lpstr>
      <vt:lpstr>Equation</vt:lpstr>
      <vt:lpstr>Microsoft Equation 3.0</vt:lpstr>
      <vt:lpstr>Worksheet</vt:lpstr>
      <vt:lpstr>Combinatorial Benders Approaches to Hard Problems</vt:lpstr>
      <vt:lpstr>Outline</vt:lpstr>
      <vt:lpstr>Back to 1962</vt:lpstr>
      <vt:lpstr>Benders Approach</vt:lpstr>
      <vt:lpstr>Benders Approach: Subproblem</vt:lpstr>
      <vt:lpstr>Benders Approach: Master</vt:lpstr>
      <vt:lpstr>Benders Approach: Iterate</vt:lpstr>
      <vt:lpstr>Generalization:  Why did we need linear programming?</vt:lpstr>
      <vt:lpstr>Combinatorial or Logical Benders</vt:lpstr>
      <vt:lpstr>Benders Constraints, Examples 1. No Goods</vt:lpstr>
      <vt:lpstr>Benders Constraints, Examples 2. Infeasibility</vt:lpstr>
      <vt:lpstr>Benders Constraints Examples 3. Math Programming Duality</vt:lpstr>
      <vt:lpstr>Benders Constraints Examples 4. Bounds from inference</vt:lpstr>
      <vt:lpstr>Making it work</vt:lpstr>
      <vt:lpstr>Generic Subproblem solver</vt:lpstr>
      <vt:lpstr>No goods</vt:lpstr>
      <vt:lpstr>General Integer Programming</vt:lpstr>
      <vt:lpstr>Examples</vt:lpstr>
      <vt:lpstr>Example 1: Machine Scheduling  (Hooker 2000, Jain &amp; Grossmann 2001) </vt:lpstr>
      <vt:lpstr>Machine scheduling subproblem</vt:lpstr>
      <vt:lpstr>Machine Scheduling Subproblem</vt:lpstr>
      <vt:lpstr>Benders Constraint</vt:lpstr>
      <vt:lpstr>Example 2: Traveling Tournament Problem</vt:lpstr>
      <vt:lpstr>Sample Instance</vt:lpstr>
      <vt:lpstr>Sample Solution</vt:lpstr>
      <vt:lpstr>Simple Problem, yes?</vt:lpstr>
      <vt:lpstr>Formulation for Benders</vt:lpstr>
      <vt:lpstr>Formulation</vt:lpstr>
      <vt:lpstr>Illustratrative Solutions</vt:lpstr>
      <vt:lpstr>Constraints</vt:lpstr>
      <vt:lpstr>Traveling Tournament Problem</vt:lpstr>
      <vt:lpstr>Results</vt:lpstr>
      <vt:lpstr>Start solving subproblems</vt:lpstr>
      <vt:lpstr>Updated results</vt:lpstr>
      <vt:lpstr>Example 1</vt:lpstr>
      <vt:lpstr>Example 3. Transportation Contracting</vt:lpstr>
      <vt:lpstr>Network Problem</vt:lpstr>
      <vt:lpstr>Network Problem</vt:lpstr>
      <vt:lpstr>Nicely set up for Benders!</vt:lpstr>
      <vt:lpstr>Network Benders Cuts</vt:lpstr>
      <vt:lpstr>Network Benders Cuts</vt:lpstr>
      <vt:lpstr>Network Benders Cuts</vt:lpstr>
      <vt:lpstr>Other cuts</vt:lpstr>
      <vt:lpstr>Experiment</vt:lpstr>
      <vt:lpstr>Experiment</vt:lpstr>
      <vt:lpstr>Experiment</vt:lpstr>
      <vt:lpstr>Experiment</vt:lpstr>
      <vt:lpstr>Experiment Results: Geographical Setup</vt:lpstr>
      <vt:lpstr>Experiment Results: Random Setup</vt:lpstr>
      <vt:lpstr>Experiment Results: Timeline Setup</vt:lpstr>
      <vt:lpstr>Example 2. Why?</vt:lpstr>
      <vt:lpstr>Example 4: Improved 3 phase approach to sports scheduling (with R. Rasmussen)</vt:lpstr>
      <vt:lpstr>Atlantic Coast Conference</vt:lpstr>
      <vt:lpstr>Description of Schedule</vt:lpstr>
      <vt:lpstr>Slide 55</vt:lpstr>
      <vt:lpstr>Goals</vt:lpstr>
      <vt:lpstr>Requirements</vt:lpstr>
      <vt:lpstr>Slide 58</vt:lpstr>
      <vt:lpstr>Technique developed</vt:lpstr>
      <vt:lpstr>Phase 1: Find HAPs</vt:lpstr>
      <vt:lpstr>Phase 2.  Assign Games</vt:lpstr>
      <vt:lpstr>Phase 3.  Assign Teams</vt:lpstr>
      <vt:lpstr>How did we do each step?</vt:lpstr>
      <vt:lpstr>Thinking in the Benders Way</vt:lpstr>
      <vt:lpstr>Context (since ACC too easy)</vt:lpstr>
      <vt:lpstr>Pattern selection</vt:lpstr>
      <vt:lpstr>What can go wrong?</vt:lpstr>
      <vt:lpstr>Assigning teams to patterns</vt:lpstr>
      <vt:lpstr>Assigning teams to patterns</vt:lpstr>
      <vt:lpstr>Other Benders constraints</vt:lpstr>
      <vt:lpstr>Solution Method</vt:lpstr>
      <vt:lpstr>Slide 72</vt:lpstr>
      <vt:lpstr>Summary of Example 4</vt:lpstr>
      <vt:lpstr>Final Example: Scheduling Umpires</vt:lpstr>
      <vt:lpstr>Umpires</vt:lpstr>
      <vt:lpstr>Slide 76</vt:lpstr>
      <vt:lpstr>Traveling Umpire Problem</vt:lpstr>
      <vt:lpstr>Formal Description</vt:lpstr>
      <vt:lpstr>Problem Description: Constraints</vt:lpstr>
      <vt:lpstr>4 Team Example</vt:lpstr>
      <vt:lpstr>Suitability as a problem</vt:lpstr>
      <vt:lpstr>IP and CP results d1 = d2 = 0</vt:lpstr>
      <vt:lpstr>Greedy Matching Heuristic            </vt:lpstr>
      <vt:lpstr>4 Team Example</vt:lpstr>
      <vt:lpstr>4 Team Example</vt:lpstr>
      <vt:lpstr>4 Team Example</vt:lpstr>
      <vt:lpstr>4 Team Example</vt:lpstr>
      <vt:lpstr>Matching Problem at Slot 2</vt:lpstr>
      <vt:lpstr>4 Team Example</vt:lpstr>
      <vt:lpstr>4 Team Example</vt:lpstr>
      <vt:lpstr>4 Team Example</vt:lpstr>
      <vt:lpstr>4 Team Example</vt:lpstr>
      <vt:lpstr>4 Team Example</vt:lpstr>
      <vt:lpstr>4 Team Example</vt:lpstr>
      <vt:lpstr>4 Team Example</vt:lpstr>
      <vt:lpstr>4 Team Example</vt:lpstr>
      <vt:lpstr>4 Team Example</vt:lpstr>
      <vt:lpstr>Where’s the Benders? Greedy Matching Heuristic</vt:lpstr>
      <vt:lpstr>Bender’s Cuts Guided  Large Neighborhood Search</vt:lpstr>
      <vt:lpstr>Example: Partial schedule for 8 teams.</vt:lpstr>
      <vt:lpstr>Slide 101</vt:lpstr>
      <vt:lpstr>To have a perfect matching, one of these four edges has to be present in the matching problem</vt:lpstr>
      <vt:lpstr>Finding a feasible solution: IP vs. GBNS</vt:lpstr>
      <vt:lpstr>Improving</vt:lpstr>
      <vt:lpstr>Summary</vt:lpstr>
      <vt:lpstr>Importance of Master variables</vt:lpstr>
      <vt:lpstr>Summary</vt:lpstr>
      <vt:lpstr>Some References</vt:lpstr>
      <vt:lpstr>Conclusions</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dc:title>
  <dc:creator>Tepper</dc:creator>
  <cp:lastModifiedBy>Michael Trick</cp:lastModifiedBy>
  <cp:revision>23</cp:revision>
  <dcterms:created xsi:type="dcterms:W3CDTF">2007-10-08T22:01:30Z</dcterms:created>
  <dcterms:modified xsi:type="dcterms:W3CDTF">2010-06-07T12:26:01Z</dcterms:modified>
</cp:coreProperties>
</file>